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78" r:id="rId3"/>
    <p:sldId id="284" r:id="rId4"/>
    <p:sldId id="307" r:id="rId5"/>
    <p:sldId id="312" r:id="rId6"/>
    <p:sldId id="280" r:id="rId7"/>
    <p:sldId id="314" r:id="rId8"/>
    <p:sldId id="315" r:id="rId9"/>
    <p:sldId id="309" r:id="rId10"/>
    <p:sldId id="302" r:id="rId1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5B3D7"/>
    <a:srgbClr val="19B6F1"/>
    <a:srgbClr val="000000"/>
    <a:srgbClr val="E3F6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0138" autoAdjust="0"/>
  </p:normalViewPr>
  <p:slideViewPr>
    <p:cSldViewPr snapToGrid="0">
      <p:cViewPr varScale="1">
        <p:scale>
          <a:sx n="57" d="100"/>
          <a:sy n="57" d="100"/>
        </p:scale>
        <p:origin x="9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5" name="Shape 45"/>
          <p:cNvSpPr>
            <a:spLocks noGrp="1" noRot="1" noChangeAspect="1"/>
          </p:cNvSpPr>
          <p:nvPr>
            <p:ph type="sldImg"/>
          </p:nvPr>
        </p:nvSpPr>
        <p:spPr>
          <a:xfrm>
            <a:off x="1143000" y="685800"/>
            <a:ext cx="4572000" cy="3429000"/>
          </a:xfrm>
          <a:prstGeom prst="rect">
            <a:avLst/>
          </a:prstGeom>
        </p:spPr>
        <p:txBody>
          <a:bodyPr/>
          <a:lstStyle/>
          <a:p>
            <a:endParaRPr/>
          </a:p>
        </p:txBody>
      </p:sp>
      <p:sp>
        <p:nvSpPr>
          <p:cNvPr id="46" name="Shape 46"/>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spcBef>
        <a:spcPts val="400"/>
      </a:spcBef>
      <a:defRPr sz="1200">
        <a:latin typeface="+mj-lt"/>
        <a:ea typeface="+mj-ea"/>
        <a:cs typeface="+mj-cs"/>
        <a:sym typeface="Calibri"/>
      </a:defRPr>
    </a:lvl1pPr>
    <a:lvl2pPr indent="228600" defTabSz="457200" latinLnBrk="0">
      <a:spcBef>
        <a:spcPts val="400"/>
      </a:spcBef>
      <a:defRPr sz="1200">
        <a:latin typeface="+mj-lt"/>
        <a:ea typeface="+mj-ea"/>
        <a:cs typeface="+mj-cs"/>
        <a:sym typeface="Calibri"/>
      </a:defRPr>
    </a:lvl2pPr>
    <a:lvl3pPr indent="457200" defTabSz="457200" latinLnBrk="0">
      <a:spcBef>
        <a:spcPts val="400"/>
      </a:spcBef>
      <a:defRPr sz="1200">
        <a:latin typeface="+mj-lt"/>
        <a:ea typeface="+mj-ea"/>
        <a:cs typeface="+mj-cs"/>
        <a:sym typeface="Calibri"/>
      </a:defRPr>
    </a:lvl3pPr>
    <a:lvl4pPr indent="685800" defTabSz="457200" latinLnBrk="0">
      <a:spcBef>
        <a:spcPts val="400"/>
      </a:spcBef>
      <a:defRPr sz="1200">
        <a:latin typeface="+mj-lt"/>
        <a:ea typeface="+mj-ea"/>
        <a:cs typeface="+mj-cs"/>
        <a:sym typeface="Calibri"/>
      </a:defRPr>
    </a:lvl4pPr>
    <a:lvl5pPr indent="914400" defTabSz="457200" latinLnBrk="0">
      <a:spcBef>
        <a:spcPts val="400"/>
      </a:spcBef>
      <a:defRPr sz="1200">
        <a:latin typeface="+mj-lt"/>
        <a:ea typeface="+mj-ea"/>
        <a:cs typeface="+mj-cs"/>
        <a:sym typeface="Calibri"/>
      </a:defRPr>
    </a:lvl5pPr>
    <a:lvl6pPr indent="1143000" defTabSz="457200" latinLnBrk="0">
      <a:spcBef>
        <a:spcPts val="400"/>
      </a:spcBef>
      <a:defRPr sz="1200">
        <a:latin typeface="+mj-lt"/>
        <a:ea typeface="+mj-ea"/>
        <a:cs typeface="+mj-cs"/>
        <a:sym typeface="Calibri"/>
      </a:defRPr>
    </a:lvl6pPr>
    <a:lvl7pPr indent="1371600" defTabSz="457200" latinLnBrk="0">
      <a:spcBef>
        <a:spcPts val="400"/>
      </a:spcBef>
      <a:defRPr sz="1200">
        <a:latin typeface="+mj-lt"/>
        <a:ea typeface="+mj-ea"/>
        <a:cs typeface="+mj-cs"/>
        <a:sym typeface="Calibri"/>
      </a:defRPr>
    </a:lvl7pPr>
    <a:lvl8pPr indent="1600200" defTabSz="457200" latinLnBrk="0">
      <a:spcBef>
        <a:spcPts val="400"/>
      </a:spcBef>
      <a:defRPr sz="1200">
        <a:latin typeface="+mj-lt"/>
        <a:ea typeface="+mj-ea"/>
        <a:cs typeface="+mj-cs"/>
        <a:sym typeface="Calibri"/>
      </a:defRPr>
    </a:lvl8pPr>
    <a:lvl9pPr indent="1828800" defTabSz="4572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457200" y="92074"/>
            <a:ext cx="8229600" cy="15081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lstStyle/>
          <a:p>
            <a:r>
              <a:t>Title Text</a:t>
            </a:r>
          </a:p>
        </p:txBody>
      </p:sp>
      <p:sp>
        <p:nvSpPr>
          <p:cNvPr id="3" name="Body Level One…"/>
          <p:cNvSpPr txBox="1">
            <a:spLocks noGrp="1"/>
          </p:cNvSpPr>
          <p:nvPr>
            <p:ph type="body" idx="1"/>
          </p:nvPr>
        </p:nvSpPr>
        <p:spPr>
          <a:xfrm>
            <a:off x="457200" y="1600200"/>
            <a:ext cx="8229600" cy="5257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428176" y="6414760"/>
            <a:ext cx="258624" cy="248305"/>
          </a:xfrm>
          <a:prstGeom prst="rect">
            <a:avLst/>
          </a:prstGeom>
          <a:ln w="12700">
            <a:miter lim="400000"/>
          </a:ln>
        </p:spPr>
        <p:txBody>
          <a:bodyPr wrap="none" lIns="45719" rIns="45719" anchor="ctr">
            <a:spAutoFit/>
          </a:bodyPr>
          <a:lstStyle>
            <a:lvl1pPr algn="r">
              <a:defRPr sz="1200">
                <a:solidFill>
                  <a:srgbClr val="898989"/>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1pPr>
      <a:lvl2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2pPr>
      <a:lvl3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3pPr>
      <a:lvl4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4pPr>
      <a:lvl5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5pPr>
      <a:lvl6pPr marL="0" marR="0" indent="45720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6pPr>
      <a:lvl7pPr marL="0" marR="0" indent="91440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7pPr>
      <a:lvl8pPr marL="0" marR="0" indent="137160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8pPr>
      <a:lvl9pPr marL="0" marR="0" indent="182880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4pPr>
      <a:lvl5pPr marL="2235200" marR="0" indent="-4064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5pPr>
      <a:lvl6pPr marL="2692400" marR="0" indent="-4064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6pPr>
      <a:lvl7pPr marL="3149600" marR="0" indent="-4064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7pPr>
      <a:lvl8pPr marL="3606800" marR="0" indent="-4064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8pPr>
      <a:lvl9pPr marL="4064000" marR="0" indent="-4064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shawn@faims.edu.au" TargetMode="External"/><Relationship Id="rId2" Type="http://schemas.openxmlformats.org/officeDocument/2006/relationships/hyperlink" Target="mailto:rmacneil@researchspace.com" TargetMode="Externa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p:cNvSpPr/>
          <p:nvPr/>
        </p:nvSpPr>
        <p:spPr>
          <a:xfrm>
            <a:off x="-1" y="0"/>
            <a:ext cx="9144002" cy="6858000"/>
          </a:xfrm>
          <a:prstGeom prst="rect">
            <a:avLst/>
          </a:prstGeom>
          <a:solidFill>
            <a:srgbClr val="00AEEF">
              <a:alpha val="90194"/>
            </a:srgbClr>
          </a:solidFill>
          <a:ln w="12700">
            <a:miter lim="400000"/>
          </a:ln>
        </p:spPr>
        <p:txBody>
          <a:bodyPr lIns="45719" rIns="45719" anchor="ctr"/>
          <a:lstStyle/>
          <a:p>
            <a:endParaRPr/>
          </a:p>
        </p:txBody>
      </p:sp>
      <p:sp>
        <p:nvSpPr>
          <p:cNvPr id="49" name="Importing research data from LabFolder into RSpace"/>
          <p:cNvSpPr txBox="1"/>
          <p:nvPr/>
        </p:nvSpPr>
        <p:spPr>
          <a:xfrm>
            <a:off x="0" y="0"/>
            <a:ext cx="9125934" cy="73817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91424" tIns="91424" rIns="91424" bIns="91424">
            <a:spAutoFit/>
          </a:bodyPr>
          <a:lstStyle>
            <a:lvl1pPr algn="ctr">
              <a:lnSpc>
                <a:spcPct val="80000"/>
              </a:lnSpc>
              <a:defRPr sz="3600" b="1">
                <a:solidFill>
                  <a:srgbClr val="FFFFFF"/>
                </a:solidFill>
                <a:latin typeface="Open Sans"/>
                <a:ea typeface="Open Sans"/>
                <a:cs typeface="Open Sans"/>
                <a:sym typeface="Open Sans"/>
              </a:defRPr>
            </a:lvl1pPr>
          </a:lstStyle>
          <a:p>
            <a:r>
              <a:rPr lang="en-GB" sz="4000" dirty="0"/>
              <a:t> </a:t>
            </a:r>
          </a:p>
          <a:p>
            <a:r>
              <a:rPr lang="en-GB" sz="4800" dirty="0"/>
              <a:t>Enhancing reusability with interoperable FAIR tools</a:t>
            </a:r>
          </a:p>
          <a:p>
            <a:endParaRPr lang="en-GB" sz="4800" dirty="0"/>
          </a:p>
          <a:p>
            <a:r>
              <a:rPr lang="en-GB" sz="4800" dirty="0"/>
              <a:t>FAIMS Mobile and </a:t>
            </a:r>
            <a:r>
              <a:rPr lang="en-GB" sz="4800" dirty="0" err="1"/>
              <a:t>RSpace</a:t>
            </a:r>
            <a:endParaRPr lang="en-GB" sz="4800" dirty="0"/>
          </a:p>
          <a:p>
            <a:endParaRPr lang="en-GB" dirty="0"/>
          </a:p>
          <a:p>
            <a:endParaRPr lang="en-GB" dirty="0"/>
          </a:p>
          <a:p>
            <a:endParaRPr lang="en-GB" dirty="0"/>
          </a:p>
          <a:p>
            <a:endParaRPr lang="en-GB" dirty="0"/>
          </a:p>
          <a:p>
            <a:endParaRPr lang="en-GB" dirty="0"/>
          </a:p>
          <a:p>
            <a:r>
              <a:rPr lang="en-GB" dirty="0"/>
              <a:t>Shawn Ross and Rory Macneil</a:t>
            </a:r>
          </a:p>
          <a:p>
            <a:r>
              <a:rPr lang="en-GB" dirty="0"/>
              <a:t>IDCC22</a:t>
            </a:r>
          </a:p>
          <a:p>
            <a:r>
              <a:rPr lang="en-GB" dirty="0"/>
              <a:t>June 14, 2022</a:t>
            </a:r>
          </a:p>
          <a:p>
            <a:endParaRPr lang="en-GB" sz="3200" dirty="0"/>
          </a:p>
          <a:p>
            <a:r>
              <a:rPr lang="en-GB" sz="3200" dirty="0"/>
              <a:t> </a:t>
            </a:r>
            <a:endParaRPr sz="3200" dirty="0"/>
          </a:p>
        </p:txBody>
      </p:sp>
      <p:sp>
        <p:nvSpPr>
          <p:cNvPr id="51" name="Text"/>
          <p:cNvSpPr txBox="1"/>
          <p:nvPr/>
        </p:nvSpPr>
        <p:spPr>
          <a:xfrm>
            <a:off x="18066" y="1741002"/>
            <a:ext cx="127001" cy="7543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lgn="just">
              <a:lnSpc>
                <a:spcPct val="80000"/>
              </a:lnSpc>
              <a:defRPr sz="2400">
                <a:solidFill>
                  <a:srgbClr val="FFFFFF"/>
                </a:solidFill>
                <a:latin typeface="Open Sans Light"/>
                <a:ea typeface="Open Sans Light"/>
                <a:cs typeface="Open Sans Light"/>
                <a:sym typeface="Open Sans Light"/>
              </a:defRPr>
            </a:pPr>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p:cNvSpPr/>
          <p:nvPr/>
        </p:nvSpPr>
        <p:spPr>
          <a:xfrm>
            <a:off x="0" y="-1"/>
            <a:ext cx="9166778" cy="6858001"/>
          </a:xfrm>
          <a:prstGeom prst="rect">
            <a:avLst/>
          </a:prstGeom>
          <a:solidFill>
            <a:srgbClr val="00AEEF">
              <a:alpha val="90194"/>
            </a:srgbClr>
          </a:solidFill>
          <a:ln w="12700">
            <a:miter lim="400000"/>
          </a:ln>
        </p:spPr>
        <p:txBody>
          <a:bodyPr lIns="45719" rIns="45719" anchor="ctr"/>
          <a:lstStyle/>
          <a:p>
            <a:endParaRPr dirty="0"/>
          </a:p>
        </p:txBody>
      </p:sp>
      <p:sp>
        <p:nvSpPr>
          <p:cNvPr id="87" name="Text"/>
          <p:cNvSpPr txBox="1"/>
          <p:nvPr/>
        </p:nvSpPr>
        <p:spPr>
          <a:xfrm>
            <a:off x="19049" y="2039176"/>
            <a:ext cx="127001" cy="7543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lgn="just">
              <a:lnSpc>
                <a:spcPct val="80000"/>
              </a:lnSpc>
              <a:defRPr sz="2400">
                <a:solidFill>
                  <a:srgbClr val="FFFFFF"/>
                </a:solidFill>
                <a:latin typeface="Open Sans Light"/>
                <a:ea typeface="Open Sans Light"/>
                <a:cs typeface="Open Sans Light"/>
                <a:sym typeface="Open Sans Light"/>
              </a:defRPr>
            </a:pPr>
            <a:endParaRPr/>
          </a:p>
        </p:txBody>
      </p:sp>
      <p:sp>
        <p:nvSpPr>
          <p:cNvPr id="88" name="Text"/>
          <p:cNvSpPr txBox="1"/>
          <p:nvPr/>
        </p:nvSpPr>
        <p:spPr>
          <a:xfrm>
            <a:off x="146050" y="3031489"/>
            <a:ext cx="127000" cy="7543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lgn="just">
              <a:lnSpc>
                <a:spcPct val="80000"/>
              </a:lnSpc>
              <a:defRPr sz="2400">
                <a:solidFill>
                  <a:srgbClr val="FFFFFF"/>
                </a:solidFill>
                <a:latin typeface="Open Sans Light"/>
                <a:ea typeface="Open Sans Light"/>
                <a:cs typeface="Open Sans Light"/>
                <a:sym typeface="Open Sans Light"/>
              </a:defRPr>
            </a:pPr>
            <a:endParaRPr/>
          </a:p>
        </p:txBody>
      </p:sp>
      <p:sp>
        <p:nvSpPr>
          <p:cNvPr id="7" name="Challenges">
            <a:extLst>
              <a:ext uri="{FF2B5EF4-FFF2-40B4-BE49-F238E27FC236}">
                <a16:creationId xmlns:a16="http://schemas.microsoft.com/office/drawing/2014/main" id="{2589CB15-FC3D-4DD7-B2B8-B67B8881FE0F}"/>
              </a:ext>
            </a:extLst>
          </p:cNvPr>
          <p:cNvSpPr txBox="1"/>
          <p:nvPr/>
        </p:nvSpPr>
        <p:spPr>
          <a:xfrm>
            <a:off x="82549" y="2416163"/>
            <a:ext cx="9043384" cy="19147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91424" tIns="91424" rIns="91424" bIns="91424">
            <a:spAutoFit/>
          </a:bodyPr>
          <a:lstStyle>
            <a:lvl1pPr algn="ctr">
              <a:lnSpc>
                <a:spcPct val="80000"/>
              </a:lnSpc>
              <a:defRPr sz="3600" b="1">
                <a:solidFill>
                  <a:srgbClr val="FFFFFF"/>
                </a:solidFill>
                <a:latin typeface="Open Sans"/>
                <a:ea typeface="Open Sans"/>
                <a:cs typeface="Open Sans"/>
                <a:sym typeface="Open Sans"/>
              </a:defRPr>
            </a:lvl1pPr>
          </a:lstStyle>
          <a:p>
            <a:r>
              <a:rPr lang="en-GB" sz="2800" dirty="0"/>
              <a:t>Rory Macneil</a:t>
            </a:r>
          </a:p>
          <a:p>
            <a:r>
              <a:rPr lang="en-GB" sz="2800" dirty="0">
                <a:hlinkClick r:id="rId2"/>
              </a:rPr>
              <a:t>rmacneil@researchspace.com</a:t>
            </a:r>
            <a:endParaRPr lang="en-GB" sz="2800" dirty="0"/>
          </a:p>
          <a:p>
            <a:endParaRPr lang="en-GB" sz="2800" dirty="0"/>
          </a:p>
          <a:p>
            <a:r>
              <a:rPr lang="en-GB" sz="2800" dirty="0"/>
              <a:t>Shawn Ross</a:t>
            </a:r>
          </a:p>
          <a:p>
            <a:r>
              <a:rPr lang="en-GB" sz="2800" dirty="0">
                <a:hlinkClick r:id="rId3"/>
              </a:rPr>
              <a:t>shawn@faims.edu.au</a:t>
            </a:r>
            <a:endParaRPr lang="en-GB" sz="2800" dirty="0"/>
          </a:p>
        </p:txBody>
      </p:sp>
      <p:sp>
        <p:nvSpPr>
          <p:cNvPr id="9" name="Challenges">
            <a:extLst>
              <a:ext uri="{FF2B5EF4-FFF2-40B4-BE49-F238E27FC236}">
                <a16:creationId xmlns:a16="http://schemas.microsoft.com/office/drawing/2014/main" id="{A90F24CA-1FCB-4707-A71B-49BE3C5A1218}"/>
              </a:ext>
            </a:extLst>
          </p:cNvPr>
          <p:cNvSpPr txBox="1"/>
          <p:nvPr/>
        </p:nvSpPr>
        <p:spPr>
          <a:xfrm>
            <a:off x="0" y="866497"/>
            <a:ext cx="9085211" cy="9372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91424" tIns="91424" rIns="91424" bIns="91424">
            <a:spAutoFit/>
          </a:bodyPr>
          <a:lstStyle>
            <a:lvl1pPr algn="ctr">
              <a:lnSpc>
                <a:spcPct val="80000"/>
              </a:lnSpc>
              <a:defRPr sz="3600" b="1">
                <a:solidFill>
                  <a:srgbClr val="FFFFFF"/>
                </a:solidFill>
                <a:latin typeface="Open Sans"/>
                <a:ea typeface="Open Sans"/>
                <a:cs typeface="Open Sans"/>
                <a:sym typeface="Open Sans"/>
              </a:defRPr>
            </a:lvl1pPr>
          </a:lstStyle>
          <a:p>
            <a:r>
              <a:rPr lang="en-GB" sz="6000" dirty="0"/>
              <a:t>Thank you</a:t>
            </a:r>
          </a:p>
        </p:txBody>
      </p:sp>
      <p:pic>
        <p:nvPicPr>
          <p:cNvPr id="8" name="Graphic 7">
            <a:extLst>
              <a:ext uri="{FF2B5EF4-FFF2-40B4-BE49-F238E27FC236}">
                <a16:creationId xmlns:a16="http://schemas.microsoft.com/office/drawing/2014/main" id="{E7B63A43-ACD4-CA68-B083-2FE624C45ED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86932" y="5201679"/>
            <a:ext cx="3945416" cy="1352714"/>
          </a:xfrm>
          <a:prstGeom prst="rect">
            <a:avLst/>
          </a:prstGeom>
        </p:spPr>
      </p:pic>
      <p:pic>
        <p:nvPicPr>
          <p:cNvPr id="1026" name="Picture 2">
            <a:extLst>
              <a:ext uri="{FF2B5EF4-FFF2-40B4-BE49-F238E27FC236}">
                <a16:creationId xmlns:a16="http://schemas.microsoft.com/office/drawing/2014/main" id="{EC2646F8-DF76-9668-CC6C-CEC8BE56697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02678" y="5049077"/>
            <a:ext cx="1657917" cy="16579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367793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p:cNvSpPr/>
          <p:nvPr/>
        </p:nvSpPr>
        <p:spPr>
          <a:xfrm>
            <a:off x="0" y="-52922"/>
            <a:ext cx="9144002" cy="6910922"/>
          </a:xfrm>
          <a:prstGeom prst="rect">
            <a:avLst/>
          </a:prstGeom>
          <a:solidFill>
            <a:srgbClr val="00AEEF">
              <a:alpha val="90194"/>
            </a:srgbClr>
          </a:solidFill>
          <a:ln w="12700">
            <a:miter lim="400000"/>
          </a:ln>
        </p:spPr>
        <p:txBody>
          <a:bodyPr lIns="45719" rIns="45719" anchor="ctr"/>
          <a:lstStyle/>
          <a:p>
            <a:endParaRPr/>
          </a:p>
        </p:txBody>
      </p:sp>
      <p:sp>
        <p:nvSpPr>
          <p:cNvPr id="87" name="Text"/>
          <p:cNvSpPr txBox="1"/>
          <p:nvPr/>
        </p:nvSpPr>
        <p:spPr>
          <a:xfrm>
            <a:off x="19049" y="2039176"/>
            <a:ext cx="127001" cy="7543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lgn="just">
              <a:lnSpc>
                <a:spcPct val="80000"/>
              </a:lnSpc>
              <a:defRPr sz="2400">
                <a:solidFill>
                  <a:srgbClr val="FFFFFF"/>
                </a:solidFill>
                <a:latin typeface="Open Sans Light"/>
                <a:ea typeface="Open Sans Light"/>
                <a:cs typeface="Open Sans Light"/>
                <a:sym typeface="Open Sans Light"/>
              </a:defRPr>
            </a:pPr>
            <a:endParaRPr/>
          </a:p>
        </p:txBody>
      </p:sp>
      <p:sp>
        <p:nvSpPr>
          <p:cNvPr id="88" name="Text"/>
          <p:cNvSpPr txBox="1"/>
          <p:nvPr/>
        </p:nvSpPr>
        <p:spPr>
          <a:xfrm>
            <a:off x="146050" y="3031489"/>
            <a:ext cx="127000" cy="7543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lgn="just">
              <a:lnSpc>
                <a:spcPct val="80000"/>
              </a:lnSpc>
              <a:defRPr sz="2400">
                <a:solidFill>
                  <a:srgbClr val="FFFFFF"/>
                </a:solidFill>
                <a:latin typeface="Open Sans Light"/>
                <a:ea typeface="Open Sans Light"/>
                <a:cs typeface="Open Sans Light"/>
                <a:sym typeface="Open Sans Light"/>
              </a:defRPr>
            </a:pPr>
            <a:endParaRPr/>
          </a:p>
        </p:txBody>
      </p:sp>
      <p:sp>
        <p:nvSpPr>
          <p:cNvPr id="8" name="Challenges">
            <a:extLst>
              <a:ext uri="{FF2B5EF4-FFF2-40B4-BE49-F238E27FC236}">
                <a16:creationId xmlns:a16="http://schemas.microsoft.com/office/drawing/2014/main" id="{0EAABF28-03C9-4142-BF31-04819768867A}"/>
              </a:ext>
            </a:extLst>
          </p:cNvPr>
          <p:cNvSpPr txBox="1"/>
          <p:nvPr/>
        </p:nvSpPr>
        <p:spPr>
          <a:xfrm>
            <a:off x="627113" y="270934"/>
            <a:ext cx="7802563" cy="7867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91424" tIns="91424" rIns="91424" bIns="91424">
            <a:spAutoFit/>
          </a:bodyPr>
          <a:lstStyle>
            <a:lvl1pPr algn="ctr">
              <a:lnSpc>
                <a:spcPct val="80000"/>
              </a:lnSpc>
              <a:defRPr sz="3600" b="1">
                <a:solidFill>
                  <a:srgbClr val="FFFFFF"/>
                </a:solidFill>
                <a:latin typeface="Open Sans"/>
                <a:ea typeface="Open Sans"/>
                <a:cs typeface="Open Sans"/>
                <a:sym typeface="Open Sans"/>
              </a:defRPr>
            </a:lvl1pPr>
          </a:lstStyle>
          <a:p>
            <a:r>
              <a:rPr lang="en-GB" sz="4800" dirty="0"/>
              <a:t>Problem</a:t>
            </a:r>
            <a:endParaRPr sz="4800" dirty="0"/>
          </a:p>
        </p:txBody>
      </p:sp>
      <p:sp>
        <p:nvSpPr>
          <p:cNvPr id="9" name="Import process may need multiple attempts; logging  of current state enables restarts.…">
            <a:extLst>
              <a:ext uri="{FF2B5EF4-FFF2-40B4-BE49-F238E27FC236}">
                <a16:creationId xmlns:a16="http://schemas.microsoft.com/office/drawing/2014/main" id="{A9E83108-4561-4E39-ABC8-88EBB8686D2F}"/>
              </a:ext>
            </a:extLst>
          </p:cNvPr>
          <p:cNvSpPr txBox="1"/>
          <p:nvPr/>
        </p:nvSpPr>
        <p:spPr>
          <a:xfrm>
            <a:off x="292100" y="1706685"/>
            <a:ext cx="8458045" cy="44649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lgn="ctr">
              <a:lnSpc>
                <a:spcPct val="150000"/>
              </a:lnSpc>
              <a:buSzPct val="100000"/>
              <a:defRPr sz="2400">
                <a:solidFill>
                  <a:srgbClr val="FFFFFF"/>
                </a:solidFill>
                <a:latin typeface="Open Sans Light"/>
                <a:ea typeface="Open Sans Light"/>
                <a:cs typeface="Open Sans Light"/>
                <a:sym typeface="Open Sans Light"/>
              </a:defRPr>
            </a:pPr>
            <a:r>
              <a:rPr lang="en-GB" sz="2800" b="1" dirty="0">
                <a:latin typeface="Open Sans" panose="020B0606030504020204" pitchFamily="34" charset="0"/>
                <a:ea typeface="Open Sans" panose="020B0606030504020204" pitchFamily="34" charset="0"/>
                <a:cs typeface="Open Sans" panose="020B0606030504020204" pitchFamily="34" charset="0"/>
              </a:rPr>
              <a:t>Comprehensive capture of research data, and recording, sharing, discovery and reuse of the data and appropriate metadata, is hindered by limitations of research tools and </a:t>
            </a:r>
            <a:r>
              <a:rPr lang="en-GB" sz="2800" b="1" dirty="0" err="1">
                <a:latin typeface="Open Sans" panose="020B0606030504020204" pitchFamily="34" charset="0"/>
                <a:ea typeface="Open Sans" panose="020B0606030504020204" pitchFamily="34" charset="0"/>
                <a:cs typeface="Open Sans" panose="020B0606030504020204" pitchFamily="34" charset="0"/>
              </a:rPr>
              <a:t>siloing</a:t>
            </a:r>
            <a:r>
              <a:rPr lang="en-GB" sz="2800" b="1" dirty="0">
                <a:latin typeface="Open Sans" panose="020B0606030504020204" pitchFamily="34" charset="0"/>
                <a:ea typeface="Open Sans" panose="020B0606030504020204" pitchFamily="34" charset="0"/>
                <a:cs typeface="Open Sans" panose="020B0606030504020204" pitchFamily="34" charset="0"/>
              </a:rPr>
              <a:t> of datasets they produce</a:t>
            </a:r>
          </a:p>
          <a:p>
            <a:pPr algn="ctr">
              <a:lnSpc>
                <a:spcPct val="80000"/>
              </a:lnSpc>
              <a:buSzPct val="100000"/>
              <a:defRPr sz="2400">
                <a:solidFill>
                  <a:srgbClr val="FFFFFF"/>
                </a:solidFill>
                <a:latin typeface="Open Sans Light"/>
                <a:ea typeface="Open Sans Light"/>
                <a:cs typeface="Open Sans Light"/>
                <a:sym typeface="Open Sans Light"/>
              </a:defRPr>
            </a:pPr>
            <a:endParaRPr lang="en-GB" sz="2800" b="1" dirty="0">
              <a:latin typeface="Open Sans" panose="020B0606030504020204" pitchFamily="34" charset="0"/>
              <a:ea typeface="Open Sans" panose="020B0606030504020204" pitchFamily="34" charset="0"/>
              <a:cs typeface="Open Sans" panose="020B0606030504020204" pitchFamily="34" charset="0"/>
            </a:endParaRPr>
          </a:p>
          <a:p>
            <a:pPr algn="ctr">
              <a:lnSpc>
                <a:spcPct val="80000"/>
              </a:lnSpc>
              <a:buSzPct val="100000"/>
              <a:defRPr sz="2400">
                <a:solidFill>
                  <a:srgbClr val="FFFFFF"/>
                </a:solidFill>
                <a:latin typeface="Open Sans Light"/>
                <a:ea typeface="Open Sans Light"/>
                <a:cs typeface="Open Sans Light"/>
                <a:sym typeface="Open Sans Light"/>
              </a:defRPr>
            </a:pPr>
            <a:endParaRPr lang="en-GB" sz="2800" b="1" dirty="0">
              <a:latin typeface="Open Sans" panose="020B0606030504020204" pitchFamily="34" charset="0"/>
              <a:ea typeface="Open Sans" panose="020B0606030504020204" pitchFamily="34" charset="0"/>
              <a:cs typeface="Open Sans" panose="020B0606030504020204" pitchFamily="34" charset="0"/>
            </a:endParaRPr>
          </a:p>
          <a:p>
            <a:pPr algn="ctr">
              <a:lnSpc>
                <a:spcPct val="80000"/>
              </a:lnSpc>
              <a:buSzPct val="100000"/>
              <a:defRPr sz="2400">
                <a:solidFill>
                  <a:srgbClr val="FFFFFF"/>
                </a:solidFill>
                <a:latin typeface="Open Sans Light"/>
                <a:ea typeface="Open Sans Light"/>
                <a:cs typeface="Open Sans Light"/>
                <a:sym typeface="Open Sans Light"/>
              </a:defRPr>
            </a:pPr>
            <a:endParaRPr lang="en-GB" sz="3600" b="1"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57227139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p:cNvSpPr/>
          <p:nvPr/>
        </p:nvSpPr>
        <p:spPr>
          <a:xfrm>
            <a:off x="0" y="-52922"/>
            <a:ext cx="9144002" cy="6910922"/>
          </a:xfrm>
          <a:prstGeom prst="rect">
            <a:avLst/>
          </a:prstGeom>
          <a:solidFill>
            <a:srgbClr val="00AEEF">
              <a:alpha val="90194"/>
            </a:srgbClr>
          </a:solidFill>
          <a:ln w="12700">
            <a:miter lim="400000"/>
          </a:ln>
        </p:spPr>
        <p:txBody>
          <a:bodyPr lIns="45719" rIns="45719" anchor="ctr"/>
          <a:lstStyle/>
          <a:p>
            <a:endParaRPr/>
          </a:p>
        </p:txBody>
      </p:sp>
      <p:sp>
        <p:nvSpPr>
          <p:cNvPr id="87" name="Text"/>
          <p:cNvSpPr txBox="1"/>
          <p:nvPr/>
        </p:nvSpPr>
        <p:spPr>
          <a:xfrm>
            <a:off x="19049" y="2039176"/>
            <a:ext cx="127001" cy="754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lgn="just">
              <a:lnSpc>
                <a:spcPct val="80000"/>
              </a:lnSpc>
              <a:defRPr sz="2400">
                <a:solidFill>
                  <a:srgbClr val="FFFFFF"/>
                </a:solidFill>
                <a:latin typeface="Open Sans Light"/>
                <a:ea typeface="Open Sans Light"/>
                <a:cs typeface="Open Sans Light"/>
                <a:sym typeface="Open Sans Light"/>
              </a:defRPr>
            </a:pPr>
            <a:endParaRPr/>
          </a:p>
        </p:txBody>
      </p:sp>
      <p:sp>
        <p:nvSpPr>
          <p:cNvPr id="88" name="Text"/>
          <p:cNvSpPr txBox="1"/>
          <p:nvPr/>
        </p:nvSpPr>
        <p:spPr>
          <a:xfrm>
            <a:off x="146050" y="3031489"/>
            <a:ext cx="127000" cy="754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lgn="just">
              <a:lnSpc>
                <a:spcPct val="80000"/>
              </a:lnSpc>
              <a:defRPr sz="2400">
                <a:solidFill>
                  <a:srgbClr val="FFFFFF"/>
                </a:solidFill>
                <a:latin typeface="Open Sans Light"/>
                <a:ea typeface="Open Sans Light"/>
                <a:cs typeface="Open Sans Light"/>
                <a:sym typeface="Open Sans Light"/>
              </a:defRPr>
            </a:pPr>
            <a:endParaRPr/>
          </a:p>
        </p:txBody>
      </p:sp>
      <p:sp>
        <p:nvSpPr>
          <p:cNvPr id="8" name="Challenges">
            <a:extLst>
              <a:ext uri="{FF2B5EF4-FFF2-40B4-BE49-F238E27FC236}">
                <a16:creationId xmlns:a16="http://schemas.microsoft.com/office/drawing/2014/main" id="{0EAABF28-03C9-4142-BF31-04819768867A}"/>
              </a:ext>
            </a:extLst>
          </p:cNvPr>
          <p:cNvSpPr txBox="1"/>
          <p:nvPr/>
        </p:nvSpPr>
        <p:spPr>
          <a:xfrm>
            <a:off x="670717" y="108338"/>
            <a:ext cx="7802563" cy="7867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24" tIns="91424" rIns="91424" bIns="91424">
            <a:spAutoFit/>
          </a:bodyPr>
          <a:lstStyle>
            <a:lvl1pPr algn="ctr">
              <a:lnSpc>
                <a:spcPct val="80000"/>
              </a:lnSpc>
              <a:defRPr sz="3600" b="1">
                <a:solidFill>
                  <a:srgbClr val="FFFFFF"/>
                </a:solidFill>
                <a:latin typeface="Open Sans"/>
                <a:ea typeface="Open Sans"/>
                <a:cs typeface="Open Sans"/>
                <a:sym typeface="Open Sans"/>
              </a:defRPr>
            </a:lvl1pPr>
          </a:lstStyle>
          <a:p>
            <a:r>
              <a:rPr lang="en-GB" sz="4800" dirty="0"/>
              <a:t>Today</a:t>
            </a:r>
            <a:endParaRPr sz="4800" dirty="0"/>
          </a:p>
        </p:txBody>
      </p:sp>
      <p:sp>
        <p:nvSpPr>
          <p:cNvPr id="9" name="Import process may need multiple attempts; logging  of current state enables restarts.…">
            <a:extLst>
              <a:ext uri="{FF2B5EF4-FFF2-40B4-BE49-F238E27FC236}">
                <a16:creationId xmlns:a16="http://schemas.microsoft.com/office/drawing/2014/main" id="{A9E83108-4561-4E39-ABC8-88EBB8686D2F}"/>
              </a:ext>
            </a:extLst>
          </p:cNvPr>
          <p:cNvSpPr txBox="1"/>
          <p:nvPr/>
        </p:nvSpPr>
        <p:spPr>
          <a:xfrm>
            <a:off x="342977" y="799303"/>
            <a:ext cx="8458045" cy="60139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514350" indent="-514350">
              <a:lnSpc>
                <a:spcPct val="80000"/>
              </a:lnSpc>
              <a:buSzPct val="100000"/>
              <a:buFont typeface="+mj-lt"/>
              <a:buAutoNum type="arabicPeriod"/>
              <a:defRPr sz="2400">
                <a:solidFill>
                  <a:srgbClr val="FFFFFF"/>
                </a:solidFill>
                <a:latin typeface="Open Sans Light"/>
                <a:ea typeface="Open Sans Light"/>
                <a:cs typeface="Open Sans Light"/>
                <a:sym typeface="Open Sans Light"/>
              </a:defRPr>
            </a:pPr>
            <a:r>
              <a:rPr lang="en-GB" sz="2400" b="1" dirty="0">
                <a:latin typeface="Open Sans" panose="020B0606030504020204" pitchFamily="34" charset="0"/>
                <a:ea typeface="Open Sans" panose="020B0606030504020204" pitchFamily="34" charset="0"/>
                <a:cs typeface="Open Sans" panose="020B0606030504020204" pitchFamily="34" charset="0"/>
              </a:rPr>
              <a:t>Introduce</a:t>
            </a:r>
          </a:p>
          <a:p>
            <a:pPr marL="514350" indent="-514350">
              <a:lnSpc>
                <a:spcPct val="80000"/>
              </a:lnSpc>
              <a:buSzPct val="100000"/>
              <a:buFont typeface="+mj-lt"/>
              <a:buAutoNum type="arabicPeriod"/>
              <a:defRPr sz="2400">
                <a:solidFill>
                  <a:srgbClr val="FFFFFF"/>
                </a:solidFill>
                <a:latin typeface="Open Sans Light"/>
                <a:ea typeface="Open Sans Light"/>
                <a:cs typeface="Open Sans Light"/>
                <a:sym typeface="Open Sans Light"/>
              </a:defRPr>
            </a:pPr>
            <a:endParaRPr lang="en-GB" sz="2400" b="1" dirty="0">
              <a:latin typeface="Open Sans" panose="020B0606030504020204" pitchFamily="34" charset="0"/>
              <a:ea typeface="Open Sans" panose="020B0606030504020204" pitchFamily="34" charset="0"/>
              <a:cs typeface="Open Sans" panose="020B0606030504020204" pitchFamily="34" charset="0"/>
            </a:endParaRPr>
          </a:p>
          <a:p>
            <a:pPr marL="893763" indent="-446088">
              <a:buSzPct val="100000"/>
              <a:buFont typeface="Wingdings" panose="05000000000000000000" pitchFamily="2" charset="2"/>
              <a:buChar char="Ø"/>
              <a:defRPr sz="2400">
                <a:solidFill>
                  <a:srgbClr val="FFFFFF"/>
                </a:solidFill>
                <a:latin typeface="Open Sans Light"/>
                <a:ea typeface="Open Sans Light"/>
                <a:cs typeface="Open Sans Light"/>
                <a:sym typeface="Open Sans Light"/>
              </a:defRPr>
            </a:pPr>
            <a:r>
              <a:rPr lang="en-GB" sz="2200" b="1" dirty="0">
                <a:latin typeface="Open Sans" panose="020B0606030504020204" pitchFamily="34" charset="0"/>
                <a:ea typeface="Open Sans" panose="020B0606030504020204" pitchFamily="34" charset="0"/>
                <a:cs typeface="Open Sans" panose="020B0606030504020204" pitchFamily="34" charset="0"/>
              </a:rPr>
              <a:t>FAIMS mobile, a field data capture tool designed around FAIR principles </a:t>
            </a:r>
          </a:p>
          <a:p>
            <a:pPr marL="447675">
              <a:buSzPct val="100000"/>
              <a:defRPr sz="2400">
                <a:solidFill>
                  <a:srgbClr val="FFFFFF"/>
                </a:solidFill>
                <a:latin typeface="Open Sans Light"/>
                <a:ea typeface="Open Sans Light"/>
                <a:cs typeface="Open Sans Light"/>
                <a:sym typeface="Open Sans Light"/>
              </a:defRPr>
            </a:pPr>
            <a:endParaRPr lang="en-GB" sz="2200" b="1" dirty="0">
              <a:latin typeface="Open Sans" panose="020B0606030504020204" pitchFamily="34" charset="0"/>
              <a:ea typeface="Open Sans" panose="020B0606030504020204" pitchFamily="34" charset="0"/>
              <a:cs typeface="Open Sans" panose="020B0606030504020204" pitchFamily="34" charset="0"/>
            </a:endParaRPr>
          </a:p>
          <a:p>
            <a:pPr marL="447675">
              <a:buSzPct val="100000"/>
              <a:defRPr sz="2400">
                <a:solidFill>
                  <a:srgbClr val="FFFFFF"/>
                </a:solidFill>
                <a:latin typeface="Open Sans Light"/>
                <a:ea typeface="Open Sans Light"/>
                <a:cs typeface="Open Sans Light"/>
                <a:sym typeface="Open Sans Light"/>
              </a:defRPr>
            </a:pPr>
            <a:r>
              <a:rPr lang="en-GB" sz="2200" b="1" dirty="0">
                <a:latin typeface="Open Sans" panose="020B0606030504020204" pitchFamily="34" charset="0"/>
                <a:ea typeface="Open Sans" panose="020B0606030504020204" pitchFamily="34" charset="0"/>
                <a:cs typeface="Open Sans" panose="020B0606030504020204" pitchFamily="34" charset="0"/>
              </a:rPr>
              <a:t>		           That is being integrated with</a:t>
            </a:r>
          </a:p>
          <a:p>
            <a:pPr marL="447675">
              <a:buSzPct val="100000"/>
              <a:defRPr sz="2400">
                <a:solidFill>
                  <a:srgbClr val="FFFFFF"/>
                </a:solidFill>
                <a:latin typeface="Open Sans Light"/>
                <a:ea typeface="Open Sans Light"/>
                <a:cs typeface="Open Sans Light"/>
                <a:sym typeface="Open Sans Light"/>
              </a:defRPr>
            </a:pPr>
            <a:endParaRPr lang="en-GB" sz="2200" b="1" dirty="0">
              <a:latin typeface="Open Sans" panose="020B0606030504020204" pitchFamily="34" charset="0"/>
              <a:ea typeface="Open Sans" panose="020B0606030504020204" pitchFamily="34" charset="0"/>
              <a:cs typeface="Open Sans" panose="020B0606030504020204" pitchFamily="34" charset="0"/>
            </a:endParaRPr>
          </a:p>
          <a:p>
            <a:pPr marL="893763" indent="-446088">
              <a:buSzPct val="100000"/>
              <a:buFont typeface="Wingdings" panose="05000000000000000000" pitchFamily="2" charset="2"/>
              <a:buChar char="Ø"/>
              <a:defRPr sz="2400">
                <a:solidFill>
                  <a:srgbClr val="FFFFFF"/>
                </a:solidFill>
                <a:latin typeface="Open Sans Light"/>
                <a:ea typeface="Open Sans Light"/>
                <a:cs typeface="Open Sans Light"/>
                <a:sym typeface="Open Sans Light"/>
              </a:defRPr>
            </a:pPr>
            <a:r>
              <a:rPr lang="en-GB" sz="2200" b="1" dirty="0" err="1">
                <a:latin typeface="Open Sans" panose="020B0606030504020204" pitchFamily="34" charset="0"/>
                <a:ea typeface="Open Sans" panose="020B0606030504020204" pitchFamily="34" charset="0"/>
                <a:cs typeface="Open Sans" panose="020B0606030504020204" pitchFamily="34" charset="0"/>
              </a:rPr>
              <a:t>RSpace</a:t>
            </a:r>
            <a:r>
              <a:rPr lang="en-GB" sz="2200" b="1" dirty="0">
                <a:latin typeface="Open Sans" panose="020B0606030504020204" pitchFamily="34" charset="0"/>
                <a:ea typeface="Open Sans" panose="020B0606030504020204" pitchFamily="34" charset="0"/>
                <a:cs typeface="Open Sans" panose="020B0606030504020204" pitchFamily="34" charset="0"/>
              </a:rPr>
              <a:t>, a data management platform designed to enhance experimental reproducibility</a:t>
            </a:r>
          </a:p>
          <a:p>
            <a:pPr marL="893763" indent="-446088">
              <a:buSzPct val="100000"/>
              <a:buFont typeface="Wingdings" panose="05000000000000000000" pitchFamily="2" charset="2"/>
              <a:buChar char="Ø"/>
              <a:defRPr sz="2400">
                <a:solidFill>
                  <a:srgbClr val="FFFFFF"/>
                </a:solidFill>
                <a:latin typeface="Open Sans Light"/>
                <a:ea typeface="Open Sans Light"/>
                <a:cs typeface="Open Sans Light"/>
                <a:sym typeface="Open Sans Light"/>
              </a:defRPr>
            </a:pPr>
            <a:endParaRPr lang="en-GB" sz="2200" b="1" dirty="0">
              <a:latin typeface="Open Sans" panose="020B0606030504020204" pitchFamily="34" charset="0"/>
              <a:ea typeface="Open Sans" panose="020B0606030504020204" pitchFamily="34" charset="0"/>
              <a:cs typeface="Open Sans" panose="020B0606030504020204" pitchFamily="34" charset="0"/>
            </a:endParaRPr>
          </a:p>
          <a:p>
            <a:pPr>
              <a:lnSpc>
                <a:spcPct val="80000"/>
              </a:lnSpc>
              <a:buSzPct val="100000"/>
              <a:defRPr sz="2400">
                <a:solidFill>
                  <a:srgbClr val="FFFFFF"/>
                </a:solidFill>
                <a:latin typeface="Open Sans Light"/>
                <a:ea typeface="Open Sans Light"/>
                <a:cs typeface="Open Sans Light"/>
                <a:sym typeface="Open Sans Light"/>
              </a:defRPr>
            </a:pPr>
            <a:r>
              <a:rPr lang="en-GB" sz="2400" b="1" dirty="0">
                <a:latin typeface="Open Sans" panose="020B0606030504020204" pitchFamily="34" charset="0"/>
                <a:ea typeface="Open Sans" panose="020B0606030504020204" pitchFamily="34" charset="0"/>
                <a:cs typeface="Open Sans" panose="020B0606030504020204" pitchFamily="34" charset="0"/>
              </a:rPr>
              <a:t>2.   Highlight</a:t>
            </a:r>
          </a:p>
          <a:p>
            <a:pPr marL="514350" indent="-514350">
              <a:lnSpc>
                <a:spcPct val="80000"/>
              </a:lnSpc>
              <a:buSzPct val="100000"/>
              <a:buFont typeface="+mj-lt"/>
              <a:buAutoNum type="arabicPeriod"/>
              <a:defRPr sz="2400">
                <a:solidFill>
                  <a:srgbClr val="FFFFFF"/>
                </a:solidFill>
                <a:latin typeface="Open Sans Light"/>
                <a:ea typeface="Open Sans Light"/>
                <a:cs typeface="Open Sans Light"/>
                <a:sym typeface="Open Sans Light"/>
              </a:defRPr>
            </a:pPr>
            <a:endParaRPr lang="en-GB" sz="2400" b="1" dirty="0">
              <a:latin typeface="Open Sans" panose="020B0606030504020204" pitchFamily="34" charset="0"/>
              <a:ea typeface="Open Sans" panose="020B0606030504020204" pitchFamily="34" charset="0"/>
              <a:cs typeface="Open Sans" panose="020B0606030504020204" pitchFamily="34" charset="0"/>
            </a:endParaRPr>
          </a:p>
          <a:p>
            <a:pPr marL="893763" indent="-446088">
              <a:buSzPct val="100000"/>
              <a:buFont typeface="Wingdings" panose="05000000000000000000" pitchFamily="2" charset="2"/>
              <a:buChar char="Ø"/>
              <a:defRPr sz="2400">
                <a:solidFill>
                  <a:srgbClr val="FFFFFF"/>
                </a:solidFill>
                <a:latin typeface="Open Sans Light"/>
                <a:ea typeface="Open Sans Light"/>
                <a:cs typeface="Open Sans Light"/>
                <a:sym typeface="Open Sans Light"/>
              </a:defRPr>
            </a:pPr>
            <a:r>
              <a:rPr lang="en-GB" sz="2200" b="1" dirty="0">
                <a:latin typeface="Open Sans" panose="020B0606030504020204" pitchFamily="34" charset="0"/>
                <a:ea typeface="Open Sans" panose="020B0606030504020204" pitchFamily="34" charset="0"/>
                <a:cs typeface="Open Sans" panose="020B0606030504020204" pitchFamily="34" charset="0"/>
              </a:rPr>
              <a:t>Reusability enhancements enabled by the integration</a:t>
            </a:r>
          </a:p>
          <a:p>
            <a:pPr marL="447675">
              <a:buSzPct val="100000"/>
              <a:defRPr sz="2400">
                <a:solidFill>
                  <a:srgbClr val="FFFFFF"/>
                </a:solidFill>
                <a:latin typeface="Open Sans Light"/>
                <a:ea typeface="Open Sans Light"/>
                <a:cs typeface="Open Sans Light"/>
                <a:sym typeface="Open Sans Light"/>
              </a:defRPr>
            </a:pPr>
            <a:endParaRPr lang="en-GB" sz="2200" b="1" dirty="0">
              <a:latin typeface="Open Sans" panose="020B0606030504020204" pitchFamily="34" charset="0"/>
              <a:ea typeface="Open Sans" panose="020B0606030504020204" pitchFamily="34" charset="0"/>
              <a:cs typeface="Open Sans" panose="020B0606030504020204" pitchFamily="34" charset="0"/>
            </a:endParaRPr>
          </a:p>
          <a:p>
            <a:pPr marL="893763" indent="-446088">
              <a:buSzPct val="100000"/>
              <a:buFont typeface="Wingdings" panose="05000000000000000000" pitchFamily="2" charset="2"/>
              <a:buChar char="Ø"/>
              <a:defRPr sz="2400">
                <a:solidFill>
                  <a:srgbClr val="FFFFFF"/>
                </a:solidFill>
                <a:latin typeface="Open Sans Light"/>
                <a:ea typeface="Open Sans Light"/>
                <a:cs typeface="Open Sans Light"/>
                <a:sym typeface="Open Sans Light"/>
              </a:defRPr>
            </a:pPr>
            <a:r>
              <a:rPr lang="en-GB" sz="2200" b="1" dirty="0">
                <a:latin typeface="Open Sans" panose="020B0606030504020204" pitchFamily="34" charset="0"/>
                <a:ea typeface="Open Sans" panose="020B0606030504020204" pitchFamily="34" charset="0"/>
                <a:cs typeface="Open Sans" panose="020B0606030504020204" pitchFamily="34" charset="0"/>
              </a:rPr>
              <a:t>Integration roadmap</a:t>
            </a:r>
          </a:p>
          <a:p>
            <a:pPr marL="447675">
              <a:buSzPct val="100000"/>
              <a:defRPr sz="2400">
                <a:solidFill>
                  <a:srgbClr val="FFFFFF"/>
                </a:solidFill>
                <a:latin typeface="Open Sans Light"/>
                <a:ea typeface="Open Sans Light"/>
                <a:cs typeface="Open Sans Light"/>
                <a:sym typeface="Open Sans Light"/>
              </a:defRPr>
            </a:pPr>
            <a:endParaRPr lang="en-GB" sz="2200" b="1" dirty="0">
              <a:latin typeface="Open Sans" panose="020B0606030504020204" pitchFamily="34" charset="0"/>
              <a:ea typeface="Open Sans" panose="020B0606030504020204" pitchFamily="34" charset="0"/>
              <a:cs typeface="Open Sans" panose="020B0606030504020204" pitchFamily="34" charset="0"/>
            </a:endParaRPr>
          </a:p>
          <a:p>
            <a:pPr marL="447675">
              <a:buSzPct val="100000"/>
              <a:defRPr sz="2400">
                <a:solidFill>
                  <a:srgbClr val="FFFFFF"/>
                </a:solidFill>
                <a:latin typeface="Open Sans Light"/>
                <a:ea typeface="Open Sans Light"/>
                <a:cs typeface="Open Sans Light"/>
                <a:sym typeface="Open Sans Light"/>
              </a:defRPr>
            </a:pPr>
            <a:r>
              <a:rPr lang="en-GB" sz="2200" b="1" dirty="0">
                <a:latin typeface="Open Sans" panose="020B0606030504020204" pitchFamily="34" charset="0"/>
                <a:ea typeface="Open Sans" panose="020B0606030504020204" pitchFamily="34" charset="0"/>
                <a:cs typeface="Open Sans" panose="020B0606030504020204" pitchFamily="34" charset="0"/>
              </a:rPr>
              <a:t>		</a:t>
            </a:r>
          </a:p>
        </p:txBody>
      </p:sp>
    </p:spTree>
    <p:extLst>
      <p:ext uri="{BB962C8B-B14F-4D97-AF65-F5344CB8AC3E}">
        <p14:creationId xmlns:p14="http://schemas.microsoft.com/office/powerpoint/2010/main" val="162505169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p:cNvSpPr/>
          <p:nvPr/>
        </p:nvSpPr>
        <p:spPr>
          <a:xfrm>
            <a:off x="0" y="-52922"/>
            <a:ext cx="9144002" cy="6910922"/>
          </a:xfrm>
          <a:prstGeom prst="rect">
            <a:avLst/>
          </a:prstGeom>
          <a:solidFill>
            <a:srgbClr val="00AEEF">
              <a:alpha val="90194"/>
            </a:srgbClr>
          </a:solidFill>
          <a:ln w="12700">
            <a:miter lim="400000"/>
          </a:ln>
        </p:spPr>
        <p:txBody>
          <a:bodyPr lIns="45719" rIns="45719" anchor="ctr"/>
          <a:lstStyle/>
          <a:p>
            <a:endParaRPr/>
          </a:p>
        </p:txBody>
      </p:sp>
      <p:sp>
        <p:nvSpPr>
          <p:cNvPr id="87" name="Text"/>
          <p:cNvSpPr txBox="1"/>
          <p:nvPr/>
        </p:nvSpPr>
        <p:spPr>
          <a:xfrm>
            <a:off x="19049" y="2039176"/>
            <a:ext cx="127001" cy="754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lgn="just">
              <a:lnSpc>
                <a:spcPct val="80000"/>
              </a:lnSpc>
              <a:defRPr sz="2400">
                <a:solidFill>
                  <a:srgbClr val="FFFFFF"/>
                </a:solidFill>
                <a:latin typeface="Open Sans Light"/>
                <a:ea typeface="Open Sans Light"/>
                <a:cs typeface="Open Sans Light"/>
                <a:sym typeface="Open Sans Light"/>
              </a:defRPr>
            </a:pPr>
            <a:endParaRPr/>
          </a:p>
        </p:txBody>
      </p:sp>
      <p:sp>
        <p:nvSpPr>
          <p:cNvPr id="88" name="Text"/>
          <p:cNvSpPr txBox="1"/>
          <p:nvPr/>
        </p:nvSpPr>
        <p:spPr>
          <a:xfrm>
            <a:off x="146050" y="3031489"/>
            <a:ext cx="127000" cy="754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lgn="just">
              <a:lnSpc>
                <a:spcPct val="80000"/>
              </a:lnSpc>
              <a:defRPr sz="2400">
                <a:solidFill>
                  <a:srgbClr val="FFFFFF"/>
                </a:solidFill>
                <a:latin typeface="Open Sans Light"/>
                <a:ea typeface="Open Sans Light"/>
                <a:cs typeface="Open Sans Light"/>
                <a:sym typeface="Open Sans Light"/>
              </a:defRPr>
            </a:pPr>
            <a:endParaRPr/>
          </a:p>
        </p:txBody>
      </p:sp>
      <p:sp>
        <p:nvSpPr>
          <p:cNvPr id="8" name="Challenges">
            <a:extLst>
              <a:ext uri="{FF2B5EF4-FFF2-40B4-BE49-F238E27FC236}">
                <a16:creationId xmlns:a16="http://schemas.microsoft.com/office/drawing/2014/main" id="{0EAABF28-03C9-4142-BF31-04819768867A}"/>
              </a:ext>
            </a:extLst>
          </p:cNvPr>
          <p:cNvSpPr txBox="1"/>
          <p:nvPr/>
        </p:nvSpPr>
        <p:spPr>
          <a:xfrm>
            <a:off x="627113" y="270934"/>
            <a:ext cx="7802563" cy="7867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24" tIns="91424" rIns="91424" bIns="91424">
            <a:spAutoFit/>
          </a:bodyPr>
          <a:lstStyle>
            <a:lvl1pPr algn="ctr">
              <a:lnSpc>
                <a:spcPct val="80000"/>
              </a:lnSpc>
              <a:defRPr sz="3600" b="1">
                <a:solidFill>
                  <a:srgbClr val="FFFFFF"/>
                </a:solidFill>
                <a:latin typeface="Open Sans"/>
                <a:ea typeface="Open Sans"/>
                <a:cs typeface="Open Sans"/>
                <a:sym typeface="Open Sans"/>
              </a:defRPr>
            </a:lvl1pPr>
          </a:lstStyle>
          <a:p>
            <a:r>
              <a:rPr lang="en-GB" sz="4800" dirty="0"/>
              <a:t>FAIMS</a:t>
            </a:r>
            <a:endParaRPr sz="4800" dirty="0"/>
          </a:p>
        </p:txBody>
      </p:sp>
      <p:sp>
        <p:nvSpPr>
          <p:cNvPr id="6" name="Google Shape;136;p20">
            <a:extLst>
              <a:ext uri="{FF2B5EF4-FFF2-40B4-BE49-F238E27FC236}">
                <a16:creationId xmlns:a16="http://schemas.microsoft.com/office/drawing/2014/main" id="{44586E06-0BAF-1AB6-C3E7-81289EFFA354}"/>
              </a:ext>
            </a:extLst>
          </p:cNvPr>
          <p:cNvSpPr txBox="1">
            <a:spLocks/>
          </p:cNvSpPr>
          <p:nvPr/>
        </p:nvSpPr>
        <p:spPr>
          <a:xfrm>
            <a:off x="311700" y="1152474"/>
            <a:ext cx="8520600" cy="5662853"/>
          </a:xfrm>
          <a:prstGeom prst="rect">
            <a:avLst/>
          </a:prstGeom>
        </p:spPr>
        <p:txBody>
          <a:bodyPr spcFirstLastPara="1" wrap="square" lIns="91425" tIns="91425" rIns="91425" bIns="91425" anchor="t" anchorCtr="0">
            <a:noAutofit/>
          </a:bodyPr>
          <a:lst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4pPr>
            <a:lvl5pPr marL="2235200" marR="0" indent="-4064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5pPr>
            <a:lvl6pPr marL="2692400" marR="0" indent="-4064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6pPr>
            <a:lvl7pPr marL="3149600" marR="0" indent="-4064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7pPr>
            <a:lvl8pPr marL="3606800" marR="0" indent="-4064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8pPr>
            <a:lvl9pPr marL="4064000" marR="0" indent="-4064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9pPr>
          </a:lstStyle>
          <a:p>
            <a:pPr marL="457200" indent="-317500" hangingPunct="1">
              <a:lnSpc>
                <a:spcPct val="115000"/>
              </a:lnSpc>
              <a:spcBef>
                <a:spcPts val="0"/>
              </a:spcBef>
              <a:buSzPts val="1400"/>
              <a:buFont typeface="Arial"/>
              <a:buChar char="●"/>
            </a:pPr>
            <a:r>
              <a:rPr lang="en-GB" sz="1600" dirty="0">
                <a:solidFill>
                  <a:srgbClr val="FFFFFF"/>
                </a:solidFill>
                <a:latin typeface="Open Sans" panose="020B0806030504020204" pitchFamily="34" charset="0"/>
                <a:ea typeface="Open Sans" panose="020B0806030504020204" pitchFamily="34" charset="0"/>
                <a:cs typeface="Open Sans" panose="020B0806030504020204" pitchFamily="34" charset="0"/>
              </a:rPr>
              <a:t>The Field Acquired Information Management Systems (FAIMS) Project has been developing OSS field data capture systems since 2012, with our software, FAIMS Mobile, customised over 65 times for more than 40 projects.</a:t>
            </a:r>
          </a:p>
          <a:p>
            <a:pPr marL="457200" indent="-317500" hangingPunct="1">
              <a:lnSpc>
                <a:spcPct val="115000"/>
              </a:lnSpc>
              <a:spcBef>
                <a:spcPts val="1000"/>
              </a:spcBef>
              <a:buSzPts val="1400"/>
              <a:buFont typeface="Arial"/>
              <a:buChar char="●"/>
            </a:pPr>
            <a:r>
              <a:rPr lang="en-GB" sz="1600" dirty="0">
                <a:solidFill>
                  <a:srgbClr val="FFFFFF"/>
                </a:solidFill>
                <a:latin typeface="Open Sans" panose="020B0806030504020204" pitchFamily="34" charset="0"/>
                <a:ea typeface="Open Sans" panose="020B0806030504020204" pitchFamily="34" charset="0"/>
                <a:cs typeface="Open Sans" panose="020B0806030504020204" pitchFamily="34" charset="0"/>
              </a:rPr>
              <a:t>This software has many research-specific features, e.g., the ability to capture multiple data types (geospatial, multimedia, instrument, structured, text), work offline, sync across many devices, document data with appropriate metadata, deploy persistent identifiers, use published vocabularies, etc.</a:t>
            </a:r>
          </a:p>
          <a:p>
            <a:pPr marL="457200" indent="-317500" hangingPunct="1">
              <a:lnSpc>
                <a:spcPct val="115000"/>
              </a:lnSpc>
              <a:spcBef>
                <a:spcPts val="1000"/>
              </a:spcBef>
              <a:buSzPts val="1400"/>
              <a:buFont typeface="Arial"/>
              <a:buChar char="●"/>
            </a:pPr>
            <a:r>
              <a:rPr lang="en-GB" sz="1600" dirty="0">
                <a:solidFill>
                  <a:srgbClr val="FFFFFF"/>
                </a:solidFill>
                <a:latin typeface="Open Sans" panose="020B0806030504020204" pitchFamily="34" charset="0"/>
                <a:ea typeface="Open Sans" panose="020B0806030504020204" pitchFamily="34" charset="0"/>
                <a:cs typeface="Open Sans" panose="020B0806030504020204" pitchFamily="34" charset="0"/>
              </a:rPr>
              <a:t>Workflows and data schemas are fully customisable (via XML definition documents on prior versions); data can be exported in custom or standard formats</a:t>
            </a:r>
          </a:p>
          <a:p>
            <a:pPr marL="457200" indent="-317500" hangingPunct="1">
              <a:lnSpc>
                <a:spcPct val="115000"/>
              </a:lnSpc>
              <a:spcBef>
                <a:spcPts val="1000"/>
              </a:spcBef>
              <a:buSzPts val="1400"/>
              <a:buFont typeface="Arial"/>
              <a:buChar char="●"/>
            </a:pPr>
            <a:r>
              <a:rPr lang="en-GB" sz="1600" dirty="0">
                <a:solidFill>
                  <a:srgbClr val="FFFFFF"/>
                </a:solidFill>
                <a:latin typeface="Open Sans" panose="020B0806030504020204" pitchFamily="34" charset="0"/>
                <a:ea typeface="Open Sans" panose="020B0806030504020204" pitchFamily="34" charset="0"/>
                <a:cs typeface="Open Sans" panose="020B0806030504020204" pitchFamily="34" charset="0"/>
              </a:rPr>
              <a:t> FAIMS Mobile is currently being rebuilt to be (1) cross platform, (2) better at data exchange (ETL or API), (3) self-customisable via a GUI – public beta release scheduled for second half of 2022.</a:t>
            </a:r>
          </a:p>
        </p:txBody>
      </p:sp>
      <p:sp>
        <p:nvSpPr>
          <p:cNvPr id="7" name="Google Shape;139;p20">
            <a:extLst>
              <a:ext uri="{FF2B5EF4-FFF2-40B4-BE49-F238E27FC236}">
                <a16:creationId xmlns:a16="http://schemas.microsoft.com/office/drawing/2014/main" id="{43C789DB-5E64-3824-036D-D224C6749C5A}"/>
              </a:ext>
            </a:extLst>
          </p:cNvPr>
          <p:cNvSpPr txBox="1">
            <a:spLocks/>
          </p:cNvSpPr>
          <p:nvPr/>
        </p:nvSpPr>
        <p:spPr>
          <a:xfrm>
            <a:off x="4832400" y="1152474"/>
            <a:ext cx="3999900" cy="5376342"/>
          </a:xfrm>
          <a:prstGeom prst="rect">
            <a:avLst/>
          </a:prstGeom>
          <a:ln w="12700">
            <a:miter lim="400000"/>
          </a:ln>
        </p:spPr>
        <p:txBody>
          <a:bodyPr spcFirstLastPara="1" wrap="square" lIns="91425" tIns="91425" rIns="91425" bIns="91425" anchor="t" anchorCtr="0">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4572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898989"/>
                </a:solidFill>
                <a:effectLst/>
                <a:uFillTx/>
                <a:latin typeface="+mj-lt"/>
                <a:ea typeface="+mj-ea"/>
                <a:cs typeface="+mj-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a:lstStyle>
          <a:p>
            <a:pPr marL="139700" algn="l">
              <a:buSzPts val="1400"/>
            </a:pPr>
            <a:endParaRPr lang="en-GB" sz="1600" dirty="0">
              <a:solidFill>
                <a:srgbClr val="FFFFFF"/>
              </a:solidFill>
              <a:latin typeface="Open Sans" panose="020B0806030504020204" pitchFamily="34" charset="0"/>
              <a:ea typeface="Open Sans" panose="020B0806030504020204" pitchFamily="34" charset="0"/>
              <a:cs typeface="Open Sans" panose="020B0806030504020204" pitchFamily="34" charset="0"/>
            </a:endParaRPr>
          </a:p>
        </p:txBody>
      </p:sp>
    </p:spTree>
    <p:extLst>
      <p:ext uri="{BB962C8B-B14F-4D97-AF65-F5344CB8AC3E}">
        <p14:creationId xmlns:p14="http://schemas.microsoft.com/office/powerpoint/2010/main" val="271927385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p:cNvSpPr/>
          <p:nvPr/>
        </p:nvSpPr>
        <p:spPr>
          <a:xfrm>
            <a:off x="0" y="-52922"/>
            <a:ext cx="9144002" cy="6910922"/>
          </a:xfrm>
          <a:prstGeom prst="rect">
            <a:avLst/>
          </a:prstGeom>
          <a:solidFill>
            <a:srgbClr val="00AEEF">
              <a:alpha val="90194"/>
            </a:srgbClr>
          </a:solidFill>
          <a:ln w="12700">
            <a:miter lim="400000"/>
          </a:ln>
        </p:spPr>
        <p:txBody>
          <a:bodyPr lIns="45719" rIns="45719" anchor="ctr"/>
          <a:lstStyle/>
          <a:p>
            <a:endParaRPr/>
          </a:p>
        </p:txBody>
      </p:sp>
      <p:sp>
        <p:nvSpPr>
          <p:cNvPr id="87" name="Text"/>
          <p:cNvSpPr txBox="1"/>
          <p:nvPr/>
        </p:nvSpPr>
        <p:spPr>
          <a:xfrm>
            <a:off x="19049" y="2039176"/>
            <a:ext cx="127001" cy="7543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lgn="just">
              <a:lnSpc>
                <a:spcPct val="80000"/>
              </a:lnSpc>
              <a:defRPr sz="2400">
                <a:solidFill>
                  <a:srgbClr val="FFFFFF"/>
                </a:solidFill>
                <a:latin typeface="Open Sans Light"/>
                <a:ea typeface="Open Sans Light"/>
                <a:cs typeface="Open Sans Light"/>
                <a:sym typeface="Open Sans Light"/>
              </a:defRPr>
            </a:pPr>
            <a:endParaRPr/>
          </a:p>
        </p:txBody>
      </p:sp>
      <p:sp>
        <p:nvSpPr>
          <p:cNvPr id="88" name="Text"/>
          <p:cNvSpPr txBox="1"/>
          <p:nvPr/>
        </p:nvSpPr>
        <p:spPr>
          <a:xfrm>
            <a:off x="146050" y="3031489"/>
            <a:ext cx="127000" cy="7543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lgn="just">
              <a:lnSpc>
                <a:spcPct val="80000"/>
              </a:lnSpc>
              <a:defRPr sz="2400">
                <a:solidFill>
                  <a:srgbClr val="FFFFFF"/>
                </a:solidFill>
                <a:latin typeface="Open Sans Light"/>
                <a:ea typeface="Open Sans Light"/>
                <a:cs typeface="Open Sans Light"/>
                <a:sym typeface="Open Sans Light"/>
              </a:defRPr>
            </a:pPr>
            <a:endParaRPr/>
          </a:p>
        </p:txBody>
      </p:sp>
      <p:sp>
        <p:nvSpPr>
          <p:cNvPr id="8" name="Challenges">
            <a:extLst>
              <a:ext uri="{FF2B5EF4-FFF2-40B4-BE49-F238E27FC236}">
                <a16:creationId xmlns:a16="http://schemas.microsoft.com/office/drawing/2014/main" id="{0EAABF28-03C9-4142-BF31-04819768867A}"/>
              </a:ext>
            </a:extLst>
          </p:cNvPr>
          <p:cNvSpPr txBox="1"/>
          <p:nvPr/>
        </p:nvSpPr>
        <p:spPr>
          <a:xfrm>
            <a:off x="627113" y="270934"/>
            <a:ext cx="7802563" cy="7867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91424" tIns="91424" rIns="91424" bIns="91424">
            <a:spAutoFit/>
          </a:bodyPr>
          <a:lstStyle>
            <a:lvl1pPr algn="ctr">
              <a:lnSpc>
                <a:spcPct val="80000"/>
              </a:lnSpc>
              <a:defRPr sz="3600" b="1">
                <a:solidFill>
                  <a:srgbClr val="FFFFFF"/>
                </a:solidFill>
                <a:latin typeface="Open Sans"/>
                <a:ea typeface="Open Sans"/>
                <a:cs typeface="Open Sans"/>
                <a:sym typeface="Open Sans"/>
              </a:defRPr>
            </a:lvl1pPr>
          </a:lstStyle>
          <a:p>
            <a:endParaRPr sz="4800" dirty="0"/>
          </a:p>
        </p:txBody>
      </p:sp>
      <p:pic>
        <p:nvPicPr>
          <p:cNvPr id="6" name="Picture 5">
            <a:extLst>
              <a:ext uri="{FF2B5EF4-FFF2-40B4-BE49-F238E27FC236}">
                <a16:creationId xmlns:a16="http://schemas.microsoft.com/office/drawing/2014/main" id="{E0EA94BB-1E6A-7ABC-4FE2-A0DAA91C9F1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065" y="581957"/>
            <a:ext cx="8053870" cy="5694086"/>
          </a:xfrm>
          <a:prstGeom prst="rect">
            <a:avLst/>
          </a:prstGeom>
        </p:spPr>
      </p:pic>
    </p:spTree>
    <p:extLst>
      <p:ext uri="{BB962C8B-B14F-4D97-AF65-F5344CB8AC3E}">
        <p14:creationId xmlns:p14="http://schemas.microsoft.com/office/powerpoint/2010/main" val="307719767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p:cNvSpPr/>
          <p:nvPr/>
        </p:nvSpPr>
        <p:spPr>
          <a:xfrm>
            <a:off x="-1" y="1"/>
            <a:ext cx="9155389" cy="6858000"/>
          </a:xfrm>
          <a:prstGeom prst="rect">
            <a:avLst/>
          </a:prstGeom>
          <a:solidFill>
            <a:srgbClr val="00AEEF">
              <a:alpha val="90194"/>
            </a:srgbClr>
          </a:solidFill>
          <a:ln w="12700">
            <a:miter lim="400000"/>
          </a:ln>
        </p:spPr>
        <p:txBody>
          <a:bodyPr lIns="45719" rIns="45719" anchor="ctr"/>
          <a:lstStyle/>
          <a:p>
            <a:endParaRPr lang="en-GB" dirty="0"/>
          </a:p>
          <a:p>
            <a:endParaRPr lang="en-GB" dirty="0">
              <a:solidFill>
                <a:schemeClr val="bg1"/>
              </a:solidFill>
            </a:endParaRPr>
          </a:p>
        </p:txBody>
      </p:sp>
      <p:sp>
        <p:nvSpPr>
          <p:cNvPr id="87" name="Text"/>
          <p:cNvSpPr txBox="1"/>
          <p:nvPr/>
        </p:nvSpPr>
        <p:spPr>
          <a:xfrm>
            <a:off x="19049" y="2039176"/>
            <a:ext cx="127001" cy="7543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lgn="just">
              <a:lnSpc>
                <a:spcPct val="80000"/>
              </a:lnSpc>
              <a:defRPr sz="2400">
                <a:solidFill>
                  <a:srgbClr val="FFFFFF"/>
                </a:solidFill>
                <a:latin typeface="Open Sans Light"/>
                <a:ea typeface="Open Sans Light"/>
                <a:cs typeface="Open Sans Light"/>
                <a:sym typeface="Open Sans Light"/>
              </a:defRPr>
            </a:pPr>
            <a:endParaRPr/>
          </a:p>
        </p:txBody>
      </p:sp>
      <p:sp>
        <p:nvSpPr>
          <p:cNvPr id="88" name="Text"/>
          <p:cNvSpPr txBox="1"/>
          <p:nvPr/>
        </p:nvSpPr>
        <p:spPr>
          <a:xfrm>
            <a:off x="146050" y="3031489"/>
            <a:ext cx="127000" cy="7543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lgn="just">
              <a:lnSpc>
                <a:spcPct val="80000"/>
              </a:lnSpc>
              <a:defRPr sz="2400">
                <a:solidFill>
                  <a:srgbClr val="FFFFFF"/>
                </a:solidFill>
                <a:latin typeface="Open Sans Light"/>
                <a:ea typeface="Open Sans Light"/>
                <a:cs typeface="Open Sans Light"/>
                <a:sym typeface="Open Sans Light"/>
              </a:defRPr>
            </a:pPr>
            <a:endParaRPr/>
          </a:p>
        </p:txBody>
      </p:sp>
      <p:sp>
        <p:nvSpPr>
          <p:cNvPr id="8" name="Challenges">
            <a:extLst>
              <a:ext uri="{FF2B5EF4-FFF2-40B4-BE49-F238E27FC236}">
                <a16:creationId xmlns:a16="http://schemas.microsoft.com/office/drawing/2014/main" id="{0EAABF28-03C9-4142-BF31-04819768867A}"/>
              </a:ext>
            </a:extLst>
          </p:cNvPr>
          <p:cNvSpPr txBox="1"/>
          <p:nvPr/>
        </p:nvSpPr>
        <p:spPr>
          <a:xfrm>
            <a:off x="-2" y="130039"/>
            <a:ext cx="9144002" cy="68637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91424" tIns="91424" rIns="91424" bIns="91424">
            <a:spAutoFit/>
          </a:bodyPr>
          <a:lstStyle>
            <a:lvl1pPr algn="ctr">
              <a:lnSpc>
                <a:spcPct val="80000"/>
              </a:lnSpc>
              <a:defRPr sz="3600" b="1">
                <a:solidFill>
                  <a:srgbClr val="FFFFFF"/>
                </a:solidFill>
                <a:latin typeface="Open Sans"/>
                <a:ea typeface="Open Sans"/>
                <a:cs typeface="Open Sans"/>
                <a:sym typeface="Open Sans"/>
              </a:defRPr>
            </a:lvl1pPr>
          </a:lstStyle>
          <a:p>
            <a:endParaRPr lang="en-GB" sz="4000" dirty="0"/>
          </a:p>
        </p:txBody>
      </p:sp>
      <p:pic>
        <p:nvPicPr>
          <p:cNvPr id="3" name="Picture 2">
            <a:extLst>
              <a:ext uri="{FF2B5EF4-FFF2-40B4-BE49-F238E27FC236}">
                <a16:creationId xmlns:a16="http://schemas.microsoft.com/office/drawing/2014/main" id="{D48F231C-58D2-4374-8055-541B010F42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5" y="3400635"/>
            <a:ext cx="9174033" cy="2457412"/>
          </a:xfrm>
          <a:prstGeom prst="rect">
            <a:avLst/>
          </a:prstGeom>
        </p:spPr>
      </p:pic>
      <p:sp>
        <p:nvSpPr>
          <p:cNvPr id="2" name="TextBox 1">
            <a:extLst>
              <a:ext uri="{FF2B5EF4-FFF2-40B4-BE49-F238E27FC236}">
                <a16:creationId xmlns:a16="http://schemas.microsoft.com/office/drawing/2014/main" id="{EF281E9D-0CEF-0516-F25F-B0D3A69B4005}"/>
              </a:ext>
            </a:extLst>
          </p:cNvPr>
          <p:cNvSpPr txBox="1"/>
          <p:nvPr/>
        </p:nvSpPr>
        <p:spPr>
          <a:xfrm>
            <a:off x="-12842" y="130039"/>
            <a:ext cx="9144002" cy="267765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0" hangingPunct="0">
              <a:lnSpc>
                <a:spcPct val="100000"/>
              </a:lnSpc>
              <a:spcBef>
                <a:spcPts val="0"/>
              </a:spcBef>
              <a:spcAft>
                <a:spcPts val="0"/>
              </a:spcAft>
              <a:buClrTx/>
              <a:buSzTx/>
              <a:buFontTx/>
              <a:buNone/>
              <a:tabLst/>
            </a:pPr>
            <a:r>
              <a:rPr lang="en-GB" sz="4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Overall objective</a:t>
            </a:r>
          </a:p>
          <a:p>
            <a:pPr marL="0" marR="0" indent="0" algn="ctr" defTabSz="457200" rtl="0" fontAlgn="auto" latinLnBrk="0" hangingPunct="0">
              <a:lnSpc>
                <a:spcPct val="100000"/>
              </a:lnSpc>
              <a:spcBef>
                <a:spcPts val="0"/>
              </a:spcBef>
              <a:spcAft>
                <a:spcPts val="0"/>
              </a:spcAft>
              <a:buClrTx/>
              <a:buSzTx/>
              <a:buFontTx/>
              <a:buNone/>
              <a:tabLst/>
            </a:pPr>
            <a:endParaRPr lang="en-GB" sz="32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0" marR="0" indent="0" algn="ctr" defTabSz="457200" rtl="0" fontAlgn="auto" latinLnBrk="0" hangingPunct="0">
              <a:lnSpc>
                <a:spcPct val="100000"/>
              </a:lnSpc>
              <a:spcBef>
                <a:spcPts val="0"/>
              </a:spcBef>
              <a:spcAft>
                <a:spcPts val="0"/>
              </a:spcAft>
              <a:buClrTx/>
              <a:buSzTx/>
              <a:buFontTx/>
              <a:buNone/>
              <a:tabLst/>
            </a:pPr>
            <a:r>
              <a:rPr lang="en-GB" sz="32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Workflow supporting experimental </a:t>
            </a:r>
          </a:p>
          <a:p>
            <a:pPr marL="0" marR="0" indent="0" algn="ctr" defTabSz="457200" rtl="0" fontAlgn="auto" latinLnBrk="0" hangingPunct="0">
              <a:lnSpc>
                <a:spcPct val="100000"/>
              </a:lnSpc>
              <a:spcBef>
                <a:spcPts val="0"/>
              </a:spcBef>
              <a:spcAft>
                <a:spcPts val="0"/>
              </a:spcAft>
              <a:buClrTx/>
              <a:buSzTx/>
              <a:buFontTx/>
              <a:buNone/>
              <a:tabLst/>
            </a:pPr>
            <a:r>
              <a:rPr lang="en-GB" sz="3200" b="1" dirty="0">
                <a:solidFill>
                  <a:schemeClr val="bg1"/>
                </a:solidFill>
                <a:latin typeface="Open Sans" panose="020B0606030504020204" pitchFamily="34" charset="0"/>
                <a:ea typeface="Open Sans" panose="020B0606030504020204" pitchFamily="34" charset="0"/>
                <a:cs typeface="Open Sans" panose="020B0606030504020204" pitchFamily="34" charset="0"/>
              </a:rPr>
              <a:t>reproducibility AND comprehensive capture of sample metadata</a:t>
            </a:r>
            <a:endParaRPr kumimoji="0" lang="en-GB" sz="3200" b="1" i="0" u="none" strike="noStrike" cap="none" spc="0" normalizeH="0" baseline="0" dirty="0">
              <a:ln>
                <a:noFill/>
              </a:ln>
              <a:solidFill>
                <a:schemeClr val="bg1"/>
              </a:solidFill>
              <a:effectLst/>
              <a:uFillTx/>
              <a:latin typeface="Open Sans" panose="020B0606030504020204" pitchFamily="34" charset="0"/>
              <a:ea typeface="Open Sans" panose="020B0606030504020204" pitchFamily="34" charset="0"/>
              <a:cs typeface="Open Sans" panose="020B0606030504020204" pitchFamily="34" charset="0"/>
              <a:sym typeface="Calibri"/>
            </a:endParaRPr>
          </a:p>
        </p:txBody>
      </p:sp>
    </p:spTree>
    <p:extLst>
      <p:ext uri="{BB962C8B-B14F-4D97-AF65-F5344CB8AC3E}">
        <p14:creationId xmlns:p14="http://schemas.microsoft.com/office/powerpoint/2010/main" val="329868857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p:cNvSpPr/>
          <p:nvPr/>
        </p:nvSpPr>
        <p:spPr>
          <a:xfrm>
            <a:off x="0" y="-52922"/>
            <a:ext cx="9144002" cy="6910922"/>
          </a:xfrm>
          <a:prstGeom prst="rect">
            <a:avLst/>
          </a:prstGeom>
          <a:solidFill>
            <a:srgbClr val="00AEEF">
              <a:alpha val="90194"/>
            </a:srgbClr>
          </a:solidFill>
          <a:ln w="12700">
            <a:miter lim="400000"/>
          </a:ln>
        </p:spPr>
        <p:txBody>
          <a:bodyPr lIns="45719" rIns="45719" anchor="ctr"/>
          <a:lstStyle/>
          <a:p>
            <a:endParaRPr/>
          </a:p>
        </p:txBody>
      </p:sp>
      <p:sp>
        <p:nvSpPr>
          <p:cNvPr id="87" name="Text"/>
          <p:cNvSpPr txBox="1"/>
          <p:nvPr/>
        </p:nvSpPr>
        <p:spPr>
          <a:xfrm>
            <a:off x="19049" y="2039176"/>
            <a:ext cx="127001" cy="754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lgn="just">
              <a:lnSpc>
                <a:spcPct val="80000"/>
              </a:lnSpc>
              <a:defRPr sz="2400">
                <a:solidFill>
                  <a:srgbClr val="FFFFFF"/>
                </a:solidFill>
                <a:latin typeface="Open Sans Light"/>
                <a:ea typeface="Open Sans Light"/>
                <a:cs typeface="Open Sans Light"/>
                <a:sym typeface="Open Sans Light"/>
              </a:defRPr>
            </a:pPr>
            <a:endParaRPr/>
          </a:p>
        </p:txBody>
      </p:sp>
      <p:sp>
        <p:nvSpPr>
          <p:cNvPr id="88" name="Text"/>
          <p:cNvSpPr txBox="1"/>
          <p:nvPr/>
        </p:nvSpPr>
        <p:spPr>
          <a:xfrm>
            <a:off x="146050" y="3031489"/>
            <a:ext cx="127000" cy="754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lgn="just">
              <a:lnSpc>
                <a:spcPct val="80000"/>
              </a:lnSpc>
              <a:defRPr sz="2400">
                <a:solidFill>
                  <a:srgbClr val="FFFFFF"/>
                </a:solidFill>
                <a:latin typeface="Open Sans Light"/>
                <a:ea typeface="Open Sans Light"/>
                <a:cs typeface="Open Sans Light"/>
                <a:sym typeface="Open Sans Light"/>
              </a:defRPr>
            </a:pPr>
            <a:endParaRPr/>
          </a:p>
        </p:txBody>
      </p:sp>
      <p:sp>
        <p:nvSpPr>
          <p:cNvPr id="8" name="Challenges">
            <a:extLst>
              <a:ext uri="{FF2B5EF4-FFF2-40B4-BE49-F238E27FC236}">
                <a16:creationId xmlns:a16="http://schemas.microsoft.com/office/drawing/2014/main" id="{0EAABF28-03C9-4142-BF31-04819768867A}"/>
              </a:ext>
            </a:extLst>
          </p:cNvPr>
          <p:cNvSpPr txBox="1"/>
          <p:nvPr/>
        </p:nvSpPr>
        <p:spPr>
          <a:xfrm>
            <a:off x="627113" y="270934"/>
            <a:ext cx="7802563" cy="137771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24" tIns="91424" rIns="91424" bIns="91424">
            <a:spAutoFit/>
          </a:bodyPr>
          <a:lstStyle>
            <a:lvl1pPr algn="ctr">
              <a:lnSpc>
                <a:spcPct val="80000"/>
              </a:lnSpc>
              <a:defRPr sz="3600" b="1">
                <a:solidFill>
                  <a:srgbClr val="FFFFFF"/>
                </a:solidFill>
                <a:latin typeface="Open Sans"/>
                <a:ea typeface="Open Sans"/>
                <a:cs typeface="Open Sans"/>
                <a:sym typeface="Open Sans"/>
              </a:defRPr>
            </a:lvl1pPr>
          </a:lstStyle>
          <a:p>
            <a:r>
              <a:rPr lang="en-GB" sz="4800" dirty="0"/>
              <a:t>FAIMS 3 - </a:t>
            </a:r>
            <a:r>
              <a:rPr lang="en-GB" sz="4800" dirty="0" err="1"/>
              <a:t>RSpace</a:t>
            </a:r>
            <a:r>
              <a:rPr lang="en-GB" sz="4800" dirty="0"/>
              <a:t> integration</a:t>
            </a:r>
            <a:endParaRPr sz="4800" dirty="0"/>
          </a:p>
        </p:txBody>
      </p:sp>
      <p:sp>
        <p:nvSpPr>
          <p:cNvPr id="6" name="Google Shape;136;p20">
            <a:extLst>
              <a:ext uri="{FF2B5EF4-FFF2-40B4-BE49-F238E27FC236}">
                <a16:creationId xmlns:a16="http://schemas.microsoft.com/office/drawing/2014/main" id="{44586E06-0BAF-1AB6-C3E7-81289EFFA354}"/>
              </a:ext>
            </a:extLst>
          </p:cNvPr>
          <p:cNvSpPr txBox="1">
            <a:spLocks/>
          </p:cNvSpPr>
          <p:nvPr/>
        </p:nvSpPr>
        <p:spPr>
          <a:xfrm>
            <a:off x="311700" y="1605219"/>
            <a:ext cx="8478732" cy="5111504"/>
          </a:xfrm>
          <a:prstGeom prst="rect">
            <a:avLst/>
          </a:prstGeom>
        </p:spPr>
        <p:txBody>
          <a:bodyPr spcFirstLastPara="1" wrap="square" lIns="91425" tIns="91425" rIns="91425" bIns="91425" anchor="t" anchorCtr="0">
            <a:noAutofit/>
          </a:bodyPr>
          <a:lst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4pPr>
            <a:lvl5pPr marL="2235200" marR="0" indent="-4064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5pPr>
            <a:lvl6pPr marL="2692400" marR="0" indent="-4064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6pPr>
            <a:lvl7pPr marL="3149600" marR="0" indent="-4064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7pPr>
            <a:lvl8pPr marL="3606800" marR="0" indent="-4064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8pPr>
            <a:lvl9pPr marL="4064000" marR="0" indent="-4064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9pPr>
          </a:lstStyle>
          <a:p>
            <a:pPr marL="425450" indent="-285750" hangingPunct="1">
              <a:lnSpc>
                <a:spcPct val="115000"/>
              </a:lnSpc>
              <a:spcBef>
                <a:spcPts val="0"/>
              </a:spcBef>
              <a:buSzPts val="1400"/>
            </a:pPr>
            <a:r>
              <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rPr>
              <a:t>FAIMS3 allows customisable data capture and management in offline and network degraded environments.</a:t>
            </a:r>
          </a:p>
          <a:p>
            <a:pPr marL="425450" indent="-285750" hangingPunct="1">
              <a:lnSpc>
                <a:spcPct val="115000"/>
              </a:lnSpc>
              <a:spcBef>
                <a:spcPts val="0"/>
              </a:spcBef>
              <a:buSzPts val="1400"/>
            </a:pPr>
            <a:r>
              <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rPr>
              <a:t>Interoperability via ETL or API approaches allows it to be used as an ‘offline front end’ for systems like </a:t>
            </a:r>
            <a:r>
              <a:rPr lang="en-GB" sz="1800" b="1" dirty="0" err="1">
                <a:solidFill>
                  <a:srgbClr val="FFFFFF"/>
                </a:solidFill>
                <a:latin typeface="Open Sans" panose="020B0806030504020204" pitchFamily="34" charset="0"/>
                <a:ea typeface="Open Sans" panose="020B0806030504020204" pitchFamily="34" charset="0"/>
                <a:cs typeface="Open Sans" panose="020B0806030504020204" pitchFamily="34" charset="0"/>
              </a:rPr>
              <a:t>RSpace</a:t>
            </a:r>
            <a:r>
              <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rPr>
              <a:t>. </a:t>
            </a:r>
          </a:p>
          <a:p>
            <a:pPr marL="425450" indent="-285750" hangingPunct="1">
              <a:lnSpc>
                <a:spcPct val="115000"/>
              </a:lnSpc>
              <a:spcBef>
                <a:spcPts val="0"/>
              </a:spcBef>
              <a:buSzPts val="1400"/>
            </a:pPr>
            <a:r>
              <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rPr>
              <a:t>Data in </a:t>
            </a:r>
            <a:r>
              <a:rPr lang="en-GB" sz="1800" b="1" dirty="0" err="1">
                <a:solidFill>
                  <a:srgbClr val="FFFFFF"/>
                </a:solidFill>
                <a:latin typeface="Open Sans" panose="020B0806030504020204" pitchFamily="34" charset="0"/>
                <a:ea typeface="Open Sans" panose="020B0806030504020204" pitchFamily="34" charset="0"/>
                <a:cs typeface="Open Sans" panose="020B0806030504020204" pitchFamily="34" charset="0"/>
              </a:rPr>
              <a:t>RSpace</a:t>
            </a:r>
            <a:r>
              <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rPr>
              <a:t> can be exported to FAIMS, edited or added to offline, then re-integrated into the target ELN.</a:t>
            </a:r>
          </a:p>
          <a:p>
            <a:pPr marL="425450" indent="-285750" hangingPunct="1">
              <a:lnSpc>
                <a:spcPct val="115000"/>
              </a:lnSpc>
              <a:spcBef>
                <a:spcPts val="0"/>
              </a:spcBef>
              <a:buSzPts val="1400"/>
            </a:pPr>
            <a:r>
              <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rPr>
              <a:t>Input controls, automation, validation, and other techniques improve data quality and compatibility.</a:t>
            </a:r>
          </a:p>
          <a:p>
            <a:pPr marL="425450" indent="-285750" hangingPunct="1">
              <a:lnSpc>
                <a:spcPct val="115000"/>
              </a:lnSpc>
              <a:spcBef>
                <a:spcPts val="0"/>
              </a:spcBef>
              <a:buSzPts val="1400"/>
            </a:pPr>
            <a:r>
              <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rPr>
              <a:t>Data can be exported from </a:t>
            </a:r>
            <a:r>
              <a:rPr lang="en-GB" sz="1800" b="1" dirty="0" err="1">
                <a:solidFill>
                  <a:srgbClr val="FFFFFF"/>
                </a:solidFill>
                <a:latin typeface="Open Sans" panose="020B0806030504020204" pitchFamily="34" charset="0"/>
                <a:ea typeface="Open Sans" panose="020B0806030504020204" pitchFamily="34" charset="0"/>
                <a:cs typeface="Open Sans" panose="020B0806030504020204" pitchFamily="34" charset="0"/>
              </a:rPr>
              <a:t>RSpace</a:t>
            </a:r>
            <a:r>
              <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rPr>
              <a:t> to data repositories</a:t>
            </a:r>
          </a:p>
          <a:p>
            <a:pPr marL="139700" indent="0" hangingPunct="1">
              <a:lnSpc>
                <a:spcPct val="115000"/>
              </a:lnSpc>
              <a:spcBef>
                <a:spcPts val="0"/>
              </a:spcBef>
              <a:buSzPts val="1400"/>
              <a:buNone/>
            </a:pPr>
            <a:endPar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endParaRPr>
          </a:p>
        </p:txBody>
      </p:sp>
    </p:spTree>
    <p:extLst>
      <p:ext uri="{BB962C8B-B14F-4D97-AF65-F5344CB8AC3E}">
        <p14:creationId xmlns:p14="http://schemas.microsoft.com/office/powerpoint/2010/main" val="347613029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p:cNvSpPr/>
          <p:nvPr/>
        </p:nvSpPr>
        <p:spPr>
          <a:xfrm>
            <a:off x="0" y="-52922"/>
            <a:ext cx="9144002" cy="6910922"/>
          </a:xfrm>
          <a:prstGeom prst="rect">
            <a:avLst/>
          </a:prstGeom>
          <a:solidFill>
            <a:srgbClr val="00AEEF">
              <a:alpha val="90194"/>
            </a:srgbClr>
          </a:solidFill>
          <a:ln w="12700">
            <a:miter lim="400000"/>
          </a:ln>
        </p:spPr>
        <p:txBody>
          <a:bodyPr lIns="45719" rIns="45719" anchor="ctr"/>
          <a:lstStyle/>
          <a:p>
            <a:endParaRPr/>
          </a:p>
        </p:txBody>
      </p:sp>
      <p:sp>
        <p:nvSpPr>
          <p:cNvPr id="87" name="Text"/>
          <p:cNvSpPr txBox="1"/>
          <p:nvPr/>
        </p:nvSpPr>
        <p:spPr>
          <a:xfrm>
            <a:off x="19049" y="2039176"/>
            <a:ext cx="127001" cy="7543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lgn="just">
              <a:lnSpc>
                <a:spcPct val="80000"/>
              </a:lnSpc>
              <a:defRPr sz="2400">
                <a:solidFill>
                  <a:srgbClr val="FFFFFF"/>
                </a:solidFill>
                <a:latin typeface="Open Sans Light"/>
                <a:ea typeface="Open Sans Light"/>
                <a:cs typeface="Open Sans Light"/>
                <a:sym typeface="Open Sans Light"/>
              </a:defRPr>
            </a:pPr>
            <a:endParaRPr/>
          </a:p>
        </p:txBody>
      </p:sp>
      <p:sp>
        <p:nvSpPr>
          <p:cNvPr id="88" name="Text"/>
          <p:cNvSpPr txBox="1"/>
          <p:nvPr/>
        </p:nvSpPr>
        <p:spPr>
          <a:xfrm>
            <a:off x="146050" y="3031489"/>
            <a:ext cx="127000" cy="7543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lgn="just">
              <a:lnSpc>
                <a:spcPct val="80000"/>
              </a:lnSpc>
              <a:defRPr sz="2400">
                <a:solidFill>
                  <a:srgbClr val="FFFFFF"/>
                </a:solidFill>
                <a:latin typeface="Open Sans Light"/>
                <a:ea typeface="Open Sans Light"/>
                <a:cs typeface="Open Sans Light"/>
                <a:sym typeface="Open Sans Light"/>
              </a:defRPr>
            </a:pPr>
            <a:endParaRPr/>
          </a:p>
        </p:txBody>
      </p:sp>
      <p:sp>
        <p:nvSpPr>
          <p:cNvPr id="8" name="Challenges">
            <a:extLst>
              <a:ext uri="{FF2B5EF4-FFF2-40B4-BE49-F238E27FC236}">
                <a16:creationId xmlns:a16="http://schemas.microsoft.com/office/drawing/2014/main" id="{0EAABF28-03C9-4142-BF31-04819768867A}"/>
              </a:ext>
            </a:extLst>
          </p:cNvPr>
          <p:cNvSpPr txBox="1"/>
          <p:nvPr/>
        </p:nvSpPr>
        <p:spPr>
          <a:xfrm>
            <a:off x="627113" y="270934"/>
            <a:ext cx="7802563" cy="137771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91424" tIns="91424" rIns="91424" bIns="91424">
            <a:spAutoFit/>
          </a:bodyPr>
          <a:lstStyle>
            <a:lvl1pPr algn="ctr">
              <a:lnSpc>
                <a:spcPct val="80000"/>
              </a:lnSpc>
              <a:defRPr sz="3600" b="1">
                <a:solidFill>
                  <a:srgbClr val="FFFFFF"/>
                </a:solidFill>
                <a:latin typeface="Open Sans"/>
                <a:ea typeface="Open Sans"/>
                <a:cs typeface="Open Sans"/>
                <a:sym typeface="Open Sans"/>
              </a:defRPr>
            </a:lvl1pPr>
          </a:lstStyle>
          <a:p>
            <a:r>
              <a:rPr lang="en-GB" sz="4800" dirty="0"/>
              <a:t>Use-case: physical samples</a:t>
            </a:r>
            <a:endParaRPr sz="4800" dirty="0"/>
          </a:p>
        </p:txBody>
      </p:sp>
      <p:sp>
        <p:nvSpPr>
          <p:cNvPr id="6" name="Google Shape;136;p20">
            <a:extLst>
              <a:ext uri="{FF2B5EF4-FFF2-40B4-BE49-F238E27FC236}">
                <a16:creationId xmlns:a16="http://schemas.microsoft.com/office/drawing/2014/main" id="{44586E06-0BAF-1AB6-C3E7-81289EFFA354}"/>
              </a:ext>
            </a:extLst>
          </p:cNvPr>
          <p:cNvSpPr txBox="1">
            <a:spLocks/>
          </p:cNvSpPr>
          <p:nvPr/>
        </p:nvSpPr>
        <p:spPr>
          <a:xfrm>
            <a:off x="311700" y="1605219"/>
            <a:ext cx="8478732" cy="5111504"/>
          </a:xfrm>
          <a:prstGeom prst="rect">
            <a:avLst/>
          </a:prstGeom>
        </p:spPr>
        <p:txBody>
          <a:bodyPr spcFirstLastPara="1" wrap="square" lIns="91425" tIns="91425" rIns="91425" bIns="91425" anchor="t" anchorCtr="0">
            <a:noAutofit/>
          </a:bodyPr>
          <a:lst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4pPr>
            <a:lvl5pPr marL="2235200" marR="0" indent="-4064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5pPr>
            <a:lvl6pPr marL="2692400" marR="0" indent="-4064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6pPr>
            <a:lvl7pPr marL="3149600" marR="0" indent="-4064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7pPr>
            <a:lvl8pPr marL="3606800" marR="0" indent="-4064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8pPr>
            <a:lvl9pPr marL="4064000" marR="0" indent="-4064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9pPr>
          </a:lstStyle>
          <a:p>
            <a:pPr marL="425450" indent="-285750" hangingPunct="1">
              <a:lnSpc>
                <a:spcPct val="115000"/>
              </a:lnSpc>
              <a:spcBef>
                <a:spcPts val="0"/>
              </a:spcBef>
              <a:buSzPts val="1400"/>
            </a:pPr>
            <a:r>
              <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rPr>
              <a:t>An </a:t>
            </a:r>
            <a:r>
              <a:rPr lang="en-GB" sz="1800" b="1" dirty="0" err="1">
                <a:solidFill>
                  <a:srgbClr val="FFFFFF"/>
                </a:solidFill>
                <a:latin typeface="Open Sans" panose="020B0806030504020204" pitchFamily="34" charset="0"/>
                <a:ea typeface="Open Sans" panose="020B0806030504020204" pitchFamily="34" charset="0"/>
                <a:cs typeface="Open Sans" panose="020B0806030504020204" pitchFamily="34" charset="0"/>
              </a:rPr>
              <a:t>RSpace</a:t>
            </a:r>
            <a:r>
              <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rPr>
              <a:t> ELN contains workflow and (meta)data for the analysis of physical samples.</a:t>
            </a:r>
          </a:p>
          <a:p>
            <a:pPr marL="425450" indent="-285750" hangingPunct="1">
              <a:lnSpc>
                <a:spcPct val="115000"/>
              </a:lnSpc>
              <a:spcBef>
                <a:spcPts val="0"/>
              </a:spcBef>
              <a:buSzPts val="1400"/>
            </a:pPr>
            <a:r>
              <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rPr>
              <a:t>An interoperable FAIMS3 EFN is used in the field to record sample (meta)data at the time samples are taken, including assignment of an IGSN, offline and on multiple devices.</a:t>
            </a:r>
          </a:p>
          <a:p>
            <a:pPr marL="425450" indent="-285750" hangingPunct="1">
              <a:lnSpc>
                <a:spcPct val="115000"/>
              </a:lnSpc>
              <a:spcBef>
                <a:spcPts val="0"/>
              </a:spcBef>
              <a:buSzPts val="1400"/>
            </a:pPr>
            <a:r>
              <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rPr>
              <a:t>Upon returning to a network, (meta)data synchronises across all devices.</a:t>
            </a:r>
          </a:p>
          <a:p>
            <a:pPr marL="425450" indent="-285750" hangingPunct="1">
              <a:lnSpc>
                <a:spcPct val="115000"/>
              </a:lnSpc>
              <a:spcBef>
                <a:spcPts val="0"/>
              </a:spcBef>
              <a:buSzPts val="1400"/>
            </a:pPr>
            <a:r>
              <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rPr>
              <a:t>Synchronised (meta)data is exported from FAIMS and ingested into </a:t>
            </a:r>
            <a:r>
              <a:rPr lang="en-GB" sz="1800" b="1" dirty="0" err="1">
                <a:solidFill>
                  <a:srgbClr val="FFFFFF"/>
                </a:solidFill>
                <a:latin typeface="Open Sans" panose="020B0806030504020204" pitchFamily="34" charset="0"/>
                <a:ea typeface="Open Sans" panose="020B0806030504020204" pitchFamily="34" charset="0"/>
                <a:cs typeface="Open Sans" panose="020B0806030504020204" pitchFamily="34" charset="0"/>
              </a:rPr>
              <a:t>RSpace</a:t>
            </a:r>
            <a:r>
              <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rPr>
              <a:t> via an ETL procedure (API-based interoperability is planned).</a:t>
            </a:r>
          </a:p>
          <a:p>
            <a:pPr marL="425450" indent="-285750" hangingPunct="1">
              <a:lnSpc>
                <a:spcPct val="115000"/>
              </a:lnSpc>
              <a:spcBef>
                <a:spcPts val="0"/>
              </a:spcBef>
              <a:buSzPts val="1400"/>
            </a:pPr>
            <a:r>
              <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rPr>
              <a:t>(Meta)data is edited in </a:t>
            </a:r>
            <a:r>
              <a:rPr lang="en-GB" sz="1800" b="1" dirty="0" err="1">
                <a:solidFill>
                  <a:srgbClr val="FFFFFF"/>
                </a:solidFill>
                <a:latin typeface="Open Sans" panose="020B0806030504020204" pitchFamily="34" charset="0"/>
                <a:ea typeface="Open Sans" panose="020B0806030504020204" pitchFamily="34" charset="0"/>
                <a:cs typeface="Open Sans" panose="020B0806030504020204" pitchFamily="34" charset="0"/>
              </a:rPr>
              <a:t>RSpace</a:t>
            </a:r>
            <a:r>
              <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rPr>
              <a:t>, and additional (meta)data from laboratory analyses is created.</a:t>
            </a:r>
          </a:p>
          <a:p>
            <a:pPr marL="425450" indent="-285750" hangingPunct="1">
              <a:lnSpc>
                <a:spcPct val="115000"/>
              </a:lnSpc>
              <a:spcBef>
                <a:spcPts val="0"/>
              </a:spcBef>
              <a:buSzPts val="1400"/>
            </a:pPr>
            <a:r>
              <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rPr>
              <a:t>New/enhanced (meta)data is then exported back to FAIMS for follow-up work in the field.</a:t>
            </a:r>
          </a:p>
          <a:p>
            <a:pPr marL="425450" indent="-285750" hangingPunct="1">
              <a:lnSpc>
                <a:spcPct val="115000"/>
              </a:lnSpc>
              <a:spcBef>
                <a:spcPts val="0"/>
              </a:spcBef>
              <a:buSzPts val="1400"/>
            </a:pPr>
            <a:r>
              <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rPr>
              <a:t>Cycle repeats as needed.</a:t>
            </a:r>
          </a:p>
          <a:p>
            <a:pPr marL="425450" indent="-285750" hangingPunct="1">
              <a:lnSpc>
                <a:spcPct val="115000"/>
              </a:lnSpc>
              <a:spcBef>
                <a:spcPts val="0"/>
              </a:spcBef>
              <a:buSzPts val="1400"/>
            </a:pPr>
            <a:r>
              <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rPr>
              <a:t>Data and metadata can be exported from </a:t>
            </a:r>
            <a:r>
              <a:rPr lang="en-GB" sz="1800" b="1" dirty="0" err="1">
                <a:solidFill>
                  <a:srgbClr val="FFFFFF"/>
                </a:solidFill>
                <a:latin typeface="Open Sans" panose="020B0806030504020204" pitchFamily="34" charset="0"/>
                <a:ea typeface="Open Sans" panose="020B0806030504020204" pitchFamily="34" charset="0"/>
                <a:cs typeface="Open Sans" panose="020B0806030504020204" pitchFamily="34" charset="0"/>
              </a:rPr>
              <a:t>RSpace</a:t>
            </a:r>
            <a:r>
              <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rPr>
              <a:t> to general and domain – specific repositories</a:t>
            </a:r>
          </a:p>
          <a:p>
            <a:pPr marL="139700" indent="0" hangingPunct="1">
              <a:lnSpc>
                <a:spcPct val="115000"/>
              </a:lnSpc>
              <a:spcBef>
                <a:spcPts val="0"/>
              </a:spcBef>
              <a:buSzPts val="1400"/>
              <a:buNone/>
            </a:pPr>
            <a:endParaRPr lang="en-GB" sz="1800" b="1" dirty="0">
              <a:solidFill>
                <a:srgbClr val="FFFFFF"/>
              </a:solidFill>
              <a:latin typeface="Open Sans" panose="020B0806030504020204" pitchFamily="34" charset="0"/>
              <a:ea typeface="Open Sans" panose="020B0806030504020204" pitchFamily="34" charset="0"/>
              <a:cs typeface="Open Sans" panose="020B0806030504020204" pitchFamily="34" charset="0"/>
            </a:endParaRPr>
          </a:p>
        </p:txBody>
      </p:sp>
    </p:spTree>
    <p:extLst>
      <p:ext uri="{BB962C8B-B14F-4D97-AF65-F5344CB8AC3E}">
        <p14:creationId xmlns:p14="http://schemas.microsoft.com/office/powerpoint/2010/main" val="424051190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p:cNvSpPr/>
          <p:nvPr/>
        </p:nvSpPr>
        <p:spPr>
          <a:xfrm>
            <a:off x="0" y="-52922"/>
            <a:ext cx="9144002" cy="6910922"/>
          </a:xfrm>
          <a:prstGeom prst="rect">
            <a:avLst/>
          </a:prstGeom>
          <a:solidFill>
            <a:srgbClr val="00AEEF">
              <a:alpha val="90194"/>
            </a:srgbClr>
          </a:solidFill>
          <a:ln w="12700">
            <a:miter lim="400000"/>
          </a:ln>
        </p:spPr>
        <p:txBody>
          <a:bodyPr lIns="45719" rIns="45719" anchor="ctr"/>
          <a:lstStyle/>
          <a:p>
            <a:endParaRPr/>
          </a:p>
        </p:txBody>
      </p:sp>
      <p:sp>
        <p:nvSpPr>
          <p:cNvPr id="87" name="Text"/>
          <p:cNvSpPr txBox="1"/>
          <p:nvPr/>
        </p:nvSpPr>
        <p:spPr>
          <a:xfrm>
            <a:off x="19049" y="2039176"/>
            <a:ext cx="127001" cy="754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lgn="just">
              <a:lnSpc>
                <a:spcPct val="80000"/>
              </a:lnSpc>
              <a:defRPr sz="2400">
                <a:solidFill>
                  <a:srgbClr val="FFFFFF"/>
                </a:solidFill>
                <a:latin typeface="Open Sans Light"/>
                <a:ea typeface="Open Sans Light"/>
                <a:cs typeface="Open Sans Light"/>
                <a:sym typeface="Open Sans Light"/>
              </a:defRPr>
            </a:pPr>
            <a:endParaRPr/>
          </a:p>
        </p:txBody>
      </p:sp>
      <p:sp>
        <p:nvSpPr>
          <p:cNvPr id="88" name="Text"/>
          <p:cNvSpPr txBox="1"/>
          <p:nvPr/>
        </p:nvSpPr>
        <p:spPr>
          <a:xfrm>
            <a:off x="146050" y="3031489"/>
            <a:ext cx="127000" cy="754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lgn="just">
              <a:lnSpc>
                <a:spcPct val="80000"/>
              </a:lnSpc>
              <a:defRPr sz="2400">
                <a:solidFill>
                  <a:srgbClr val="FFFFFF"/>
                </a:solidFill>
                <a:latin typeface="Open Sans Light"/>
                <a:ea typeface="Open Sans Light"/>
                <a:cs typeface="Open Sans Light"/>
                <a:sym typeface="Open Sans Light"/>
              </a:defRPr>
            </a:pPr>
            <a:endParaRPr/>
          </a:p>
        </p:txBody>
      </p:sp>
      <p:sp>
        <p:nvSpPr>
          <p:cNvPr id="8" name="Challenges">
            <a:extLst>
              <a:ext uri="{FF2B5EF4-FFF2-40B4-BE49-F238E27FC236}">
                <a16:creationId xmlns:a16="http://schemas.microsoft.com/office/drawing/2014/main" id="{0EAABF28-03C9-4142-BF31-04819768867A}"/>
              </a:ext>
            </a:extLst>
          </p:cNvPr>
          <p:cNvSpPr txBox="1"/>
          <p:nvPr/>
        </p:nvSpPr>
        <p:spPr>
          <a:xfrm>
            <a:off x="670717" y="108338"/>
            <a:ext cx="7802563" cy="7867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24" tIns="91424" rIns="91424" bIns="91424">
            <a:spAutoFit/>
          </a:bodyPr>
          <a:lstStyle>
            <a:lvl1pPr algn="ctr">
              <a:lnSpc>
                <a:spcPct val="80000"/>
              </a:lnSpc>
              <a:defRPr sz="3600" b="1">
                <a:solidFill>
                  <a:srgbClr val="FFFFFF"/>
                </a:solidFill>
                <a:latin typeface="Open Sans"/>
                <a:ea typeface="Open Sans"/>
                <a:cs typeface="Open Sans"/>
                <a:sym typeface="Open Sans"/>
              </a:defRPr>
            </a:lvl1pPr>
          </a:lstStyle>
          <a:p>
            <a:r>
              <a:rPr lang="en-GB" sz="4800" dirty="0"/>
              <a:t>Enhancing reusability</a:t>
            </a:r>
            <a:endParaRPr sz="4800" dirty="0"/>
          </a:p>
        </p:txBody>
      </p:sp>
      <p:sp>
        <p:nvSpPr>
          <p:cNvPr id="9" name="Import process may need multiple attempts; logging  of current state enables restarts.…">
            <a:extLst>
              <a:ext uri="{FF2B5EF4-FFF2-40B4-BE49-F238E27FC236}">
                <a16:creationId xmlns:a16="http://schemas.microsoft.com/office/drawing/2014/main" id="{A9E83108-4561-4E39-ABC8-88EBB8686D2F}"/>
              </a:ext>
            </a:extLst>
          </p:cNvPr>
          <p:cNvSpPr txBox="1"/>
          <p:nvPr/>
        </p:nvSpPr>
        <p:spPr>
          <a:xfrm>
            <a:off x="292100" y="1056384"/>
            <a:ext cx="8458045" cy="524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514350" indent="-514350">
              <a:lnSpc>
                <a:spcPct val="80000"/>
              </a:lnSpc>
              <a:buSzPct val="100000"/>
              <a:buFont typeface="+mj-lt"/>
              <a:buAutoNum type="arabicPeriod"/>
              <a:defRPr sz="2400">
                <a:solidFill>
                  <a:srgbClr val="FFFFFF"/>
                </a:solidFill>
                <a:latin typeface="Open Sans Light"/>
                <a:ea typeface="Open Sans Light"/>
                <a:cs typeface="Open Sans Light"/>
                <a:sym typeface="Open Sans Light"/>
              </a:defRPr>
            </a:pPr>
            <a:endParaRPr lang="en-GB" sz="2400" b="1" dirty="0">
              <a:latin typeface="Open Sans" panose="020B0606030504020204" pitchFamily="34" charset="0"/>
              <a:ea typeface="Open Sans" panose="020B0606030504020204" pitchFamily="34" charset="0"/>
              <a:cs typeface="Open Sans" panose="020B0606030504020204" pitchFamily="34" charset="0"/>
            </a:endParaRPr>
          </a:p>
          <a:p>
            <a:pPr marL="893763" indent="-446088">
              <a:buSzPct val="100000"/>
              <a:buFont typeface="Wingdings" panose="05000000000000000000" pitchFamily="2" charset="2"/>
              <a:buChar char="Ø"/>
              <a:defRPr sz="2400">
                <a:solidFill>
                  <a:srgbClr val="FFFFFF"/>
                </a:solidFill>
                <a:latin typeface="Open Sans Light"/>
                <a:ea typeface="Open Sans Light"/>
                <a:cs typeface="Open Sans Light"/>
                <a:sym typeface="Open Sans Light"/>
              </a:defRPr>
            </a:pPr>
            <a:r>
              <a:rPr lang="en-GB" sz="2800" b="1" dirty="0">
                <a:latin typeface="Open Sans" panose="020B0606030504020204" pitchFamily="34" charset="0"/>
                <a:ea typeface="Open Sans" panose="020B0606030504020204" pitchFamily="34" charset="0"/>
                <a:cs typeface="Open Sans" panose="020B0606030504020204" pitchFamily="34" charset="0"/>
              </a:rPr>
              <a:t>Enhanced capture of field data and workflows via offline capture of data</a:t>
            </a:r>
          </a:p>
          <a:p>
            <a:pPr marL="893763" indent="-446088">
              <a:buSzPct val="100000"/>
              <a:buFont typeface="Wingdings" panose="05000000000000000000" pitchFamily="2" charset="2"/>
              <a:buChar char="Ø"/>
              <a:defRPr sz="2400">
                <a:solidFill>
                  <a:srgbClr val="FFFFFF"/>
                </a:solidFill>
                <a:latin typeface="Open Sans Light"/>
                <a:ea typeface="Open Sans Light"/>
                <a:cs typeface="Open Sans Light"/>
                <a:sym typeface="Open Sans Light"/>
              </a:defRPr>
            </a:pPr>
            <a:endParaRPr lang="en-GB" sz="2800" b="1" dirty="0">
              <a:latin typeface="Open Sans" panose="020B0606030504020204" pitchFamily="34" charset="0"/>
              <a:ea typeface="Open Sans" panose="020B0606030504020204" pitchFamily="34" charset="0"/>
              <a:cs typeface="Open Sans" panose="020B0606030504020204" pitchFamily="34" charset="0"/>
            </a:endParaRPr>
          </a:p>
          <a:p>
            <a:pPr marL="893763" indent="-446088">
              <a:buSzPct val="100000"/>
              <a:buFont typeface="Wingdings" panose="05000000000000000000" pitchFamily="2" charset="2"/>
              <a:buChar char="Ø"/>
              <a:defRPr sz="2400">
                <a:solidFill>
                  <a:srgbClr val="FFFFFF"/>
                </a:solidFill>
                <a:latin typeface="Open Sans Light"/>
                <a:ea typeface="Open Sans Light"/>
                <a:cs typeface="Open Sans Light"/>
                <a:sym typeface="Open Sans Light"/>
              </a:defRPr>
            </a:pPr>
            <a:r>
              <a:rPr lang="en-GB" sz="2800" b="1" dirty="0">
                <a:latin typeface="Open Sans" panose="020B0606030504020204" pitchFamily="34" charset="0"/>
                <a:ea typeface="Open Sans" panose="020B0606030504020204" pitchFamily="34" charset="0"/>
                <a:cs typeface="Open Sans" panose="020B0606030504020204" pitchFamily="34" charset="0"/>
              </a:rPr>
              <a:t>Enhanced discoverability by association  of metadata and PIDs with data</a:t>
            </a:r>
          </a:p>
          <a:p>
            <a:pPr marL="893763" indent="-446088">
              <a:buSzPct val="100000"/>
              <a:buFont typeface="Wingdings" panose="05000000000000000000" pitchFamily="2" charset="2"/>
              <a:buChar char="Ø"/>
              <a:defRPr sz="2400">
                <a:solidFill>
                  <a:srgbClr val="FFFFFF"/>
                </a:solidFill>
                <a:latin typeface="Open Sans Light"/>
                <a:ea typeface="Open Sans Light"/>
                <a:cs typeface="Open Sans Light"/>
                <a:sym typeface="Open Sans Light"/>
              </a:defRPr>
            </a:pPr>
            <a:endParaRPr lang="en-GB" sz="2800" b="1" dirty="0">
              <a:latin typeface="Open Sans" panose="020B0606030504020204" pitchFamily="34" charset="0"/>
              <a:ea typeface="Open Sans" panose="020B0606030504020204" pitchFamily="34" charset="0"/>
              <a:cs typeface="Open Sans" panose="020B0606030504020204" pitchFamily="34" charset="0"/>
            </a:endParaRPr>
          </a:p>
          <a:p>
            <a:pPr marL="893763" indent="-446088">
              <a:buSzPct val="100000"/>
              <a:buFont typeface="Wingdings" panose="05000000000000000000" pitchFamily="2" charset="2"/>
              <a:buChar char="Ø"/>
              <a:defRPr sz="2400">
                <a:solidFill>
                  <a:srgbClr val="FFFFFF"/>
                </a:solidFill>
                <a:latin typeface="Open Sans Light"/>
                <a:ea typeface="Open Sans Light"/>
                <a:cs typeface="Open Sans Light"/>
                <a:sym typeface="Open Sans Light"/>
              </a:defRPr>
            </a:pPr>
            <a:r>
              <a:rPr lang="en-GB" sz="2800" b="1" dirty="0">
                <a:latin typeface="Open Sans" panose="020B0606030504020204" pitchFamily="34" charset="0"/>
                <a:ea typeface="Open Sans" panose="020B0606030504020204" pitchFamily="34" charset="0"/>
                <a:cs typeface="Open Sans" panose="020B0606030504020204" pitchFamily="34" charset="0"/>
              </a:rPr>
              <a:t>Enhanced availability by  streamlined deposit more and higher quality data in data repositories</a:t>
            </a:r>
          </a:p>
          <a:p>
            <a:pPr marL="447675">
              <a:buSzPct val="100000"/>
              <a:defRPr sz="2400">
                <a:solidFill>
                  <a:srgbClr val="FFFFFF"/>
                </a:solidFill>
                <a:latin typeface="Open Sans Light"/>
                <a:ea typeface="Open Sans Light"/>
                <a:cs typeface="Open Sans Light"/>
                <a:sym typeface="Open Sans Light"/>
              </a:defRPr>
            </a:pPr>
            <a:endParaRPr lang="en-GB" sz="2200" b="1" dirty="0">
              <a:latin typeface="Open Sans" panose="020B0606030504020204" pitchFamily="34" charset="0"/>
              <a:ea typeface="Open Sans" panose="020B0606030504020204" pitchFamily="34" charset="0"/>
              <a:cs typeface="Open Sans" panose="020B0606030504020204" pitchFamily="34" charset="0"/>
            </a:endParaRPr>
          </a:p>
          <a:p>
            <a:pPr marL="447675">
              <a:buSzPct val="100000"/>
              <a:defRPr sz="2400">
                <a:solidFill>
                  <a:srgbClr val="FFFFFF"/>
                </a:solidFill>
                <a:latin typeface="Open Sans Light"/>
                <a:ea typeface="Open Sans Light"/>
                <a:cs typeface="Open Sans Light"/>
                <a:sym typeface="Open Sans Light"/>
              </a:defRPr>
            </a:pPr>
            <a:r>
              <a:rPr lang="en-GB" sz="2200" b="1" dirty="0">
                <a:latin typeface="Open Sans" panose="020B0606030504020204" pitchFamily="34" charset="0"/>
                <a:ea typeface="Open Sans" panose="020B0606030504020204" pitchFamily="34" charset="0"/>
                <a:cs typeface="Open Sans" panose="020B0606030504020204" pitchFamily="34" charset="0"/>
              </a:rPr>
              <a:t>		</a:t>
            </a:r>
          </a:p>
          <a:p>
            <a:pPr>
              <a:lnSpc>
                <a:spcPct val="80000"/>
              </a:lnSpc>
              <a:buSzPct val="100000"/>
              <a:defRPr sz="2400">
                <a:solidFill>
                  <a:srgbClr val="FFFFFF"/>
                </a:solidFill>
                <a:latin typeface="Open Sans Light"/>
                <a:ea typeface="Open Sans Light"/>
                <a:cs typeface="Open Sans Light"/>
                <a:sym typeface="Open Sans Light"/>
              </a:defRPr>
            </a:pPr>
            <a:endParaRPr lang="en-GB" sz="2200" b="1"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918217044"/>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14072</TotalTime>
  <Words>579</Words>
  <Application>Microsoft Office PowerPoint</Application>
  <PresentationFormat>On-screen Show (4:3)</PresentationFormat>
  <Paragraphs>72</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Open Sans</vt:lpstr>
      <vt:lpstr>Open Sans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Rory Macneil</dc:creator>
  <cp:lastModifiedBy>Rory Macneil</cp:lastModifiedBy>
  <cp:revision>97</cp:revision>
  <dcterms:modified xsi:type="dcterms:W3CDTF">2022-06-14T12:42:14Z</dcterms:modified>
</cp:coreProperties>
</file>