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E2A5-D696-4B28-B34C-6C42154BC134}" type="datetimeFigureOut">
              <a:rPr lang="tr-TR" smtClean="0"/>
              <a:t>24.12.2022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A99C-9C4F-4CA1-9C21-3BFFF3DFA167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8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E2A5-D696-4B28-B34C-6C42154BC134}" type="datetimeFigureOut">
              <a:rPr lang="tr-TR" smtClean="0"/>
              <a:t>24.12.2022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A99C-9C4F-4CA1-9C21-3BFFF3DFA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9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E2A5-D696-4B28-B34C-6C42154BC134}" type="datetimeFigureOut">
              <a:rPr lang="tr-TR" smtClean="0"/>
              <a:t>24.12.2022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A99C-9C4F-4CA1-9C21-3BFFF3DFA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003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E2A5-D696-4B28-B34C-6C42154BC134}" type="datetimeFigureOut">
              <a:rPr lang="tr-TR" smtClean="0"/>
              <a:t>24.12.2022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A99C-9C4F-4CA1-9C21-3BFFF3DFA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658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E2A5-D696-4B28-B34C-6C42154BC134}" type="datetimeFigureOut">
              <a:rPr lang="tr-TR" smtClean="0"/>
              <a:t>24.12.2022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A99C-9C4F-4CA1-9C21-3BFFF3DFA167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66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E2A5-D696-4B28-B34C-6C42154BC134}" type="datetimeFigureOut">
              <a:rPr lang="tr-TR" smtClean="0"/>
              <a:t>24.12.2022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A99C-9C4F-4CA1-9C21-3BFFF3DFA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57189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E2A5-D696-4B28-B34C-6C42154BC134}" type="datetimeFigureOut">
              <a:rPr lang="tr-TR" smtClean="0"/>
              <a:t>24.12.2022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A99C-9C4F-4CA1-9C21-3BFFF3DFA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146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E2A5-D696-4B28-B34C-6C42154BC134}" type="datetimeFigureOut">
              <a:rPr lang="tr-TR" smtClean="0"/>
              <a:t>24.12.2022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A99C-9C4F-4CA1-9C21-3BFFF3DFA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796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E2A5-D696-4B28-B34C-6C42154BC134}" type="datetimeFigureOut">
              <a:rPr lang="tr-TR" smtClean="0"/>
              <a:t>24.12.2022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A99C-9C4F-4CA1-9C21-3BFFF3DFA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48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EAE2A5-D696-4B28-B34C-6C42154BC134}" type="datetimeFigureOut">
              <a:rPr lang="tr-TR" smtClean="0"/>
              <a:t>24.12.2022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A9A99C-9C4F-4CA1-9C21-3BFFF3DFA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5003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AE2A5-D696-4B28-B34C-6C42154BC134}" type="datetimeFigureOut">
              <a:rPr lang="tr-TR" smtClean="0"/>
              <a:t>24.12.2022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A99C-9C4F-4CA1-9C21-3BFFF3DFA1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556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AEAE2A5-D696-4B28-B34C-6C42154BC134}" type="datetimeFigureOut">
              <a:rPr lang="tr-TR" smtClean="0"/>
              <a:t>24.12.2022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3A9A99C-9C4F-4CA1-9C21-3BFFF3DFA167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236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735FDB-4CB5-6C9D-2059-D8A5D7D64A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tr-TR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RIVER</a:t>
            </a:r>
            <a:r>
              <a:rPr lang="en-US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</a:t>
            </a:r>
            <a:r>
              <a:rPr lang="tr-TR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ATIGUE</a:t>
            </a:r>
            <a:r>
              <a:rPr lang="en-US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</a:t>
            </a:r>
            <a:r>
              <a:rPr lang="tr-TR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ETECTION</a:t>
            </a:r>
            <a:r>
              <a:rPr lang="en-US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</a:t>
            </a:r>
            <a:r>
              <a:rPr lang="tr-TR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ASED</a:t>
            </a:r>
            <a:r>
              <a:rPr lang="en-US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</a:t>
            </a:r>
            <a:r>
              <a:rPr lang="tr-TR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</a:t>
            </a:r>
            <a:r>
              <a:rPr lang="tr-TR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</a:t>
            </a:r>
            <a:r>
              <a:rPr lang="en-US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r>
              <a:rPr lang="tr-TR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ONDITION</a:t>
            </a:r>
            <a:r>
              <a:rPr lang="en-US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</a:t>
            </a:r>
            <a:r>
              <a:rPr lang="tr-TR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ITH</a:t>
            </a:r>
            <a:r>
              <a:rPr lang="en-US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</a:t>
            </a:r>
            <a:r>
              <a:rPr lang="tr-TR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EEP</a:t>
            </a:r>
            <a:r>
              <a:rPr lang="en-US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</a:t>
            </a:r>
            <a:r>
              <a:rPr lang="tr-TR" sz="5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EARNING</a:t>
            </a:r>
            <a:endParaRPr lang="tr-TR" sz="50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52152CF-BE7C-1D8D-6340-220E6DEAB1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Gökalp ÇINARER &amp; Mübarek Mazhar ÇAKIR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7A514754-DBA1-7879-66CA-CBF6BFA801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9415" y="299296"/>
            <a:ext cx="1510665" cy="1379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5692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059F15-CB1C-65A8-DA16-7D5D79605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Accidents caused by tired driving have been causing concern lately.</a:t>
            </a:r>
            <a:r>
              <a:rPr lang="tr-TR" sz="3000" dirty="0"/>
              <a:t> </a:t>
            </a:r>
            <a:r>
              <a:rPr lang="en-US" sz="3000" dirty="0"/>
              <a:t>Reasons such as long driving, sleepless driving, some environmental factors cause tired driving.</a:t>
            </a:r>
            <a:endParaRPr lang="tr-TR" sz="3000" dirty="0"/>
          </a:p>
          <a:p>
            <a:r>
              <a:rPr lang="en-US" sz="3000" dirty="0"/>
              <a:t>According to the National Highway Traffic Safety Administration (NHTSA) data, 100000 accidents </a:t>
            </a:r>
            <a:r>
              <a:rPr lang="tr-TR" sz="3000" dirty="0"/>
              <a:t>(</a:t>
            </a:r>
            <a:r>
              <a:rPr lang="en-US" sz="3000" dirty="0"/>
              <a:t>1.5% of all traffic accidents</a:t>
            </a:r>
            <a:r>
              <a:rPr lang="tr-TR" sz="3000" dirty="0"/>
              <a:t>) </a:t>
            </a:r>
            <a:r>
              <a:rPr lang="en-US" sz="3000" dirty="0"/>
              <a:t>and 1500</a:t>
            </a:r>
            <a:r>
              <a:rPr lang="tr-TR" sz="3000" dirty="0"/>
              <a:t> (</a:t>
            </a:r>
            <a:r>
              <a:rPr lang="en-US" sz="3000" dirty="0"/>
              <a:t>4% of all fatal traffic accidents</a:t>
            </a:r>
            <a:r>
              <a:rPr lang="tr-TR" sz="3000" dirty="0"/>
              <a:t>)</a:t>
            </a:r>
            <a:r>
              <a:rPr lang="en-US" sz="3000" dirty="0"/>
              <a:t> deaths occur annually due to tired driving.</a:t>
            </a:r>
            <a:r>
              <a:rPr lang="tr-TR" sz="3000" dirty="0"/>
              <a:t> </a:t>
            </a:r>
          </a:p>
          <a:p>
            <a:r>
              <a:rPr lang="en-US" sz="3000" dirty="0"/>
              <a:t>In Turkey, the accident rate due to tired driving is 17.1%.</a:t>
            </a:r>
            <a:endParaRPr lang="tr-TR" sz="3000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1A5CC339-A0FF-E4CB-4A3B-D5A2BBBE45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1606" y="299296"/>
            <a:ext cx="1510665" cy="13792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60FD5261-1124-E91B-4D8A-582EDA40E8DE}"/>
              </a:ext>
            </a:extLst>
          </p:cNvPr>
          <p:cNvSpPr txBox="1">
            <a:spLocks/>
          </p:cNvSpPr>
          <p:nvPr/>
        </p:nvSpPr>
        <p:spPr>
          <a:xfrm>
            <a:off x="1139729" y="988906"/>
            <a:ext cx="8229558" cy="68961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1st International Conference on Engineering, Natural and Social Sciences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926291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1241C9-0974-3669-E14C-B905FC4A3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For these reasons, a system that warns the driver was considered in order to reduce the accidents caused by tired driving.</a:t>
            </a:r>
            <a:r>
              <a:rPr lang="tr-TR" sz="3000" dirty="0"/>
              <a:t> </a:t>
            </a:r>
            <a:r>
              <a:rPr lang="en-US" sz="3000" dirty="0"/>
              <a:t>The considered system works with the deep learning-based Yolov3 algorithm.</a:t>
            </a:r>
            <a:r>
              <a:rPr lang="tr-TR" sz="3000" dirty="0"/>
              <a:t> </a:t>
            </a:r>
          </a:p>
          <a:p>
            <a:r>
              <a:rPr lang="en-US" sz="3000" dirty="0"/>
              <a:t>The Yolov3 algorithm is trained with a dataset of 3640 images, which consists of two classes called open eyes and </a:t>
            </a:r>
            <a:r>
              <a:rPr lang="tr-TR" sz="3000" dirty="0" err="1"/>
              <a:t>drowsy</a:t>
            </a:r>
            <a:r>
              <a:rPr lang="en-US" sz="3000" dirty="0"/>
              <a:t> eyes.</a:t>
            </a:r>
            <a:endParaRPr lang="tr-TR" sz="3000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4A222E99-D7AA-79AB-9B74-32769E1E6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1606" y="299296"/>
            <a:ext cx="1510665" cy="13792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DAD58170-5973-0107-517C-660485C33754}"/>
              </a:ext>
            </a:extLst>
          </p:cNvPr>
          <p:cNvSpPr txBox="1">
            <a:spLocks/>
          </p:cNvSpPr>
          <p:nvPr/>
        </p:nvSpPr>
        <p:spPr>
          <a:xfrm>
            <a:off x="1139729" y="988906"/>
            <a:ext cx="8229558" cy="68961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1st International Conference on Engineering, Natural and Social Sciences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141911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o 7">
            <a:extLst>
              <a:ext uri="{FF2B5EF4-FFF2-40B4-BE49-F238E27FC236}">
                <a16:creationId xmlns:a16="http://schemas.microsoft.com/office/drawing/2014/main" id="{DCC6A6AB-5B52-8A02-E63B-0134DEB829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612525"/>
              </p:ext>
            </p:extLst>
          </p:nvPr>
        </p:nvGraphicFramePr>
        <p:xfrm>
          <a:off x="1066800" y="5127414"/>
          <a:ext cx="10058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3951853957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20506659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121133801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711206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Precision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Recall</a:t>
                      </a:r>
                      <a:r>
                        <a:rPr lang="tr-TR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F1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mAP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359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0.954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0.979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0.966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0.982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268907"/>
                  </a:ext>
                </a:extLst>
              </a:tr>
            </a:tbl>
          </a:graphicData>
        </a:graphic>
      </p:graphicFrame>
      <p:pic>
        <p:nvPicPr>
          <p:cNvPr id="4" name="Resim 3">
            <a:extLst>
              <a:ext uri="{FF2B5EF4-FFF2-40B4-BE49-F238E27FC236}">
                <a16:creationId xmlns:a16="http://schemas.microsoft.com/office/drawing/2014/main" id="{E6C36D1B-B35D-75F1-85D6-C2C11692EA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1606" y="299296"/>
            <a:ext cx="1510665" cy="13792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4E76E9ED-7468-FF6C-7702-D2B8BC91AB91}"/>
              </a:ext>
            </a:extLst>
          </p:cNvPr>
          <p:cNvSpPr txBox="1">
            <a:spLocks/>
          </p:cNvSpPr>
          <p:nvPr/>
        </p:nvSpPr>
        <p:spPr>
          <a:xfrm>
            <a:off x="1139729" y="988906"/>
            <a:ext cx="8229558" cy="68961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1st International Conference on Engineering, Natural and Social Sciences</a:t>
            </a:r>
            <a:endParaRPr lang="tr-TR" b="1" dirty="0"/>
          </a:p>
        </p:txBody>
      </p:sp>
      <p:sp>
        <p:nvSpPr>
          <p:cNvPr id="8" name="İçerik Yer Tutucusu 2">
            <a:extLst>
              <a:ext uri="{FF2B5EF4-FFF2-40B4-BE49-F238E27FC236}">
                <a16:creationId xmlns:a16="http://schemas.microsoft.com/office/drawing/2014/main" id="{447D4866-9A0A-DB73-018A-64DFA1747F20}"/>
              </a:ext>
            </a:extLst>
          </p:cNvPr>
          <p:cNvSpPr txBox="1">
            <a:spLocks/>
          </p:cNvSpPr>
          <p:nvPr/>
        </p:nvSpPr>
        <p:spPr>
          <a:xfrm>
            <a:off x="1139729" y="1855569"/>
            <a:ext cx="10058400" cy="274372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/>
              <a:t>The results of the Yolov3 model are shared in the table below.</a:t>
            </a:r>
            <a:r>
              <a:rPr lang="tr-TR" sz="3000" dirty="0"/>
              <a:t> </a:t>
            </a:r>
            <a:r>
              <a:rPr lang="en-US" sz="3000" dirty="0"/>
              <a:t>According to the results obtained, the precision value is 0.954, the recall value is 0.979 and the F1 score is 0.966.</a:t>
            </a:r>
            <a:r>
              <a:rPr lang="tr-TR" sz="3000" dirty="0"/>
              <a:t> </a:t>
            </a:r>
            <a:r>
              <a:rPr lang="en-US" sz="3000" dirty="0"/>
              <a:t>The mean average precision (</a:t>
            </a:r>
            <a:r>
              <a:rPr lang="en-US" sz="3000" dirty="0" err="1"/>
              <a:t>mAP</a:t>
            </a:r>
            <a:r>
              <a:rPr lang="en-US" sz="3000" dirty="0"/>
              <a:t>), which evaluates the Precision, recall, F1 and </a:t>
            </a:r>
            <a:r>
              <a:rPr lang="en-US" sz="3000" dirty="0" err="1"/>
              <a:t>IoU</a:t>
            </a:r>
            <a:r>
              <a:rPr lang="en-US" sz="3000" dirty="0"/>
              <a:t> values in a single number is 0.982.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1570354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>
            <a:extLst>
              <a:ext uri="{FF2B5EF4-FFF2-40B4-BE49-F238E27FC236}">
                <a16:creationId xmlns:a16="http://schemas.microsoft.com/office/drawing/2014/main" id="{B9288E6C-E870-4B8B-9D66-2F57B2EA3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68556"/>
            <a:ext cx="4512606" cy="4315085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FF880A15-1366-040C-479A-2E2C96E03C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1606" y="299296"/>
            <a:ext cx="1510665" cy="137922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İçerik Yer Tutucusu 2">
            <a:extLst>
              <a:ext uri="{FF2B5EF4-FFF2-40B4-BE49-F238E27FC236}">
                <a16:creationId xmlns:a16="http://schemas.microsoft.com/office/drawing/2014/main" id="{9C3D85C4-E30F-FB3F-6CCB-6670EFA8D49A}"/>
              </a:ext>
            </a:extLst>
          </p:cNvPr>
          <p:cNvSpPr txBox="1">
            <a:spLocks/>
          </p:cNvSpPr>
          <p:nvPr/>
        </p:nvSpPr>
        <p:spPr>
          <a:xfrm>
            <a:off x="1139729" y="988906"/>
            <a:ext cx="8229558" cy="68961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1st International Conference on Engineering, Natural and Social Sciences</a:t>
            </a:r>
            <a:endParaRPr lang="tr-TR" b="1" dirty="0"/>
          </a:p>
        </p:txBody>
      </p:sp>
      <p:sp>
        <p:nvSpPr>
          <p:cNvPr id="12" name="İçerik Yer Tutucusu 2">
            <a:extLst>
              <a:ext uri="{FF2B5EF4-FFF2-40B4-BE49-F238E27FC236}">
                <a16:creationId xmlns:a16="http://schemas.microsoft.com/office/drawing/2014/main" id="{372A7497-C810-1F35-DDB4-043A273F9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713" y="2014330"/>
            <a:ext cx="5284966" cy="3854764"/>
          </a:xfrm>
        </p:spPr>
        <p:txBody>
          <a:bodyPr>
            <a:normAutofit/>
          </a:bodyPr>
          <a:lstStyle/>
          <a:p>
            <a:r>
              <a:rPr lang="en-US" sz="3000" dirty="0"/>
              <a:t>When the Precision-Recall curve given on the left is examined, the size of the area under the curve represents the accuracy of the model.</a:t>
            </a:r>
            <a:r>
              <a:rPr lang="tr-TR" sz="3000" dirty="0"/>
              <a:t> </a:t>
            </a:r>
            <a:r>
              <a:rPr lang="en-US" sz="3000" dirty="0"/>
              <a:t>The larger the area under the curve, the higher the accuracy of the model.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468152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26C42C9B-81BA-2041-77BC-2F2C58C8AF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865" y="2169894"/>
            <a:ext cx="4724848" cy="3543636"/>
          </a:xfr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BB54AF65-FE86-E441-DE3A-0A1E7F111D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1606" y="299296"/>
            <a:ext cx="1510665" cy="13792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EAC79D2A-6D1E-3B59-8668-696BF51EA11C}"/>
              </a:ext>
            </a:extLst>
          </p:cNvPr>
          <p:cNvSpPr txBox="1">
            <a:spLocks/>
          </p:cNvSpPr>
          <p:nvPr/>
        </p:nvSpPr>
        <p:spPr>
          <a:xfrm>
            <a:off x="1139729" y="988906"/>
            <a:ext cx="8229558" cy="68961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1st International Conference on Engineering, Natural and Social Sciences</a:t>
            </a:r>
            <a:endParaRPr lang="tr-TR" b="1" dirty="0"/>
          </a:p>
        </p:txBody>
      </p:sp>
      <p:sp>
        <p:nvSpPr>
          <p:cNvPr id="8" name="İçerik Yer Tutucusu 2">
            <a:extLst>
              <a:ext uri="{FF2B5EF4-FFF2-40B4-BE49-F238E27FC236}">
                <a16:creationId xmlns:a16="http://schemas.microsoft.com/office/drawing/2014/main" id="{C60CB579-DC12-9210-48EA-B2F0F88E9A56}"/>
              </a:ext>
            </a:extLst>
          </p:cNvPr>
          <p:cNvSpPr txBox="1">
            <a:spLocks/>
          </p:cNvSpPr>
          <p:nvPr/>
        </p:nvSpPr>
        <p:spPr>
          <a:xfrm>
            <a:off x="6095999" y="2169894"/>
            <a:ext cx="5059679" cy="36992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/>
              <a:t>The confusion matrix of the model is given in the figure.</a:t>
            </a:r>
            <a:r>
              <a:rPr lang="tr-TR" sz="3000" dirty="0"/>
              <a:t> </a:t>
            </a:r>
            <a:r>
              <a:rPr lang="en-US" sz="3000" dirty="0"/>
              <a:t>The model tested with 312 images has an accuracy rate of 97% for the drowsy eyes class and 99% for the open eyes class.</a:t>
            </a:r>
            <a:r>
              <a:rPr lang="tr-TR" sz="3000" dirty="0"/>
              <a:t> </a:t>
            </a:r>
            <a:r>
              <a:rPr lang="en-US" sz="3000" dirty="0"/>
              <a:t>The overall accuracy of the model is 98%.</a:t>
            </a: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1762909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3BF3CFAE-19A5-53D7-20E8-4920CB2FE3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1606" y="299296"/>
            <a:ext cx="1510665" cy="13792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9A138387-2794-B53E-425E-19FCD033999E}"/>
              </a:ext>
            </a:extLst>
          </p:cNvPr>
          <p:cNvSpPr txBox="1">
            <a:spLocks/>
          </p:cNvSpPr>
          <p:nvPr/>
        </p:nvSpPr>
        <p:spPr>
          <a:xfrm>
            <a:off x="1139729" y="988906"/>
            <a:ext cx="8229558" cy="68961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1st International Conference on Engineering, Natural and Social Sciences</a:t>
            </a:r>
            <a:endParaRPr lang="tr-TR" b="1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B4641C07-668A-571D-BD9C-C5529EA7D2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425" y="2133599"/>
            <a:ext cx="5539409" cy="2769705"/>
          </a:xfrm>
          <a:prstGeom prst="rect">
            <a:avLst/>
          </a:prstGeom>
        </p:spPr>
      </p:pic>
      <p:sp>
        <p:nvSpPr>
          <p:cNvPr id="8" name="İçerik Yer Tutucusu 2">
            <a:extLst>
              <a:ext uri="{FF2B5EF4-FFF2-40B4-BE49-F238E27FC236}">
                <a16:creationId xmlns:a16="http://schemas.microsoft.com/office/drawing/2014/main" id="{3DC87552-2941-6A0B-AB59-EA12014FD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65" y="2014330"/>
            <a:ext cx="5284966" cy="3854764"/>
          </a:xfrm>
        </p:spPr>
        <p:txBody>
          <a:bodyPr>
            <a:normAutofit/>
          </a:bodyPr>
          <a:lstStyle/>
          <a:p>
            <a:r>
              <a:rPr lang="en-US" sz="3000" dirty="0"/>
              <a:t>The figure given shows the performance metric curves.</a:t>
            </a:r>
            <a:r>
              <a:rPr lang="tr-TR" sz="3000" dirty="0"/>
              <a:t> </a:t>
            </a:r>
            <a:r>
              <a:rPr lang="en-US" sz="3000" dirty="0"/>
              <a:t>When object loss, class loss and bounding box loss are examined, there is a rapid decline in the beginning and then a result is obtained with object loss below 0.0075, class loss below 0.0025, bounding box loss below 0.02.</a:t>
            </a:r>
            <a:r>
              <a:rPr lang="tr-TR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3273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CAAB13-7217-A0F1-044F-729FDB9C8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As a result of experimental studies, it has been determined that the developed system is suitable for fatigue driving detection.</a:t>
            </a:r>
            <a:r>
              <a:rPr lang="tr-TR" sz="3000" dirty="0"/>
              <a:t> </a:t>
            </a:r>
            <a:r>
              <a:rPr lang="en-US" sz="3000" dirty="0"/>
              <a:t>The system can be used in a mobile way by integrating with embedded systems to perform real-time tracking.</a:t>
            </a:r>
            <a:endParaRPr lang="tr-TR" sz="3000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8AB99E27-9B14-D22F-1EE7-160C30C46A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1606" y="299296"/>
            <a:ext cx="1510665" cy="13792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A52BCADA-2CB4-D854-3F98-254D92B485F5}"/>
              </a:ext>
            </a:extLst>
          </p:cNvPr>
          <p:cNvSpPr txBox="1">
            <a:spLocks/>
          </p:cNvSpPr>
          <p:nvPr/>
        </p:nvSpPr>
        <p:spPr>
          <a:xfrm>
            <a:off x="1139729" y="988906"/>
            <a:ext cx="8229558" cy="68961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1st International Conference on Engineering, Natural and Social Sciences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275065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C5F5311-419B-31E1-896C-0ECC360FE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000" dirty="0"/>
              <a:t>Thank you for listening.</a:t>
            </a:r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27FA0B0F-3B9C-CB05-B514-9DD075686A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1606" y="299296"/>
            <a:ext cx="1510665" cy="13792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77E4071D-0EB8-5FAD-5AC2-0F8ABD89243F}"/>
              </a:ext>
            </a:extLst>
          </p:cNvPr>
          <p:cNvSpPr txBox="1">
            <a:spLocks/>
          </p:cNvSpPr>
          <p:nvPr/>
        </p:nvSpPr>
        <p:spPr>
          <a:xfrm>
            <a:off x="1139729" y="988906"/>
            <a:ext cx="8229558" cy="68961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1st International Conference on Engineering, Natural and Social Sciences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077216401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347</TotalTime>
  <Words>505</Words>
  <Application>Microsoft Office PowerPoint</Application>
  <PresentationFormat>Geniş ekran</PresentationFormat>
  <Paragraphs>29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Times New Roman</vt:lpstr>
      <vt:lpstr>Geçmişe bakış</vt:lpstr>
      <vt:lpstr>DRIVER FATIGUE DETECTION BASED ON EYE CONDITION WITH DEEP LEARNING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DRIVER FATIGUE DETECTION BASED ON EYE CONDITION WITH DEEP LEARNING</dc:title>
  <dc:creator>Mazhar Çakır</dc:creator>
  <cp:lastModifiedBy>Mazhar Çakır</cp:lastModifiedBy>
  <cp:revision>3</cp:revision>
  <dcterms:created xsi:type="dcterms:W3CDTF">2022-12-22T06:30:49Z</dcterms:created>
  <dcterms:modified xsi:type="dcterms:W3CDTF">2022-12-24T13:04:41Z</dcterms:modified>
</cp:coreProperties>
</file>