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1" r:id="rId4"/>
    <p:sldId id="258" r:id="rId5"/>
    <p:sldId id="292" r:id="rId6"/>
    <p:sldId id="259" r:id="rId7"/>
    <p:sldId id="293" r:id="rId8"/>
    <p:sldId id="295" r:id="rId9"/>
    <p:sldId id="260" r:id="rId10"/>
    <p:sldId id="261" r:id="rId11"/>
    <p:sldId id="296" r:id="rId12"/>
    <p:sldId id="262" r:id="rId13"/>
    <p:sldId id="297" r:id="rId14"/>
    <p:sldId id="263" r:id="rId15"/>
    <p:sldId id="298" r:id="rId16"/>
    <p:sldId id="264" r:id="rId17"/>
    <p:sldId id="299" r:id="rId18"/>
    <p:sldId id="265" r:id="rId19"/>
    <p:sldId id="300" r:id="rId20"/>
    <p:sldId id="301" r:id="rId21"/>
    <p:sldId id="302" r:id="rId22"/>
    <p:sldId id="266" r:id="rId23"/>
    <p:sldId id="303" r:id="rId24"/>
    <p:sldId id="267" r:id="rId25"/>
    <p:sldId id="268" r:id="rId26"/>
    <p:sldId id="305" r:id="rId27"/>
    <p:sldId id="304" r:id="rId28"/>
    <p:sldId id="269" r:id="rId29"/>
    <p:sldId id="306" r:id="rId30"/>
    <p:sldId id="270" r:id="rId31"/>
    <p:sldId id="307" r:id="rId32"/>
    <p:sldId id="271" r:id="rId33"/>
    <p:sldId id="308" r:id="rId34"/>
    <p:sldId id="272" r:id="rId35"/>
    <p:sldId id="309" r:id="rId36"/>
    <p:sldId id="273" r:id="rId37"/>
    <p:sldId id="317" r:id="rId38"/>
    <p:sldId id="310" r:id="rId39"/>
    <p:sldId id="311" r:id="rId40"/>
    <p:sldId id="274" r:id="rId41"/>
    <p:sldId id="275" r:id="rId42"/>
    <p:sldId id="277" r:id="rId43"/>
    <p:sldId id="276" r:id="rId44"/>
    <p:sldId id="278" r:id="rId45"/>
    <p:sldId id="279" r:id="rId46"/>
    <p:sldId id="312" r:id="rId47"/>
    <p:sldId id="280" r:id="rId48"/>
    <p:sldId id="313" r:id="rId49"/>
    <p:sldId id="281" r:id="rId50"/>
    <p:sldId id="314" r:id="rId51"/>
    <p:sldId id="282" r:id="rId52"/>
    <p:sldId id="315" r:id="rId53"/>
    <p:sldId id="283" r:id="rId54"/>
    <p:sldId id="316" r:id="rId55"/>
    <p:sldId id="284" r:id="rId56"/>
    <p:sldId id="285" r:id="rId57"/>
    <p:sldId id="286" r:id="rId58"/>
    <p:sldId id="287" r:id="rId59"/>
    <p:sldId id="288" r:id="rId60"/>
    <p:sldId id="289" r:id="rId61"/>
    <p:sldId id="290" r:id="rId6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059A066-299A-4160-B1A5-8117801F36B8}" type="datetimeFigureOut">
              <a:rPr lang="en-US" smtClean="0"/>
              <a:t>24-Jun-23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43A208-0D59-41EE-994E-966EBC154A77}" type="slidenum">
              <a:rPr lang="en-US" smtClean="0"/>
              <a:t>‹#›</a:t>
            </a:fld>
            <a:endParaRPr lang="en-US"/>
          </a:p>
        </p:txBody>
      </p:sp>
    </p:spTree>
    <p:extLst>
      <p:ext uri="{BB962C8B-B14F-4D97-AF65-F5344CB8AC3E}">
        <p14:creationId xmlns:p14="http://schemas.microsoft.com/office/powerpoint/2010/main" val="2576260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59A066-299A-4160-B1A5-8117801F36B8}" type="datetimeFigureOut">
              <a:rPr lang="en-US" smtClean="0"/>
              <a:t>24-Jun-23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43A208-0D59-41EE-994E-966EBC154A77}" type="slidenum">
              <a:rPr lang="en-US" smtClean="0"/>
              <a:t>‹#›</a:t>
            </a:fld>
            <a:endParaRPr lang="en-US"/>
          </a:p>
        </p:txBody>
      </p:sp>
    </p:spTree>
    <p:extLst>
      <p:ext uri="{BB962C8B-B14F-4D97-AF65-F5344CB8AC3E}">
        <p14:creationId xmlns:p14="http://schemas.microsoft.com/office/powerpoint/2010/main" val="562785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59A066-299A-4160-B1A5-8117801F36B8}" type="datetimeFigureOut">
              <a:rPr lang="en-US" smtClean="0"/>
              <a:t>24-Jun-23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43A208-0D59-41EE-994E-966EBC154A77}" type="slidenum">
              <a:rPr lang="en-US" smtClean="0"/>
              <a:t>‹#›</a:t>
            </a:fld>
            <a:endParaRPr lang="en-US"/>
          </a:p>
        </p:txBody>
      </p:sp>
    </p:spTree>
    <p:extLst>
      <p:ext uri="{BB962C8B-B14F-4D97-AF65-F5344CB8AC3E}">
        <p14:creationId xmlns:p14="http://schemas.microsoft.com/office/powerpoint/2010/main" val="928669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59A066-299A-4160-B1A5-8117801F36B8}" type="datetimeFigureOut">
              <a:rPr lang="en-US" smtClean="0"/>
              <a:t>24-Jun-23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43A208-0D59-41EE-994E-966EBC154A77}" type="slidenum">
              <a:rPr lang="en-US" smtClean="0"/>
              <a:t>‹#›</a:t>
            </a:fld>
            <a:endParaRPr lang="en-US"/>
          </a:p>
        </p:txBody>
      </p:sp>
    </p:spTree>
    <p:extLst>
      <p:ext uri="{BB962C8B-B14F-4D97-AF65-F5344CB8AC3E}">
        <p14:creationId xmlns:p14="http://schemas.microsoft.com/office/powerpoint/2010/main" val="494583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59A066-299A-4160-B1A5-8117801F36B8}" type="datetimeFigureOut">
              <a:rPr lang="en-US" smtClean="0"/>
              <a:t>24-Jun-23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43A208-0D59-41EE-994E-966EBC154A77}" type="slidenum">
              <a:rPr lang="en-US" smtClean="0"/>
              <a:t>‹#›</a:t>
            </a:fld>
            <a:endParaRPr lang="en-US"/>
          </a:p>
        </p:txBody>
      </p:sp>
    </p:spTree>
    <p:extLst>
      <p:ext uri="{BB962C8B-B14F-4D97-AF65-F5344CB8AC3E}">
        <p14:creationId xmlns:p14="http://schemas.microsoft.com/office/powerpoint/2010/main" val="383613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059A066-299A-4160-B1A5-8117801F36B8}" type="datetimeFigureOut">
              <a:rPr lang="en-US" smtClean="0"/>
              <a:t>24-Jun-23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43A208-0D59-41EE-994E-966EBC154A77}" type="slidenum">
              <a:rPr lang="en-US" smtClean="0"/>
              <a:t>‹#›</a:t>
            </a:fld>
            <a:endParaRPr lang="en-US"/>
          </a:p>
        </p:txBody>
      </p:sp>
    </p:spTree>
    <p:extLst>
      <p:ext uri="{BB962C8B-B14F-4D97-AF65-F5344CB8AC3E}">
        <p14:creationId xmlns:p14="http://schemas.microsoft.com/office/powerpoint/2010/main" val="2673675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59A066-299A-4160-B1A5-8117801F36B8}" type="datetimeFigureOut">
              <a:rPr lang="en-US" smtClean="0"/>
              <a:t>24-Jun-23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43A208-0D59-41EE-994E-966EBC154A77}" type="slidenum">
              <a:rPr lang="en-US" smtClean="0"/>
              <a:t>‹#›</a:t>
            </a:fld>
            <a:endParaRPr lang="en-US"/>
          </a:p>
        </p:txBody>
      </p:sp>
    </p:spTree>
    <p:extLst>
      <p:ext uri="{BB962C8B-B14F-4D97-AF65-F5344CB8AC3E}">
        <p14:creationId xmlns:p14="http://schemas.microsoft.com/office/powerpoint/2010/main" val="3833832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59A066-299A-4160-B1A5-8117801F36B8}" type="datetimeFigureOut">
              <a:rPr lang="en-US" smtClean="0"/>
              <a:t>24-Jun-23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43A208-0D59-41EE-994E-966EBC154A77}" type="slidenum">
              <a:rPr lang="en-US" smtClean="0"/>
              <a:t>‹#›</a:t>
            </a:fld>
            <a:endParaRPr lang="en-US"/>
          </a:p>
        </p:txBody>
      </p:sp>
    </p:spTree>
    <p:extLst>
      <p:ext uri="{BB962C8B-B14F-4D97-AF65-F5344CB8AC3E}">
        <p14:creationId xmlns:p14="http://schemas.microsoft.com/office/powerpoint/2010/main" val="1532291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59A066-299A-4160-B1A5-8117801F36B8}" type="datetimeFigureOut">
              <a:rPr lang="en-US" smtClean="0"/>
              <a:t>24-Jun-23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43A208-0D59-41EE-994E-966EBC154A77}" type="slidenum">
              <a:rPr lang="en-US" smtClean="0"/>
              <a:t>‹#›</a:t>
            </a:fld>
            <a:endParaRPr lang="en-US"/>
          </a:p>
        </p:txBody>
      </p:sp>
    </p:spTree>
    <p:extLst>
      <p:ext uri="{BB962C8B-B14F-4D97-AF65-F5344CB8AC3E}">
        <p14:creationId xmlns:p14="http://schemas.microsoft.com/office/powerpoint/2010/main" val="107565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59A066-299A-4160-B1A5-8117801F36B8}" type="datetimeFigureOut">
              <a:rPr lang="en-US" smtClean="0"/>
              <a:t>24-Jun-23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43A208-0D59-41EE-994E-966EBC154A77}" type="slidenum">
              <a:rPr lang="en-US" smtClean="0"/>
              <a:t>‹#›</a:t>
            </a:fld>
            <a:endParaRPr lang="en-US"/>
          </a:p>
        </p:txBody>
      </p:sp>
    </p:spTree>
    <p:extLst>
      <p:ext uri="{BB962C8B-B14F-4D97-AF65-F5344CB8AC3E}">
        <p14:creationId xmlns:p14="http://schemas.microsoft.com/office/powerpoint/2010/main" val="3110131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59A066-299A-4160-B1A5-8117801F36B8}" type="datetimeFigureOut">
              <a:rPr lang="en-US" smtClean="0"/>
              <a:t>24-Jun-23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43A208-0D59-41EE-994E-966EBC154A77}" type="slidenum">
              <a:rPr lang="en-US" smtClean="0"/>
              <a:t>‹#›</a:t>
            </a:fld>
            <a:endParaRPr lang="en-US"/>
          </a:p>
        </p:txBody>
      </p:sp>
    </p:spTree>
    <p:extLst>
      <p:ext uri="{BB962C8B-B14F-4D97-AF65-F5344CB8AC3E}">
        <p14:creationId xmlns:p14="http://schemas.microsoft.com/office/powerpoint/2010/main" val="1775305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59A066-299A-4160-B1A5-8117801F36B8}" type="datetimeFigureOut">
              <a:rPr lang="en-US" smtClean="0"/>
              <a:t>24-Jun-23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43A208-0D59-41EE-994E-966EBC154A77}" type="slidenum">
              <a:rPr lang="en-US" smtClean="0"/>
              <a:t>‹#›</a:t>
            </a:fld>
            <a:endParaRPr lang="en-US"/>
          </a:p>
        </p:txBody>
      </p:sp>
    </p:spTree>
    <p:extLst>
      <p:ext uri="{BB962C8B-B14F-4D97-AF65-F5344CB8AC3E}">
        <p14:creationId xmlns:p14="http://schemas.microsoft.com/office/powerpoint/2010/main" val="12785777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5534" y="1122363"/>
            <a:ext cx="10763534" cy="2387600"/>
          </a:xfrm>
        </p:spPr>
        <p:txBody>
          <a:bodyPr>
            <a:noAutofit/>
          </a:bodyPr>
          <a:lstStyle/>
          <a:p>
            <a:pPr marL="1443038" fontAlgn="base">
              <a:spcAft>
                <a:spcPct val="0"/>
              </a:spcAft>
            </a:pPr>
            <a:r>
              <a:rPr lang="en-US" sz="5400" b="1" dirty="0">
                <a:solidFill>
                  <a:srgbClr val="C00000"/>
                </a:solidFill>
                <a:latin typeface="Times New Roman" panose="02020603050405020304" pitchFamily="18" charset="0"/>
                <a:ea typeface="+mn-ea"/>
                <a:cs typeface="Times New Roman" panose="02020603050405020304" pitchFamily="18" charset="0"/>
              </a:rPr>
              <a:t>NUTRIENT DEFICIENCIES IN CHILDREN WITH IBD</a:t>
            </a:r>
          </a:p>
        </p:txBody>
      </p:sp>
      <p:sp>
        <p:nvSpPr>
          <p:cNvPr id="5" name="Text Box 1"/>
          <p:cNvSpPr txBox="1"/>
          <p:nvPr/>
        </p:nvSpPr>
        <p:spPr>
          <a:xfrm>
            <a:off x="3750118" y="3731464"/>
            <a:ext cx="4746363" cy="2207592"/>
          </a:xfrm>
          <a:prstGeom prst="rect">
            <a:avLst/>
          </a:prstGeom>
          <a:noFill/>
          <a:ln>
            <a:noFill/>
          </a:ln>
          <a:effectLst/>
        </p:spPr>
        <p:txBody>
          <a:bodyPr rot="0" spcFirstLastPara="0" vert="horz" wrap="none" lIns="91440" tIns="45720" rIns="91440" bIns="45720" numCol="1" spcCol="0" rtlCol="0" fromWordArt="0" anchor="t" anchorCtr="0" forceAA="0" compatLnSpc="1">
            <a:prstTxWarp prst="textNoShape">
              <a:avLst/>
            </a:prstTxWarp>
            <a:spAutoFit/>
            <a:scene3d>
              <a:camera prst="orthographicFront"/>
              <a:lightRig rig="soft" dir="t">
                <a:rot lat="0" lon="0" rev="15600000"/>
              </a:lightRig>
            </a:scene3d>
            <a:sp3d extrusionH="57150" prstMaterial="softEdge">
              <a:bevelT w="25400" h="38100"/>
            </a:sp3d>
          </a:bodyPr>
          <a:lstStyle/>
          <a:p>
            <a:pPr marL="0" marR="0" algn="ctr">
              <a:lnSpc>
                <a:spcPct val="107000"/>
              </a:lnSpc>
              <a:spcBef>
                <a:spcPts val="0"/>
              </a:spcBef>
              <a:spcAft>
                <a:spcPts val="800"/>
              </a:spcAft>
            </a:pPr>
            <a:r>
              <a:rPr lang="en-US" sz="4400" b="1" dirty="0">
                <a:ln>
                  <a:noFill/>
                </a:ln>
                <a:solidFill>
                  <a:srgbClr val="FFC000"/>
                </a:solidFill>
                <a:effectLst/>
                <a:latin typeface="Calibri" panose="020F0502020204030204" pitchFamily="34" charset="0"/>
                <a:ea typeface="Calibri" panose="020F0502020204030204" pitchFamily="34" charset="0"/>
                <a:cs typeface="Arial" panose="020B0604020202020204" pitchFamily="34" charset="0"/>
              </a:rPr>
              <a:t>DR. HUSSEIN ISHAK</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3600" b="1" dirty="0">
                <a:ln>
                  <a:noFill/>
                </a:ln>
                <a:solidFill>
                  <a:srgbClr val="00B050"/>
                </a:solidFill>
                <a:effectLst/>
                <a:latin typeface="Calibri" panose="020F0502020204030204" pitchFamily="34" charset="0"/>
                <a:ea typeface="Calibri" panose="020F0502020204030204" pitchFamily="34" charset="0"/>
                <a:cs typeface="Arial" panose="020B0604020202020204" pitchFamily="34" charset="0"/>
              </a:rPr>
              <a:t>Lecturer of Pediatrics</a:t>
            </a:r>
            <a:endParaRPr lang="en-US" sz="1600" b="1" dirty="0">
              <a:solidFill>
                <a:srgbClr val="00B050"/>
              </a:solidFill>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3600" b="1" dirty="0">
                <a:ln>
                  <a:noFill/>
                </a:ln>
                <a:solidFill>
                  <a:srgbClr val="00B050"/>
                </a:solidFill>
                <a:effectLst/>
                <a:latin typeface="Calibri" panose="020F0502020204030204" pitchFamily="34" charset="0"/>
                <a:ea typeface="Calibri" panose="020F0502020204030204" pitchFamily="34" charset="0"/>
                <a:cs typeface="Arial" panose="020B0604020202020204" pitchFamily="34" charset="0"/>
              </a:rPr>
              <a:t>Al Azhar University</a:t>
            </a:r>
            <a:endParaRPr lang="en-US" sz="1600" b="1" dirty="0">
              <a:solidFill>
                <a:srgbClr val="00B05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726561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003049"/>
            <a:ext cx="10515600" cy="4351338"/>
          </a:xfrm>
        </p:spPr>
        <p:txBody>
          <a:bodyPr>
            <a:normAutofit/>
          </a:bodyPr>
          <a:lstStyle/>
          <a:p>
            <a:pPr algn="just">
              <a:lnSpc>
                <a:spcPct val="150000"/>
              </a:lnSpc>
            </a:pPr>
            <a:r>
              <a:rPr lang="en-US" dirty="0" smtClean="0"/>
              <a:t>Laboratory </a:t>
            </a:r>
            <a:r>
              <a:rPr lang="en-US" dirty="0"/>
              <a:t>evidence of vitamin B12 deficiency has been reported in about </a:t>
            </a:r>
            <a:r>
              <a:rPr lang="en-US" dirty="0" smtClean="0"/>
              <a:t>20% of </a:t>
            </a:r>
            <a:r>
              <a:rPr lang="en-US" dirty="0"/>
              <a:t>adult and pediatrics with CD, although it appears to be rare in children with newly diagnosed IBD. </a:t>
            </a:r>
          </a:p>
          <a:p>
            <a:pPr algn="just">
              <a:lnSpc>
                <a:spcPct val="150000"/>
              </a:lnSpc>
            </a:pPr>
            <a:r>
              <a:rPr lang="en-US" dirty="0"/>
              <a:t>Factors contributing to vitamin B12 deficiency include disease or resection of the terminal ileum, gastritis, and bacterial overgrowth. </a:t>
            </a:r>
          </a:p>
          <a:p>
            <a:pPr algn="just">
              <a:lnSpc>
                <a:spcPct val="150000"/>
              </a:lnSpc>
            </a:pPr>
            <a:endParaRPr lang="en-US" dirty="0"/>
          </a:p>
        </p:txBody>
      </p:sp>
      <p:sp>
        <p:nvSpPr>
          <p:cNvPr id="4" name="Title 1"/>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u="sng" dirty="0" smtClean="0">
                <a:solidFill>
                  <a:srgbClr val="FF0000"/>
                </a:solidFill>
              </a:rPr>
              <a:t>WATER-SOLUBLE VITAMINS</a:t>
            </a:r>
            <a:r>
              <a:rPr lang="en-US" b="1" u="sng" dirty="0" smtClean="0"/>
              <a:t/>
            </a:r>
            <a:br>
              <a:rPr lang="en-US" b="1" u="sng" dirty="0" smtClean="0"/>
            </a:br>
            <a:r>
              <a:rPr lang="en-US" b="1" u="sng" dirty="0">
                <a:solidFill>
                  <a:srgbClr val="0070C0"/>
                </a:solidFill>
              </a:rPr>
              <a:t>Vitamin B12</a:t>
            </a:r>
            <a:endParaRPr lang="en-US" dirty="0">
              <a:solidFill>
                <a:srgbClr val="0070C0"/>
              </a:solidFill>
            </a:endParaRPr>
          </a:p>
        </p:txBody>
      </p:sp>
      <p:sp>
        <p:nvSpPr>
          <p:cNvPr id="5" name="Rectangle 4"/>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37374959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043993"/>
            <a:ext cx="10515600" cy="4351338"/>
          </a:xfrm>
        </p:spPr>
        <p:txBody>
          <a:bodyPr>
            <a:normAutofit fontScale="92500"/>
          </a:bodyPr>
          <a:lstStyle/>
          <a:p>
            <a:pPr algn="just">
              <a:lnSpc>
                <a:spcPct val="150000"/>
              </a:lnSpc>
            </a:pPr>
            <a:r>
              <a:rPr lang="en-US" dirty="0" smtClean="0"/>
              <a:t>Vitamin </a:t>
            </a:r>
            <a:r>
              <a:rPr lang="en-US" dirty="0"/>
              <a:t>B12 deficiency can contribute to the increased incidence of anemia seen in patients with IBD.</a:t>
            </a:r>
          </a:p>
          <a:p>
            <a:pPr algn="just">
              <a:lnSpc>
                <a:spcPct val="150000"/>
              </a:lnSpc>
            </a:pPr>
            <a:r>
              <a:rPr lang="en-US" dirty="0"/>
              <a:t>Serum vitamin B12 levels should be monitored periodically in all patients with ileal CD and in those who have undergone an ileal resection. </a:t>
            </a:r>
            <a:endParaRPr lang="en-US" dirty="0" smtClean="0"/>
          </a:p>
          <a:p>
            <a:pPr algn="just">
              <a:lnSpc>
                <a:spcPct val="150000"/>
              </a:lnSpc>
            </a:pPr>
            <a:r>
              <a:rPr lang="en-US" dirty="0" smtClean="0"/>
              <a:t>The </a:t>
            </a:r>
            <a:r>
              <a:rPr lang="en-US" dirty="0"/>
              <a:t>diagnosis can be confirmed by measuring serum homocysteine levels and methylmalonic acid. </a:t>
            </a:r>
          </a:p>
        </p:txBody>
      </p:sp>
      <p:sp>
        <p:nvSpPr>
          <p:cNvPr id="4" name="Title 1"/>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u="sng" dirty="0" smtClean="0">
                <a:solidFill>
                  <a:srgbClr val="FF0000"/>
                </a:solidFill>
              </a:rPr>
              <a:t>WATER-SOLUBLE VITAMINS</a:t>
            </a:r>
            <a:r>
              <a:rPr lang="en-US" b="1" u="sng" dirty="0" smtClean="0"/>
              <a:t/>
            </a:r>
            <a:br>
              <a:rPr lang="en-US" b="1" u="sng" dirty="0" smtClean="0"/>
            </a:br>
            <a:r>
              <a:rPr lang="en-US" b="1" u="sng" dirty="0">
                <a:solidFill>
                  <a:srgbClr val="0070C0"/>
                </a:solidFill>
              </a:rPr>
              <a:t>Vitamin B12</a:t>
            </a:r>
            <a:endParaRPr lang="en-US" dirty="0">
              <a:solidFill>
                <a:srgbClr val="0070C0"/>
              </a:solidFill>
            </a:endParaRPr>
          </a:p>
        </p:txBody>
      </p:sp>
      <p:sp>
        <p:nvSpPr>
          <p:cNvPr id="5" name="Rectangle 4"/>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19700981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smtClean="0"/>
              <a:t>Low </a:t>
            </a:r>
            <a:r>
              <a:rPr lang="en-US" dirty="0"/>
              <a:t>plasma concentrations of niacin are common among patients with CD, but clinically apparent disease is rare. </a:t>
            </a:r>
          </a:p>
          <a:p>
            <a:pPr algn="just"/>
            <a:r>
              <a:rPr lang="en-US" dirty="0"/>
              <a:t>In one study of adults with CD in remission, low plasma concentrations of niacin were found in 77%. </a:t>
            </a:r>
          </a:p>
          <a:p>
            <a:pPr algn="just"/>
            <a:r>
              <a:rPr lang="en-US" dirty="0"/>
              <a:t>Pellagra (the clinical manifestations of niacin deficiency) has been described in adult patients with CD. </a:t>
            </a:r>
          </a:p>
          <a:p>
            <a:pPr algn="just"/>
            <a:endParaRPr lang="en-US" dirty="0"/>
          </a:p>
        </p:txBody>
      </p:sp>
      <p:sp>
        <p:nvSpPr>
          <p:cNvPr id="5" name="Title 1"/>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u="sng" dirty="0" smtClean="0">
                <a:solidFill>
                  <a:srgbClr val="FF0000"/>
                </a:solidFill>
              </a:rPr>
              <a:t>WATER-SOLUBLE VITAMINS</a:t>
            </a:r>
            <a:r>
              <a:rPr lang="en-US" b="1" u="sng" dirty="0" smtClean="0"/>
              <a:t/>
            </a:r>
            <a:br>
              <a:rPr lang="en-US" b="1" u="sng" dirty="0" smtClean="0"/>
            </a:br>
            <a:r>
              <a:rPr lang="en-US" b="1" u="sng" dirty="0">
                <a:solidFill>
                  <a:srgbClr val="0070C0"/>
                </a:solidFill>
              </a:rPr>
              <a:t>Niacin</a:t>
            </a:r>
            <a:endParaRPr lang="en-US" dirty="0">
              <a:solidFill>
                <a:srgbClr val="0070C0"/>
              </a:solidFill>
            </a:endParaRPr>
          </a:p>
        </p:txBody>
      </p:sp>
      <p:sp>
        <p:nvSpPr>
          <p:cNvPr id="6" name="Rectangle 5"/>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14291693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https://encrypted-tbn0.gstatic.com/images?q=tbn:ANd9GcRzhCs9WJtYf6scfpIEFJOzTtb6-_qIvMzItA&amp;usqp=CA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66531" y="906166"/>
            <a:ext cx="4121624" cy="5085201"/>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25694504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u="sng" dirty="0">
                <a:solidFill>
                  <a:srgbClr val="FF0000"/>
                </a:solidFill>
              </a:rPr>
              <a:t>FAT-SOLUBLE </a:t>
            </a:r>
            <a:r>
              <a:rPr lang="en-US" b="1" u="sng" dirty="0" smtClean="0">
                <a:solidFill>
                  <a:srgbClr val="FF0000"/>
                </a:solidFill>
              </a:rPr>
              <a:t>VITAMINS</a:t>
            </a:r>
            <a:endParaRPr lang="en-US" b="1" u="sng" dirty="0">
              <a:solidFill>
                <a:srgbClr val="FF0000"/>
              </a:solidFill>
            </a:endParaRPr>
          </a:p>
        </p:txBody>
      </p:sp>
      <p:sp>
        <p:nvSpPr>
          <p:cNvPr id="3" name="Content Placeholder 2"/>
          <p:cNvSpPr>
            <a:spLocks noGrp="1"/>
          </p:cNvSpPr>
          <p:nvPr>
            <p:ph idx="1"/>
          </p:nvPr>
        </p:nvSpPr>
        <p:spPr/>
        <p:txBody>
          <a:bodyPr>
            <a:normAutofit/>
          </a:bodyPr>
          <a:lstStyle/>
          <a:p>
            <a:pPr algn="just">
              <a:lnSpc>
                <a:spcPct val="150000"/>
              </a:lnSpc>
            </a:pPr>
            <a:r>
              <a:rPr lang="en-US" dirty="0" smtClean="0"/>
              <a:t>Fat-soluble </a:t>
            </a:r>
            <a:r>
              <a:rPr lang="en-US" dirty="0"/>
              <a:t>vitamin deficiency (vitamins A, D, E, and K) can occur in patients with Crohn's disease if it is complicated by fat malabsorption. </a:t>
            </a:r>
          </a:p>
          <a:p>
            <a:pPr algn="just">
              <a:lnSpc>
                <a:spcPct val="150000"/>
              </a:lnSpc>
            </a:pPr>
            <a:r>
              <a:rPr lang="en-US" dirty="0"/>
              <a:t>Fat malabsorption may be caused by bile acid deficiency due to terminal ileal disease or resection (because bile acids undergo active resorption in the terminal ileum), or by the use of medicines, such as cholestyramine, that bind bile acids. </a:t>
            </a:r>
          </a:p>
          <a:p>
            <a:pPr algn="just">
              <a:lnSpc>
                <a:spcPct val="150000"/>
              </a:lnSpc>
            </a:pPr>
            <a:endParaRPr lang="en-US" dirty="0"/>
          </a:p>
        </p:txBody>
      </p:sp>
      <p:sp>
        <p:nvSpPr>
          <p:cNvPr id="4" name="Rectangle 3"/>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26122814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lnSpc>
                <a:spcPct val="150000"/>
              </a:lnSpc>
            </a:pPr>
            <a:r>
              <a:rPr lang="en-US" b="1" u="sng" dirty="0" smtClean="0"/>
              <a:t>Currently</a:t>
            </a:r>
            <a:r>
              <a:rPr lang="en-US" dirty="0"/>
              <a:t>, the recommended intake of fat-soluble vitamins for patients with IBD is no different from the recommended intake for healthy individuals. </a:t>
            </a:r>
            <a:endParaRPr lang="en-US" dirty="0" smtClean="0"/>
          </a:p>
          <a:p>
            <a:pPr algn="just">
              <a:lnSpc>
                <a:spcPct val="150000"/>
              </a:lnSpc>
            </a:pPr>
            <a:r>
              <a:rPr lang="en-US" dirty="0" smtClean="0"/>
              <a:t>However</a:t>
            </a:r>
            <a:r>
              <a:rPr lang="en-US" dirty="0"/>
              <a:t>, patients with active IBD appear to be at increased risk for these deficiencies, so focused counseling and monitoring is warranted.</a:t>
            </a:r>
          </a:p>
          <a:p>
            <a:pPr algn="just">
              <a:lnSpc>
                <a:spcPct val="150000"/>
              </a:lnSpc>
            </a:pPr>
            <a:endParaRPr lang="en-US" dirty="0"/>
          </a:p>
        </p:txBody>
      </p:sp>
      <p:sp>
        <p:nvSpPr>
          <p:cNvPr id="5" name="Title 1"/>
          <p:cNvSpPr>
            <a:spLocks noGrp="1"/>
          </p:cNvSpPr>
          <p:nvPr>
            <p:ph type="title"/>
          </p:nvPr>
        </p:nvSpPr>
        <p:spPr>
          <a:xfrm>
            <a:off x="838200" y="365125"/>
            <a:ext cx="10515600" cy="1325563"/>
          </a:xfrm>
        </p:spPr>
        <p:txBody>
          <a:bodyPr>
            <a:normAutofit/>
          </a:bodyPr>
          <a:lstStyle/>
          <a:p>
            <a:pPr algn="ctr"/>
            <a:r>
              <a:rPr lang="en-US" b="1" u="sng" dirty="0">
                <a:solidFill>
                  <a:srgbClr val="FF0000"/>
                </a:solidFill>
              </a:rPr>
              <a:t>FAT-SOLUBLE </a:t>
            </a:r>
            <a:r>
              <a:rPr lang="en-US" b="1" u="sng" dirty="0" smtClean="0">
                <a:solidFill>
                  <a:srgbClr val="FF0000"/>
                </a:solidFill>
              </a:rPr>
              <a:t>VITAMINS</a:t>
            </a:r>
            <a:endParaRPr lang="en-US" b="1" u="sng" dirty="0">
              <a:solidFill>
                <a:srgbClr val="FF0000"/>
              </a:solidFill>
            </a:endParaRPr>
          </a:p>
        </p:txBody>
      </p:sp>
      <p:sp>
        <p:nvSpPr>
          <p:cNvPr id="6" name="Rectangle 5"/>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35836358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lnSpc>
                <a:spcPct val="150000"/>
              </a:lnSpc>
            </a:pPr>
            <a:r>
              <a:rPr lang="en-US" dirty="0" smtClean="0"/>
              <a:t>Vitamin </a:t>
            </a:r>
            <a:r>
              <a:rPr lang="en-US" dirty="0"/>
              <a:t>A (retinol) deficiency has been described in IBD. </a:t>
            </a:r>
          </a:p>
          <a:p>
            <a:pPr algn="just">
              <a:lnSpc>
                <a:spcPct val="150000"/>
              </a:lnSpc>
            </a:pPr>
            <a:r>
              <a:rPr lang="en-US" dirty="0"/>
              <a:t>In one study of adult patients with CD, 5% had clinically significant vitamin A deficiency characterized by impaired dark adaptation. </a:t>
            </a:r>
          </a:p>
          <a:p>
            <a:pPr algn="just">
              <a:lnSpc>
                <a:spcPct val="150000"/>
              </a:lnSpc>
            </a:pPr>
            <a:r>
              <a:rPr lang="en-US" dirty="0"/>
              <a:t>Low serum levels of vitamin A do not always indicate clinical deficiency because this finding can be caused by hypoproteinemia</a:t>
            </a:r>
            <a:r>
              <a:rPr lang="en-US" dirty="0" smtClean="0"/>
              <a:t>.</a:t>
            </a:r>
            <a:endParaRPr lang="en-US" dirty="0"/>
          </a:p>
        </p:txBody>
      </p:sp>
      <p:sp>
        <p:nvSpPr>
          <p:cNvPr id="4" name="Title 1"/>
          <p:cNvSpPr>
            <a:spLocks noGrp="1"/>
          </p:cNvSpPr>
          <p:nvPr>
            <p:ph type="title"/>
          </p:nvPr>
        </p:nvSpPr>
        <p:spPr>
          <a:xfrm>
            <a:off x="838200" y="365125"/>
            <a:ext cx="10515600" cy="1325563"/>
          </a:xfrm>
        </p:spPr>
        <p:txBody>
          <a:bodyPr>
            <a:normAutofit/>
          </a:bodyPr>
          <a:lstStyle/>
          <a:p>
            <a:pPr algn="ctr"/>
            <a:r>
              <a:rPr lang="en-US" b="1" u="sng" dirty="0">
                <a:solidFill>
                  <a:srgbClr val="FF0000"/>
                </a:solidFill>
              </a:rPr>
              <a:t>FAT-SOLUBLE </a:t>
            </a:r>
            <a:r>
              <a:rPr lang="en-US" b="1" u="sng" dirty="0" smtClean="0">
                <a:solidFill>
                  <a:srgbClr val="FF0000"/>
                </a:solidFill>
              </a:rPr>
              <a:t>VITAMINS</a:t>
            </a:r>
            <a:br>
              <a:rPr lang="en-US" b="1" u="sng" dirty="0" smtClean="0">
                <a:solidFill>
                  <a:srgbClr val="FF0000"/>
                </a:solidFill>
              </a:rPr>
            </a:br>
            <a:r>
              <a:rPr lang="en-US" b="1" dirty="0">
                <a:solidFill>
                  <a:srgbClr val="0070C0"/>
                </a:solidFill>
              </a:rPr>
              <a:t>Vitamin A</a:t>
            </a:r>
            <a:endParaRPr lang="en-US" b="1" u="sng" dirty="0">
              <a:solidFill>
                <a:srgbClr val="0070C0"/>
              </a:solidFill>
            </a:endParaRPr>
          </a:p>
        </p:txBody>
      </p:sp>
      <p:sp>
        <p:nvSpPr>
          <p:cNvPr id="5" name="Rectangle 4"/>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15876345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lnSpc>
                <a:spcPct val="150000"/>
              </a:lnSpc>
            </a:pPr>
            <a:r>
              <a:rPr lang="en-US" dirty="0" smtClean="0"/>
              <a:t>Vitamin </a:t>
            </a:r>
            <a:r>
              <a:rPr lang="en-US" dirty="0"/>
              <a:t>A is considered an antioxidant, but there is no clear evidence that deficiency of this or other antioxidants are involved in the pathogenesis of inflammation in IBD.</a:t>
            </a:r>
          </a:p>
          <a:p>
            <a:pPr algn="just">
              <a:lnSpc>
                <a:spcPct val="150000"/>
              </a:lnSpc>
            </a:pPr>
            <a:r>
              <a:rPr lang="en-US" dirty="0"/>
              <a:t>Excessive vitamin A supplementation should be avoided because high intakes of vitamin A are associated with an increased risk of bone fractures, as well as other effects including pseudo tumor cerebri. </a:t>
            </a:r>
          </a:p>
          <a:p>
            <a:pPr algn="just">
              <a:lnSpc>
                <a:spcPct val="150000"/>
              </a:lnSpc>
            </a:pPr>
            <a:endParaRPr lang="en-US" dirty="0"/>
          </a:p>
        </p:txBody>
      </p:sp>
      <p:sp>
        <p:nvSpPr>
          <p:cNvPr id="4" name="Title 1"/>
          <p:cNvSpPr>
            <a:spLocks noGrp="1"/>
          </p:cNvSpPr>
          <p:nvPr>
            <p:ph type="title"/>
          </p:nvPr>
        </p:nvSpPr>
        <p:spPr>
          <a:xfrm>
            <a:off x="838200" y="365125"/>
            <a:ext cx="10515600" cy="1325563"/>
          </a:xfrm>
        </p:spPr>
        <p:txBody>
          <a:bodyPr>
            <a:normAutofit/>
          </a:bodyPr>
          <a:lstStyle/>
          <a:p>
            <a:pPr algn="ctr"/>
            <a:r>
              <a:rPr lang="en-US" b="1" u="sng" dirty="0">
                <a:solidFill>
                  <a:srgbClr val="FF0000"/>
                </a:solidFill>
              </a:rPr>
              <a:t>FAT-SOLUBLE </a:t>
            </a:r>
            <a:r>
              <a:rPr lang="en-US" b="1" u="sng" dirty="0" smtClean="0">
                <a:solidFill>
                  <a:srgbClr val="FF0000"/>
                </a:solidFill>
              </a:rPr>
              <a:t>VITAMINS</a:t>
            </a:r>
            <a:br>
              <a:rPr lang="en-US" b="1" u="sng" dirty="0" smtClean="0">
                <a:solidFill>
                  <a:srgbClr val="FF0000"/>
                </a:solidFill>
              </a:rPr>
            </a:br>
            <a:r>
              <a:rPr lang="en-US" b="1" dirty="0">
                <a:solidFill>
                  <a:srgbClr val="0070C0"/>
                </a:solidFill>
              </a:rPr>
              <a:t>Vitamin A</a:t>
            </a:r>
            <a:endParaRPr lang="en-US" b="1" u="sng" dirty="0">
              <a:solidFill>
                <a:srgbClr val="0070C0"/>
              </a:solidFill>
            </a:endParaRPr>
          </a:p>
        </p:txBody>
      </p:sp>
      <p:sp>
        <p:nvSpPr>
          <p:cNvPr id="5" name="Rectangle 4"/>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37606000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lnSpc>
                <a:spcPct val="150000"/>
              </a:lnSpc>
            </a:pPr>
            <a:r>
              <a:rPr lang="en-US" dirty="0" smtClean="0"/>
              <a:t>Vitamin </a:t>
            </a:r>
            <a:r>
              <a:rPr lang="en-US" dirty="0"/>
              <a:t>D insufficiency is common in patients with IBD. </a:t>
            </a:r>
            <a:endParaRPr lang="en-US" dirty="0" smtClean="0"/>
          </a:p>
          <a:p>
            <a:pPr algn="just">
              <a:lnSpc>
                <a:spcPct val="150000"/>
              </a:lnSpc>
            </a:pPr>
            <a:r>
              <a:rPr lang="en-US" dirty="0" smtClean="0"/>
              <a:t>In </a:t>
            </a:r>
            <a:r>
              <a:rPr lang="en-US" dirty="0"/>
              <a:t>one study, </a:t>
            </a:r>
            <a:r>
              <a:rPr lang="en-US" dirty="0" smtClean="0"/>
              <a:t>25% of </a:t>
            </a:r>
            <a:r>
              <a:rPr lang="en-US" dirty="0"/>
              <a:t>adults with CD had deficient serum 25-hydroxyvitamin D (25OHD, calcidiol) concentrations (&lt;10 ng/mL). </a:t>
            </a:r>
          </a:p>
          <a:p>
            <a:pPr algn="just">
              <a:lnSpc>
                <a:spcPct val="150000"/>
              </a:lnSpc>
            </a:pPr>
            <a:r>
              <a:rPr lang="en-US" dirty="0"/>
              <a:t>Studies in children report that </a:t>
            </a:r>
            <a:r>
              <a:rPr lang="en-US" dirty="0" smtClean="0"/>
              <a:t>6 - 36</a:t>
            </a:r>
            <a:r>
              <a:rPr lang="en-US" dirty="0"/>
              <a:t>% of children with IBD have deficient 25OHD concentrations (&lt;15 ng/mL). </a:t>
            </a:r>
          </a:p>
        </p:txBody>
      </p:sp>
      <p:sp>
        <p:nvSpPr>
          <p:cNvPr id="4" name="Title 1"/>
          <p:cNvSpPr>
            <a:spLocks noGrp="1"/>
          </p:cNvSpPr>
          <p:nvPr>
            <p:ph type="title"/>
          </p:nvPr>
        </p:nvSpPr>
        <p:spPr>
          <a:xfrm>
            <a:off x="838200" y="365125"/>
            <a:ext cx="10515600" cy="1325563"/>
          </a:xfrm>
        </p:spPr>
        <p:txBody>
          <a:bodyPr>
            <a:normAutofit/>
          </a:bodyPr>
          <a:lstStyle/>
          <a:p>
            <a:pPr algn="ctr"/>
            <a:r>
              <a:rPr lang="en-US" b="1" u="sng" dirty="0">
                <a:solidFill>
                  <a:srgbClr val="FF0000"/>
                </a:solidFill>
              </a:rPr>
              <a:t>FAT-SOLUBLE </a:t>
            </a:r>
            <a:r>
              <a:rPr lang="en-US" b="1" u="sng" dirty="0" smtClean="0">
                <a:solidFill>
                  <a:srgbClr val="FF0000"/>
                </a:solidFill>
              </a:rPr>
              <a:t>VITAMINS</a:t>
            </a:r>
            <a:br>
              <a:rPr lang="en-US" b="1" u="sng" dirty="0" smtClean="0">
                <a:solidFill>
                  <a:srgbClr val="FF0000"/>
                </a:solidFill>
              </a:rPr>
            </a:br>
            <a:r>
              <a:rPr lang="en-US" b="1" dirty="0">
                <a:solidFill>
                  <a:srgbClr val="0070C0"/>
                </a:solidFill>
              </a:rPr>
              <a:t>Vitamin </a:t>
            </a:r>
            <a:r>
              <a:rPr lang="en-US" b="1" dirty="0" smtClean="0">
                <a:solidFill>
                  <a:srgbClr val="0070C0"/>
                </a:solidFill>
              </a:rPr>
              <a:t>D</a:t>
            </a:r>
            <a:endParaRPr lang="en-US" b="1" u="sng" dirty="0">
              <a:solidFill>
                <a:srgbClr val="0070C0"/>
              </a:solidFill>
            </a:endParaRPr>
          </a:p>
        </p:txBody>
      </p:sp>
      <p:sp>
        <p:nvSpPr>
          <p:cNvPr id="5" name="Rectangle 4"/>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3807423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dirty="0" smtClean="0"/>
              <a:t>Several </a:t>
            </a:r>
            <a:r>
              <a:rPr lang="en-US" dirty="0"/>
              <a:t>factors probably contribute to the variability in reported </a:t>
            </a:r>
            <a:r>
              <a:rPr lang="en-US" dirty="0" smtClean="0"/>
              <a:t>vit. </a:t>
            </a:r>
            <a:r>
              <a:rPr lang="en-US" dirty="0"/>
              <a:t>D concentrations, including genetic and environmental factors (diet and sun exposure), as well as factors related to the IBD itself (malabsorption and anorexia). </a:t>
            </a:r>
          </a:p>
          <a:p>
            <a:pPr algn="just"/>
            <a:r>
              <a:rPr lang="en-US" dirty="0" smtClean="0"/>
              <a:t>IBD </a:t>
            </a:r>
            <a:r>
              <a:rPr lang="en-US" dirty="0"/>
              <a:t>may be associated with abnormal </a:t>
            </a:r>
            <a:r>
              <a:rPr lang="en-US" dirty="0" smtClean="0"/>
              <a:t>vit. </a:t>
            </a:r>
            <a:r>
              <a:rPr lang="en-US" dirty="0"/>
              <a:t>D metabolism, reflected by the absence of a secondary elevation of </a:t>
            </a:r>
            <a:r>
              <a:rPr lang="en-US" dirty="0" smtClean="0"/>
              <a:t>PTH </a:t>
            </a:r>
            <a:r>
              <a:rPr lang="en-US" dirty="0"/>
              <a:t>concentrations in the subset of children with 25OHD &lt;30, and impaired conversion of 25OHD to 1,25-hydroxyvitamin D. </a:t>
            </a:r>
          </a:p>
          <a:p>
            <a:pPr algn="just"/>
            <a:r>
              <a:rPr lang="en-US" dirty="0"/>
              <a:t>These effects may be mediated by inflammatory cytokines, which suppress PTH and renal 1-α hydroxylase activity. </a:t>
            </a:r>
          </a:p>
          <a:p>
            <a:pPr algn="just"/>
            <a:endParaRPr lang="en-US" dirty="0"/>
          </a:p>
        </p:txBody>
      </p:sp>
      <p:sp>
        <p:nvSpPr>
          <p:cNvPr id="4" name="Title 1"/>
          <p:cNvSpPr>
            <a:spLocks noGrp="1"/>
          </p:cNvSpPr>
          <p:nvPr>
            <p:ph type="title"/>
          </p:nvPr>
        </p:nvSpPr>
        <p:spPr>
          <a:xfrm>
            <a:off x="838200" y="365125"/>
            <a:ext cx="10515600" cy="1325563"/>
          </a:xfrm>
        </p:spPr>
        <p:txBody>
          <a:bodyPr>
            <a:normAutofit/>
          </a:bodyPr>
          <a:lstStyle/>
          <a:p>
            <a:pPr algn="ctr"/>
            <a:r>
              <a:rPr lang="en-US" b="1" u="sng" dirty="0">
                <a:solidFill>
                  <a:srgbClr val="FF0000"/>
                </a:solidFill>
              </a:rPr>
              <a:t>FAT-SOLUBLE </a:t>
            </a:r>
            <a:r>
              <a:rPr lang="en-US" b="1" u="sng" dirty="0" smtClean="0">
                <a:solidFill>
                  <a:srgbClr val="FF0000"/>
                </a:solidFill>
              </a:rPr>
              <a:t>VITAMINS</a:t>
            </a:r>
            <a:br>
              <a:rPr lang="en-US" b="1" u="sng" dirty="0" smtClean="0">
                <a:solidFill>
                  <a:srgbClr val="FF0000"/>
                </a:solidFill>
              </a:rPr>
            </a:br>
            <a:r>
              <a:rPr lang="en-US" b="1" dirty="0">
                <a:solidFill>
                  <a:srgbClr val="0070C0"/>
                </a:solidFill>
              </a:rPr>
              <a:t>Vitamin </a:t>
            </a:r>
            <a:r>
              <a:rPr lang="en-US" b="1" dirty="0" smtClean="0">
                <a:solidFill>
                  <a:srgbClr val="0070C0"/>
                </a:solidFill>
              </a:rPr>
              <a:t>D</a:t>
            </a:r>
            <a:endParaRPr lang="en-US" b="1" u="sng" dirty="0">
              <a:solidFill>
                <a:srgbClr val="0070C0"/>
              </a:solidFill>
            </a:endParaRPr>
          </a:p>
        </p:txBody>
      </p:sp>
      <p:sp>
        <p:nvSpPr>
          <p:cNvPr id="5" name="Rectangle 4"/>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4098499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00997"/>
            <a:ext cx="10515600" cy="4896803"/>
          </a:xfrm>
        </p:spPr>
        <p:txBody>
          <a:bodyPr>
            <a:normAutofit/>
          </a:bodyPr>
          <a:lstStyle/>
          <a:p>
            <a:pPr algn="just">
              <a:lnSpc>
                <a:spcPct val="150000"/>
              </a:lnSpc>
            </a:pPr>
            <a:r>
              <a:rPr lang="en-US" dirty="0" smtClean="0">
                <a:latin typeface="Times New Roman" panose="02020603050405020304" pitchFamily="18" charset="0"/>
                <a:cs typeface="Times New Roman" panose="02020603050405020304" pitchFamily="18" charset="0"/>
              </a:rPr>
              <a:t>Individuals </a:t>
            </a:r>
            <a:r>
              <a:rPr lang="en-US" dirty="0">
                <a:latin typeface="Times New Roman" panose="02020603050405020304" pitchFamily="18" charset="0"/>
                <a:cs typeface="Times New Roman" panose="02020603050405020304" pitchFamily="18" charset="0"/>
              </a:rPr>
              <a:t>with </a:t>
            </a:r>
            <a:r>
              <a:rPr lang="en-US" dirty="0" smtClean="0">
                <a:latin typeface="Times New Roman" panose="02020603050405020304" pitchFamily="18" charset="0"/>
                <a:cs typeface="Times New Roman" panose="02020603050405020304" pitchFamily="18" charset="0"/>
              </a:rPr>
              <a:t>IBD </a:t>
            </a:r>
            <a:r>
              <a:rPr lang="en-US" dirty="0">
                <a:latin typeface="Times New Roman" panose="02020603050405020304" pitchFamily="18" charset="0"/>
                <a:cs typeface="Times New Roman" panose="02020603050405020304" pitchFamily="18" charset="0"/>
              </a:rPr>
              <a:t>and, particularly, those with Crohn's disease (CD) are at risk for a variety of nutritional deficiencies because of decreased nutrient intake or absorption and/or increased losses. </a:t>
            </a:r>
          </a:p>
        </p:txBody>
      </p:sp>
      <p:sp>
        <p:nvSpPr>
          <p:cNvPr id="5" name="Rectangle 2"/>
          <p:cNvSpPr>
            <a:spLocks noChangeArrowheads="1"/>
          </p:cNvSpPr>
          <p:nvPr/>
        </p:nvSpPr>
        <p:spPr bwMode="auto">
          <a:xfrm>
            <a:off x="3543300" y="703594"/>
            <a:ext cx="5105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4800" b="1" dirty="0">
                <a:latin typeface="Times New Roman" panose="02020603050405020304" pitchFamily="18" charset="0"/>
                <a:cs typeface="Times New Roman" panose="02020603050405020304" pitchFamily="18" charset="0"/>
              </a:rPr>
              <a:t>INTRODUCTION</a:t>
            </a:r>
            <a:endParaRPr lang="en-US" altLang="en-US" dirty="0">
              <a:latin typeface="Times New Roman" panose="02020603050405020304" pitchFamily="18" charset="0"/>
              <a:cs typeface="Times New Roman" panose="02020603050405020304" pitchFamily="18" charset="0"/>
            </a:endParaRPr>
          </a:p>
        </p:txBody>
      </p:sp>
      <p:sp>
        <p:nvSpPr>
          <p:cNvPr id="4" name="Rectangle 3"/>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2885001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4967" y="1498072"/>
            <a:ext cx="10848833" cy="5032375"/>
          </a:xfrm>
        </p:spPr>
        <p:txBody>
          <a:bodyPr>
            <a:normAutofit fontScale="92500" lnSpcReduction="10000"/>
          </a:bodyPr>
          <a:lstStyle/>
          <a:p>
            <a:pPr algn="just">
              <a:lnSpc>
                <a:spcPct val="150000"/>
              </a:lnSpc>
            </a:pPr>
            <a:r>
              <a:rPr lang="en-US" dirty="0" smtClean="0"/>
              <a:t>Only </a:t>
            </a:r>
            <a:r>
              <a:rPr lang="en-US" dirty="0"/>
              <a:t>about 10% of </a:t>
            </a:r>
            <a:r>
              <a:rPr lang="en-US" dirty="0" smtClean="0"/>
              <a:t>IBD patients  </a:t>
            </a:r>
            <a:r>
              <a:rPr lang="en-US" dirty="0"/>
              <a:t>malabsorb </a:t>
            </a:r>
            <a:r>
              <a:rPr lang="en-US" dirty="0" smtClean="0"/>
              <a:t>vit </a:t>
            </a:r>
            <a:r>
              <a:rPr lang="en-US" dirty="0"/>
              <a:t>D. </a:t>
            </a:r>
          </a:p>
          <a:p>
            <a:pPr algn="just">
              <a:lnSpc>
                <a:spcPct val="150000"/>
              </a:lnSpc>
            </a:pPr>
            <a:r>
              <a:rPr lang="en-US" dirty="0" smtClean="0"/>
              <a:t>Vit </a:t>
            </a:r>
            <a:r>
              <a:rPr lang="en-US" dirty="0"/>
              <a:t>D deficiency is one of several mechanisms for bone disease in </a:t>
            </a:r>
            <a:r>
              <a:rPr lang="en-US" dirty="0" smtClean="0"/>
              <a:t>IBD. </a:t>
            </a:r>
            <a:endParaRPr lang="en-US" dirty="0"/>
          </a:p>
          <a:p>
            <a:pPr algn="just">
              <a:lnSpc>
                <a:spcPct val="150000"/>
              </a:lnSpc>
            </a:pPr>
            <a:r>
              <a:rPr lang="en-US" dirty="0"/>
              <a:t>The recommended intake of </a:t>
            </a:r>
            <a:r>
              <a:rPr lang="en-US" dirty="0" smtClean="0"/>
              <a:t>vit </a:t>
            </a:r>
            <a:r>
              <a:rPr lang="en-US" dirty="0"/>
              <a:t>D for </a:t>
            </a:r>
            <a:r>
              <a:rPr lang="en-US" dirty="0" smtClean="0"/>
              <a:t>IBD patients </a:t>
            </a:r>
            <a:r>
              <a:rPr lang="en-US" dirty="0"/>
              <a:t>is the same as for healthy individuals. </a:t>
            </a:r>
            <a:endParaRPr lang="en-US" dirty="0" smtClean="0"/>
          </a:p>
          <a:p>
            <a:pPr algn="just">
              <a:lnSpc>
                <a:spcPct val="150000"/>
              </a:lnSpc>
            </a:pPr>
            <a:r>
              <a:rPr lang="en-US" dirty="0" smtClean="0"/>
              <a:t>Because </a:t>
            </a:r>
            <a:r>
              <a:rPr lang="en-US" dirty="0"/>
              <a:t>patients with IBD have an increased risk for vitamin D insufficiency and metabolic bone disease, we suggest that intake recommendations be reinforced by focused dietary counseling, and that vitamin D intake be augmented by supplements if necessary. </a:t>
            </a:r>
          </a:p>
        </p:txBody>
      </p:sp>
      <p:sp>
        <p:nvSpPr>
          <p:cNvPr id="4" name="Title 1"/>
          <p:cNvSpPr>
            <a:spLocks noGrp="1"/>
          </p:cNvSpPr>
          <p:nvPr>
            <p:ph type="title"/>
          </p:nvPr>
        </p:nvSpPr>
        <p:spPr>
          <a:xfrm>
            <a:off x="838200" y="365125"/>
            <a:ext cx="10515600" cy="1325563"/>
          </a:xfrm>
        </p:spPr>
        <p:txBody>
          <a:bodyPr>
            <a:normAutofit/>
          </a:bodyPr>
          <a:lstStyle/>
          <a:p>
            <a:pPr algn="ctr"/>
            <a:r>
              <a:rPr lang="en-US" b="1" u="sng" dirty="0">
                <a:solidFill>
                  <a:srgbClr val="FF0000"/>
                </a:solidFill>
              </a:rPr>
              <a:t>FAT-SOLUBLE </a:t>
            </a:r>
            <a:r>
              <a:rPr lang="en-US" b="1" u="sng" dirty="0" smtClean="0">
                <a:solidFill>
                  <a:srgbClr val="FF0000"/>
                </a:solidFill>
              </a:rPr>
              <a:t>VITAMINS</a:t>
            </a:r>
            <a:br>
              <a:rPr lang="en-US" b="1" u="sng" dirty="0" smtClean="0">
                <a:solidFill>
                  <a:srgbClr val="FF0000"/>
                </a:solidFill>
              </a:rPr>
            </a:br>
            <a:r>
              <a:rPr lang="en-US" b="1" dirty="0">
                <a:solidFill>
                  <a:srgbClr val="0070C0"/>
                </a:solidFill>
              </a:rPr>
              <a:t>Vitamin </a:t>
            </a:r>
            <a:r>
              <a:rPr lang="en-US" b="1" dirty="0" smtClean="0">
                <a:solidFill>
                  <a:srgbClr val="0070C0"/>
                </a:solidFill>
              </a:rPr>
              <a:t>D</a:t>
            </a:r>
            <a:endParaRPr lang="en-US" b="1" u="sng" dirty="0">
              <a:solidFill>
                <a:srgbClr val="0070C0"/>
              </a:solidFill>
            </a:endParaRPr>
          </a:p>
        </p:txBody>
      </p:sp>
      <p:sp>
        <p:nvSpPr>
          <p:cNvPr id="5" name="Rectangle 4"/>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5861380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4"/>
            <a:ext cx="10515600" cy="4807187"/>
          </a:xfrm>
        </p:spPr>
        <p:txBody>
          <a:bodyPr>
            <a:normAutofit/>
          </a:bodyPr>
          <a:lstStyle/>
          <a:p>
            <a:pPr marL="0" indent="0">
              <a:buNone/>
            </a:pPr>
            <a:r>
              <a:rPr lang="en-US" b="1" dirty="0" smtClean="0"/>
              <a:t>Individuals </a:t>
            </a:r>
            <a:r>
              <a:rPr lang="en-US" b="1" dirty="0"/>
              <a:t>with malabsorption or established vitamin D deficiency</a:t>
            </a:r>
            <a:r>
              <a:rPr lang="en-US" dirty="0"/>
              <a:t>:</a:t>
            </a:r>
          </a:p>
          <a:p>
            <a:pPr lvl="0">
              <a:lnSpc>
                <a:spcPct val="150000"/>
              </a:lnSpc>
              <a:buFont typeface="Wingdings" panose="05000000000000000000" pitchFamily="2" charset="2"/>
              <a:buChar char="Ø"/>
            </a:pPr>
            <a:r>
              <a:rPr lang="en-US" dirty="0"/>
              <a:t>Higher doses of </a:t>
            </a:r>
            <a:r>
              <a:rPr lang="en-US" dirty="0" smtClean="0"/>
              <a:t>vit. </a:t>
            </a:r>
            <a:r>
              <a:rPr lang="en-US" dirty="0"/>
              <a:t>D are required to reach target levels of serum 25-hydroxyvitamin D. </a:t>
            </a:r>
          </a:p>
          <a:p>
            <a:pPr lvl="0">
              <a:lnSpc>
                <a:spcPct val="150000"/>
              </a:lnSpc>
              <a:buFont typeface="Wingdings" panose="05000000000000000000" pitchFamily="2" charset="2"/>
              <a:buChar char="Ø"/>
            </a:pPr>
            <a:r>
              <a:rPr lang="en-US" dirty="0"/>
              <a:t>The adequacy of the calcium and </a:t>
            </a:r>
            <a:r>
              <a:rPr lang="en-US" dirty="0" smtClean="0"/>
              <a:t>vit. </a:t>
            </a:r>
            <a:r>
              <a:rPr lang="en-US" dirty="0"/>
              <a:t>D supplementation should be confirmed by measurements of serum 25-hydroxyvitamin D; </a:t>
            </a:r>
          </a:p>
          <a:p>
            <a:pPr lvl="0">
              <a:lnSpc>
                <a:spcPct val="150000"/>
              </a:lnSpc>
              <a:buFont typeface="Wingdings" panose="05000000000000000000" pitchFamily="2" charset="2"/>
              <a:buChar char="Ø"/>
            </a:pPr>
            <a:r>
              <a:rPr lang="en-US" dirty="0"/>
              <a:t>Measure PTH because elevated PTH provides additional evidence of clinically significant </a:t>
            </a:r>
            <a:r>
              <a:rPr lang="en-US" dirty="0" smtClean="0"/>
              <a:t>vit. </a:t>
            </a:r>
            <a:r>
              <a:rPr lang="en-US" dirty="0"/>
              <a:t>D deficiency or calcium malabsorption. </a:t>
            </a:r>
          </a:p>
          <a:p>
            <a:pPr marL="0" indent="0">
              <a:buNone/>
            </a:pPr>
            <a:endParaRPr lang="en-US" dirty="0"/>
          </a:p>
        </p:txBody>
      </p:sp>
      <p:sp>
        <p:nvSpPr>
          <p:cNvPr id="4" name="Title 1"/>
          <p:cNvSpPr>
            <a:spLocks noGrp="1"/>
          </p:cNvSpPr>
          <p:nvPr>
            <p:ph type="title"/>
          </p:nvPr>
        </p:nvSpPr>
        <p:spPr>
          <a:xfrm>
            <a:off x="838200" y="365125"/>
            <a:ext cx="10515600" cy="1325563"/>
          </a:xfrm>
        </p:spPr>
        <p:txBody>
          <a:bodyPr>
            <a:normAutofit/>
          </a:bodyPr>
          <a:lstStyle/>
          <a:p>
            <a:pPr algn="ctr"/>
            <a:r>
              <a:rPr lang="en-US" b="1" u="sng" dirty="0">
                <a:solidFill>
                  <a:srgbClr val="FF0000"/>
                </a:solidFill>
              </a:rPr>
              <a:t>FAT-SOLUBLE </a:t>
            </a:r>
            <a:r>
              <a:rPr lang="en-US" b="1" u="sng" dirty="0" smtClean="0">
                <a:solidFill>
                  <a:srgbClr val="FF0000"/>
                </a:solidFill>
              </a:rPr>
              <a:t>VITAMINS</a:t>
            </a:r>
            <a:br>
              <a:rPr lang="en-US" b="1" u="sng" dirty="0" smtClean="0">
                <a:solidFill>
                  <a:srgbClr val="FF0000"/>
                </a:solidFill>
              </a:rPr>
            </a:br>
            <a:r>
              <a:rPr lang="en-US" b="1" dirty="0">
                <a:solidFill>
                  <a:srgbClr val="0070C0"/>
                </a:solidFill>
              </a:rPr>
              <a:t>Vitamin </a:t>
            </a:r>
            <a:r>
              <a:rPr lang="en-US" b="1" dirty="0" smtClean="0">
                <a:solidFill>
                  <a:srgbClr val="0070C0"/>
                </a:solidFill>
              </a:rPr>
              <a:t>D</a:t>
            </a:r>
            <a:endParaRPr lang="en-US" b="1" u="sng" dirty="0">
              <a:solidFill>
                <a:srgbClr val="0070C0"/>
              </a:solidFill>
            </a:endParaRPr>
          </a:p>
        </p:txBody>
      </p:sp>
      <p:sp>
        <p:nvSpPr>
          <p:cNvPr id="5" name="Rectangle 4"/>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1908162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lnSpc>
                <a:spcPct val="150000"/>
              </a:lnSpc>
            </a:pPr>
            <a:r>
              <a:rPr lang="en-US" dirty="0" smtClean="0"/>
              <a:t>Vitamin </a:t>
            </a:r>
            <a:r>
              <a:rPr lang="en-US" dirty="0"/>
              <a:t>E (tocopherol, in several forms) acts as a free radical scavenger, protecting cell membranes from peroxidation. </a:t>
            </a:r>
          </a:p>
          <a:p>
            <a:pPr algn="just">
              <a:lnSpc>
                <a:spcPct val="150000"/>
              </a:lnSpc>
            </a:pPr>
            <a:r>
              <a:rPr lang="en-US" dirty="0"/>
              <a:t>The majority of individuals with IBD consume less than the recommended intake of vitamin E. </a:t>
            </a:r>
            <a:endParaRPr lang="en-US" dirty="0" smtClean="0"/>
          </a:p>
          <a:p>
            <a:pPr algn="just">
              <a:lnSpc>
                <a:spcPct val="150000"/>
              </a:lnSpc>
            </a:pPr>
            <a:r>
              <a:rPr lang="en-US" dirty="0" smtClean="0"/>
              <a:t>Mean </a:t>
            </a:r>
            <a:r>
              <a:rPr lang="en-US" dirty="0"/>
              <a:t>levels of vitamin E were lower in adult patients with IBD as compared with healthy controls, but this was not the case in a series in children. </a:t>
            </a:r>
            <a:endParaRPr lang="en-US" dirty="0" smtClean="0"/>
          </a:p>
        </p:txBody>
      </p:sp>
      <p:sp>
        <p:nvSpPr>
          <p:cNvPr id="4" name="Title 1"/>
          <p:cNvSpPr>
            <a:spLocks noGrp="1"/>
          </p:cNvSpPr>
          <p:nvPr>
            <p:ph type="title"/>
          </p:nvPr>
        </p:nvSpPr>
        <p:spPr>
          <a:xfrm>
            <a:off x="838200" y="365125"/>
            <a:ext cx="10515600" cy="1325563"/>
          </a:xfrm>
        </p:spPr>
        <p:txBody>
          <a:bodyPr>
            <a:normAutofit/>
          </a:bodyPr>
          <a:lstStyle/>
          <a:p>
            <a:pPr algn="ctr"/>
            <a:r>
              <a:rPr lang="en-US" b="1" u="sng" dirty="0">
                <a:solidFill>
                  <a:srgbClr val="FF0000"/>
                </a:solidFill>
              </a:rPr>
              <a:t>FAT-SOLUBLE </a:t>
            </a:r>
            <a:r>
              <a:rPr lang="en-US" b="1" u="sng" dirty="0" smtClean="0">
                <a:solidFill>
                  <a:srgbClr val="FF0000"/>
                </a:solidFill>
              </a:rPr>
              <a:t>VITAMINS</a:t>
            </a:r>
            <a:br>
              <a:rPr lang="en-US" b="1" u="sng" dirty="0" smtClean="0">
                <a:solidFill>
                  <a:srgbClr val="FF0000"/>
                </a:solidFill>
              </a:rPr>
            </a:br>
            <a:r>
              <a:rPr lang="en-US" b="1" dirty="0">
                <a:solidFill>
                  <a:srgbClr val="0070C0"/>
                </a:solidFill>
              </a:rPr>
              <a:t>Vitamin </a:t>
            </a:r>
            <a:r>
              <a:rPr lang="en-US" b="1" dirty="0" smtClean="0">
                <a:solidFill>
                  <a:srgbClr val="0070C0"/>
                </a:solidFill>
              </a:rPr>
              <a:t>E</a:t>
            </a:r>
            <a:endParaRPr lang="en-US" b="1" u="sng" dirty="0">
              <a:solidFill>
                <a:srgbClr val="0070C0"/>
              </a:solidFill>
            </a:endParaRPr>
          </a:p>
        </p:txBody>
      </p:sp>
      <p:sp>
        <p:nvSpPr>
          <p:cNvPr id="5" name="Rectangle 4"/>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30374396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lnSpc>
                <a:spcPct val="150000"/>
              </a:lnSpc>
            </a:pPr>
            <a:r>
              <a:rPr lang="en-US" dirty="0" smtClean="0"/>
              <a:t>Deficient vit. </a:t>
            </a:r>
            <a:r>
              <a:rPr lang="en-US" dirty="0"/>
              <a:t>E levels (eg, &lt;0.5 mg/dL) are unusual.</a:t>
            </a:r>
          </a:p>
          <a:p>
            <a:pPr algn="just">
              <a:lnSpc>
                <a:spcPct val="150000"/>
              </a:lnSpc>
            </a:pPr>
            <a:r>
              <a:rPr lang="en-US" dirty="0"/>
              <a:t>The depletion of </a:t>
            </a:r>
            <a:r>
              <a:rPr lang="en-US" dirty="0" smtClean="0"/>
              <a:t>vit. </a:t>
            </a:r>
            <a:r>
              <a:rPr lang="en-US" dirty="0"/>
              <a:t>E and other antioxidant vitamins may contribute to the pathogenesis of IBD, but such pathways have not been established. </a:t>
            </a:r>
          </a:p>
          <a:p>
            <a:pPr algn="just">
              <a:lnSpc>
                <a:spcPct val="150000"/>
              </a:lnSpc>
            </a:pPr>
            <a:r>
              <a:rPr lang="en-US" dirty="0"/>
              <a:t>High dose </a:t>
            </a:r>
            <a:r>
              <a:rPr lang="en-US" dirty="0" smtClean="0"/>
              <a:t>vit. </a:t>
            </a:r>
            <a:r>
              <a:rPr lang="en-US" dirty="0"/>
              <a:t>E supplementation is not recommended because it may be associated with increased mortality in individuals without IBD. </a:t>
            </a:r>
          </a:p>
          <a:p>
            <a:pPr algn="just">
              <a:lnSpc>
                <a:spcPct val="150000"/>
              </a:lnSpc>
            </a:pPr>
            <a:endParaRPr lang="en-US" dirty="0"/>
          </a:p>
        </p:txBody>
      </p:sp>
      <p:sp>
        <p:nvSpPr>
          <p:cNvPr id="4" name="Title 1"/>
          <p:cNvSpPr>
            <a:spLocks noGrp="1"/>
          </p:cNvSpPr>
          <p:nvPr>
            <p:ph type="title"/>
          </p:nvPr>
        </p:nvSpPr>
        <p:spPr>
          <a:xfrm>
            <a:off x="838200" y="365125"/>
            <a:ext cx="10515600" cy="1325563"/>
          </a:xfrm>
        </p:spPr>
        <p:txBody>
          <a:bodyPr>
            <a:normAutofit/>
          </a:bodyPr>
          <a:lstStyle/>
          <a:p>
            <a:pPr algn="ctr"/>
            <a:r>
              <a:rPr lang="en-US" b="1" u="sng" dirty="0">
                <a:solidFill>
                  <a:srgbClr val="FF0000"/>
                </a:solidFill>
              </a:rPr>
              <a:t>FAT-SOLUBLE </a:t>
            </a:r>
            <a:r>
              <a:rPr lang="en-US" b="1" u="sng" dirty="0" smtClean="0">
                <a:solidFill>
                  <a:srgbClr val="FF0000"/>
                </a:solidFill>
              </a:rPr>
              <a:t>VITAMINS</a:t>
            </a:r>
            <a:br>
              <a:rPr lang="en-US" b="1" u="sng" dirty="0" smtClean="0">
                <a:solidFill>
                  <a:srgbClr val="FF0000"/>
                </a:solidFill>
              </a:rPr>
            </a:br>
            <a:r>
              <a:rPr lang="en-US" b="1" dirty="0">
                <a:solidFill>
                  <a:srgbClr val="0070C0"/>
                </a:solidFill>
              </a:rPr>
              <a:t>Vitamin </a:t>
            </a:r>
            <a:r>
              <a:rPr lang="en-US" b="1" dirty="0" smtClean="0">
                <a:solidFill>
                  <a:srgbClr val="0070C0"/>
                </a:solidFill>
              </a:rPr>
              <a:t>E</a:t>
            </a:r>
            <a:endParaRPr lang="en-US" b="1" u="sng" dirty="0">
              <a:solidFill>
                <a:srgbClr val="0070C0"/>
              </a:solidFill>
            </a:endParaRPr>
          </a:p>
        </p:txBody>
      </p:sp>
      <p:sp>
        <p:nvSpPr>
          <p:cNvPr id="5" name="Rectangle 4"/>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2951374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a:lnSpc>
                <a:spcPct val="150000"/>
              </a:lnSpc>
            </a:pPr>
            <a:r>
              <a:rPr lang="en-US" dirty="0" smtClean="0"/>
              <a:t>Vit. </a:t>
            </a:r>
            <a:r>
              <a:rPr lang="en-US" dirty="0"/>
              <a:t>K is a cofactor in the carboxylation of </a:t>
            </a:r>
            <a:r>
              <a:rPr lang="en-US" dirty="0" err="1"/>
              <a:t>osteocalcin</a:t>
            </a:r>
            <a:r>
              <a:rPr lang="en-US" dirty="0"/>
              <a:t>, a protein essential for calcium binding to bone. </a:t>
            </a:r>
          </a:p>
          <a:p>
            <a:pPr algn="just">
              <a:lnSpc>
                <a:spcPct val="150000"/>
              </a:lnSpc>
            </a:pPr>
            <a:r>
              <a:rPr lang="en-US" dirty="0" smtClean="0"/>
              <a:t>Vit. </a:t>
            </a:r>
            <a:r>
              <a:rPr lang="en-US" dirty="0"/>
              <a:t>K deficiency may be a cause of decreased bone mineral density in patients with CD. However, this association is based on indirect evidence, and whether supplementation with vitamin K in patients with IBD can help prevent or treat bone disease has not been established. </a:t>
            </a:r>
          </a:p>
        </p:txBody>
      </p:sp>
      <p:sp>
        <p:nvSpPr>
          <p:cNvPr id="4" name="Title 1"/>
          <p:cNvSpPr>
            <a:spLocks noGrp="1"/>
          </p:cNvSpPr>
          <p:nvPr>
            <p:ph type="title"/>
          </p:nvPr>
        </p:nvSpPr>
        <p:spPr>
          <a:xfrm>
            <a:off x="838200" y="365125"/>
            <a:ext cx="10515600" cy="1325563"/>
          </a:xfrm>
        </p:spPr>
        <p:txBody>
          <a:bodyPr>
            <a:normAutofit/>
          </a:bodyPr>
          <a:lstStyle/>
          <a:p>
            <a:pPr algn="ctr"/>
            <a:r>
              <a:rPr lang="en-US" b="1" u="sng" dirty="0">
                <a:solidFill>
                  <a:srgbClr val="FF0000"/>
                </a:solidFill>
              </a:rPr>
              <a:t>FAT-SOLUBLE </a:t>
            </a:r>
            <a:r>
              <a:rPr lang="en-US" b="1" u="sng" dirty="0" smtClean="0">
                <a:solidFill>
                  <a:srgbClr val="FF0000"/>
                </a:solidFill>
              </a:rPr>
              <a:t>VITAMINS</a:t>
            </a:r>
            <a:br>
              <a:rPr lang="en-US" b="1" u="sng" dirty="0" smtClean="0">
                <a:solidFill>
                  <a:srgbClr val="FF0000"/>
                </a:solidFill>
              </a:rPr>
            </a:br>
            <a:r>
              <a:rPr lang="en-US" b="1" dirty="0">
                <a:solidFill>
                  <a:srgbClr val="0070C0"/>
                </a:solidFill>
              </a:rPr>
              <a:t>Vitamin </a:t>
            </a:r>
            <a:r>
              <a:rPr lang="en-US" b="1" dirty="0" smtClean="0">
                <a:solidFill>
                  <a:srgbClr val="0070C0"/>
                </a:solidFill>
              </a:rPr>
              <a:t>K</a:t>
            </a:r>
            <a:endParaRPr lang="en-US" b="1" u="sng" dirty="0">
              <a:solidFill>
                <a:srgbClr val="0070C0"/>
              </a:solidFill>
            </a:endParaRPr>
          </a:p>
        </p:txBody>
      </p:sp>
      <p:sp>
        <p:nvSpPr>
          <p:cNvPr id="5" name="Rectangle 4"/>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18240647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C00000"/>
                </a:solidFill>
              </a:rPr>
              <a:t>ANTIOXIDANT </a:t>
            </a:r>
            <a:r>
              <a:rPr lang="en-US" b="1" dirty="0" smtClean="0">
                <a:solidFill>
                  <a:srgbClr val="C00000"/>
                </a:solidFill>
              </a:rPr>
              <a:t>VITAMINS</a:t>
            </a:r>
            <a:endParaRPr lang="en-US" dirty="0">
              <a:solidFill>
                <a:srgbClr val="C00000"/>
              </a:solidFill>
            </a:endParaRPr>
          </a:p>
        </p:txBody>
      </p:sp>
      <p:sp>
        <p:nvSpPr>
          <p:cNvPr id="3" name="Content Placeholder 2"/>
          <p:cNvSpPr>
            <a:spLocks noGrp="1"/>
          </p:cNvSpPr>
          <p:nvPr>
            <p:ph idx="1"/>
          </p:nvPr>
        </p:nvSpPr>
        <p:spPr>
          <a:xfrm>
            <a:off x="838200" y="1648201"/>
            <a:ext cx="10515600" cy="4351338"/>
          </a:xfrm>
        </p:spPr>
        <p:txBody>
          <a:bodyPr>
            <a:normAutofit fontScale="92500" lnSpcReduction="10000"/>
          </a:bodyPr>
          <a:lstStyle/>
          <a:p>
            <a:pPr algn="just">
              <a:lnSpc>
                <a:spcPct val="150000"/>
              </a:lnSpc>
            </a:pPr>
            <a:r>
              <a:rPr lang="en-US" dirty="0" smtClean="0"/>
              <a:t>Patients with Crohn's disease (CD) have greater oxidative stress than healthy individuals, even at times when their disease is relatively quiescent. </a:t>
            </a:r>
          </a:p>
          <a:p>
            <a:pPr algn="just">
              <a:lnSpc>
                <a:spcPct val="150000"/>
              </a:lnSpc>
            </a:pPr>
            <a:r>
              <a:rPr lang="en-US" dirty="0" smtClean="0"/>
              <a:t>There was an association between oxidative stress (as measured by breath pentane and ethane output) as compared to healthy controls. </a:t>
            </a:r>
          </a:p>
          <a:p>
            <a:pPr algn="just">
              <a:lnSpc>
                <a:spcPct val="150000"/>
              </a:lnSpc>
            </a:pPr>
            <a:r>
              <a:rPr lang="en-US" dirty="0" smtClean="0"/>
              <a:t>Other studies document lower total antioxidant capacity in patients with cd or UC as compared with healthy controls.</a:t>
            </a:r>
          </a:p>
        </p:txBody>
      </p:sp>
      <p:sp>
        <p:nvSpPr>
          <p:cNvPr id="4" name="Rectangle 3"/>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27008223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C00000"/>
                </a:solidFill>
              </a:rPr>
              <a:t>ANTIOXIDANT </a:t>
            </a:r>
            <a:r>
              <a:rPr lang="en-US" b="1" dirty="0" smtClean="0">
                <a:solidFill>
                  <a:srgbClr val="C00000"/>
                </a:solidFill>
              </a:rPr>
              <a:t>VITAMINS</a:t>
            </a:r>
            <a:endParaRPr lang="en-US" dirty="0">
              <a:solidFill>
                <a:srgbClr val="C00000"/>
              </a:solidFill>
            </a:endParaRPr>
          </a:p>
        </p:txBody>
      </p:sp>
      <p:sp>
        <p:nvSpPr>
          <p:cNvPr id="3" name="Content Placeholder 2"/>
          <p:cNvSpPr>
            <a:spLocks noGrp="1"/>
          </p:cNvSpPr>
          <p:nvPr>
            <p:ph idx="1"/>
          </p:nvPr>
        </p:nvSpPr>
        <p:spPr>
          <a:xfrm>
            <a:off x="838200" y="1648201"/>
            <a:ext cx="10515600" cy="4351338"/>
          </a:xfrm>
        </p:spPr>
        <p:txBody>
          <a:bodyPr>
            <a:normAutofit/>
          </a:bodyPr>
          <a:lstStyle/>
          <a:p>
            <a:pPr algn="just">
              <a:lnSpc>
                <a:spcPct val="150000"/>
              </a:lnSpc>
            </a:pPr>
            <a:r>
              <a:rPr lang="en-US" dirty="0" smtClean="0"/>
              <a:t>Depletion of dietary antioxidants may contribute to the oxidative stress in IBD. </a:t>
            </a:r>
          </a:p>
          <a:p>
            <a:pPr algn="just">
              <a:lnSpc>
                <a:spcPct val="150000"/>
              </a:lnSpc>
            </a:pPr>
            <a:r>
              <a:rPr lang="en-US" dirty="0" smtClean="0"/>
              <a:t>A few studies have documented lower plasma concentrations of antioxidant vitamins (ascorbic acid, vitamin a [alpha- and beta-carotene], lycopene, and beta-</a:t>
            </a:r>
            <a:r>
              <a:rPr lang="en-US" dirty="0" err="1" smtClean="0"/>
              <a:t>cryptoxanthin</a:t>
            </a:r>
            <a:r>
              <a:rPr lang="en-US" dirty="0" smtClean="0"/>
              <a:t>) in patients with CD. </a:t>
            </a:r>
            <a:endParaRPr lang="en-US" dirty="0"/>
          </a:p>
        </p:txBody>
      </p:sp>
      <p:sp>
        <p:nvSpPr>
          <p:cNvPr id="4" name="Rectangle 3"/>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21959008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C00000"/>
                </a:solidFill>
              </a:rPr>
              <a:t>ANTIOXIDANT </a:t>
            </a:r>
            <a:r>
              <a:rPr lang="en-US" b="1" dirty="0" smtClean="0">
                <a:solidFill>
                  <a:srgbClr val="C00000"/>
                </a:solidFill>
              </a:rPr>
              <a:t>VITAMINS</a:t>
            </a:r>
            <a:endParaRPr lang="en-US" dirty="0">
              <a:solidFill>
                <a:srgbClr val="C00000"/>
              </a:solidFill>
            </a:endParaRPr>
          </a:p>
        </p:txBody>
      </p:sp>
      <p:sp>
        <p:nvSpPr>
          <p:cNvPr id="3" name="Content Placeholder 2"/>
          <p:cNvSpPr>
            <a:spLocks noGrp="1"/>
          </p:cNvSpPr>
          <p:nvPr>
            <p:ph idx="1"/>
          </p:nvPr>
        </p:nvSpPr>
        <p:spPr>
          <a:xfrm>
            <a:off x="838200" y="1514901"/>
            <a:ext cx="10515600" cy="4662062"/>
          </a:xfrm>
        </p:spPr>
        <p:txBody>
          <a:bodyPr>
            <a:normAutofit/>
          </a:bodyPr>
          <a:lstStyle/>
          <a:p>
            <a:pPr algn="just"/>
            <a:r>
              <a:rPr lang="en-US" dirty="0" smtClean="0"/>
              <a:t>Supplementation </a:t>
            </a:r>
            <a:r>
              <a:rPr lang="en-US" dirty="0"/>
              <a:t>with high-dose vitamin E (800 </a:t>
            </a:r>
            <a:r>
              <a:rPr lang="en-US" dirty="0" smtClean="0"/>
              <a:t>IU) </a:t>
            </a:r>
            <a:r>
              <a:rPr lang="en-US" dirty="0"/>
              <a:t>and C (1000 mg) significantly reduced laboratory measures of oxidative stress in a similar group of patients. </a:t>
            </a:r>
          </a:p>
          <a:p>
            <a:pPr algn="just"/>
            <a:r>
              <a:rPr lang="en-US" dirty="0"/>
              <a:t>Treatment with an antioxidant cocktail was associated with a reduced glucocorticoid requirement.</a:t>
            </a:r>
          </a:p>
          <a:p>
            <a:pPr algn="just"/>
            <a:r>
              <a:rPr lang="en-US" dirty="0" smtClean="0"/>
              <a:t>Antioxidant vitamins supplementation  may reduce </a:t>
            </a:r>
            <a:r>
              <a:rPr lang="en-US" dirty="0"/>
              <a:t>inflammation in patients with IBD. </a:t>
            </a:r>
          </a:p>
          <a:p>
            <a:pPr algn="just"/>
            <a:r>
              <a:rPr lang="en-US" dirty="0" smtClean="0"/>
              <a:t>High </a:t>
            </a:r>
            <a:r>
              <a:rPr lang="en-US" dirty="0"/>
              <a:t>dose supplementation of vitamins A or E may have adverse effects on bone or cardiovascular health, respectively, and is not recommended. </a:t>
            </a:r>
          </a:p>
        </p:txBody>
      </p:sp>
      <p:sp>
        <p:nvSpPr>
          <p:cNvPr id="4" name="Rectangle 3"/>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3582796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solidFill>
                  <a:srgbClr val="C00000"/>
                </a:solidFill>
              </a:rPr>
              <a:t>MINERALS</a:t>
            </a:r>
            <a:br>
              <a:rPr lang="en-US" b="1" dirty="0" smtClean="0">
                <a:solidFill>
                  <a:srgbClr val="C00000"/>
                </a:solidFill>
              </a:rPr>
            </a:br>
            <a:r>
              <a:rPr lang="en-US" b="1" dirty="0" smtClean="0"/>
              <a:t>Iron</a:t>
            </a:r>
            <a:endParaRPr lang="en-US" dirty="0">
              <a:solidFill>
                <a:srgbClr val="C00000"/>
              </a:solidFill>
            </a:endParaRPr>
          </a:p>
        </p:txBody>
      </p:sp>
      <p:sp>
        <p:nvSpPr>
          <p:cNvPr id="3" name="Content Placeholder 2"/>
          <p:cNvSpPr>
            <a:spLocks noGrp="1"/>
          </p:cNvSpPr>
          <p:nvPr>
            <p:ph idx="1"/>
          </p:nvPr>
        </p:nvSpPr>
        <p:spPr>
          <a:xfrm>
            <a:off x="838200" y="1690688"/>
            <a:ext cx="10998958" cy="4861778"/>
          </a:xfrm>
        </p:spPr>
        <p:txBody>
          <a:bodyPr>
            <a:normAutofit/>
          </a:bodyPr>
          <a:lstStyle/>
          <a:p>
            <a:pPr algn="just">
              <a:buFont typeface="Wingdings" panose="05000000000000000000" pitchFamily="2" charset="2"/>
              <a:buChar char="q"/>
            </a:pPr>
            <a:r>
              <a:rPr lang="en-US" dirty="0" smtClean="0"/>
              <a:t>35 </a:t>
            </a:r>
            <a:r>
              <a:rPr lang="en-US" dirty="0"/>
              <a:t>to 90% of adults with IBD are iron deficient. </a:t>
            </a:r>
          </a:p>
          <a:p>
            <a:pPr algn="just">
              <a:buFont typeface="Wingdings" panose="05000000000000000000" pitchFamily="2" charset="2"/>
              <a:buChar char="q"/>
            </a:pPr>
            <a:r>
              <a:rPr lang="en-US" dirty="0"/>
              <a:t>Iron deficiency is probably the primary cause of the anemia that affects 16 percent of outpatients and up to 70% of inpatients. </a:t>
            </a:r>
          </a:p>
          <a:p>
            <a:pPr algn="just">
              <a:buFont typeface="Wingdings" panose="05000000000000000000" pitchFamily="2" charset="2"/>
              <a:buChar char="q"/>
            </a:pPr>
            <a:r>
              <a:rPr lang="en-US" dirty="0"/>
              <a:t>Iron deficiency has a significant negative impact on quality of life and can lead to developmental and cognitive abnormalities in children and adolescents. </a:t>
            </a:r>
          </a:p>
          <a:p>
            <a:pPr algn="just">
              <a:buFont typeface="Wingdings" panose="05000000000000000000" pitchFamily="2" charset="2"/>
              <a:buChar char="q"/>
            </a:pPr>
            <a:r>
              <a:rPr lang="en-US" dirty="0"/>
              <a:t>Oral iron supplementation increased hemoglobin concentration in adults with IBD and anemia and improved quality of life without changing disease activity. </a:t>
            </a:r>
          </a:p>
          <a:p>
            <a:pPr algn="just">
              <a:buFont typeface="Wingdings" panose="05000000000000000000" pitchFamily="2" charset="2"/>
              <a:buChar char="q"/>
            </a:pPr>
            <a:r>
              <a:rPr lang="en-US" dirty="0"/>
              <a:t>IV iron is more effective and has fewer side effects than oral iron</a:t>
            </a:r>
            <a:r>
              <a:rPr lang="en-US" dirty="0" smtClean="0"/>
              <a:t>.</a:t>
            </a:r>
            <a:endParaRPr lang="en-US" dirty="0"/>
          </a:p>
        </p:txBody>
      </p:sp>
      <p:sp>
        <p:nvSpPr>
          <p:cNvPr id="4" name="Rectangle 3"/>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16708933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solidFill>
                  <a:srgbClr val="C00000"/>
                </a:solidFill>
              </a:rPr>
              <a:t>MINERALS</a:t>
            </a:r>
            <a:br>
              <a:rPr lang="en-US" b="1" dirty="0" smtClean="0">
                <a:solidFill>
                  <a:srgbClr val="C00000"/>
                </a:solidFill>
              </a:rPr>
            </a:br>
            <a:r>
              <a:rPr lang="en-US" b="1" dirty="0" smtClean="0"/>
              <a:t>Iron</a:t>
            </a:r>
            <a:endParaRPr lang="en-US" dirty="0">
              <a:solidFill>
                <a:srgbClr val="C00000"/>
              </a:solidFill>
            </a:endParaRPr>
          </a:p>
        </p:txBody>
      </p:sp>
      <p:sp>
        <p:nvSpPr>
          <p:cNvPr id="3" name="Content Placeholder 2"/>
          <p:cNvSpPr>
            <a:spLocks noGrp="1"/>
          </p:cNvSpPr>
          <p:nvPr>
            <p:ph idx="1"/>
          </p:nvPr>
        </p:nvSpPr>
        <p:spPr/>
        <p:txBody>
          <a:bodyPr>
            <a:normAutofit fontScale="92500"/>
          </a:bodyPr>
          <a:lstStyle/>
          <a:p>
            <a:pPr marL="0" indent="0" algn="just">
              <a:buNone/>
            </a:pPr>
            <a:r>
              <a:rPr lang="en-US" b="1" u="sng" dirty="0" smtClean="0"/>
              <a:t>Other </a:t>
            </a:r>
            <a:r>
              <a:rPr lang="en-US" b="1" u="sng" dirty="0"/>
              <a:t>causes of anemia: Iron deficiency in IBD is usually caused by </a:t>
            </a:r>
            <a:endParaRPr lang="en-US" dirty="0"/>
          </a:p>
          <a:p>
            <a:pPr marL="514350" lvl="0" indent="-514350" algn="just">
              <a:buFont typeface="+mj-lt"/>
              <a:buAutoNum type="arabicPeriod"/>
            </a:pPr>
            <a:r>
              <a:rPr lang="en-US" dirty="0"/>
              <a:t>Chronic blood loss. </a:t>
            </a:r>
          </a:p>
          <a:p>
            <a:pPr marL="514350" lvl="0" indent="-514350" algn="just">
              <a:buFont typeface="+mj-lt"/>
              <a:buAutoNum type="arabicPeriod"/>
            </a:pPr>
            <a:r>
              <a:rPr lang="en-US" dirty="0"/>
              <a:t>Suppression of erythropoietin production </a:t>
            </a:r>
          </a:p>
          <a:p>
            <a:pPr marL="514350" lvl="0" indent="-514350" algn="just">
              <a:buFont typeface="+mj-lt"/>
              <a:buAutoNum type="arabicPeriod"/>
            </a:pPr>
            <a:r>
              <a:rPr lang="en-US" dirty="0"/>
              <a:t>Alteration of iron metabolism caused by proinflammatory cytokines, reactive oxygen metabolites, and nitric oxide, a condition called the anemia of chronic inflammation (anemia of chronic disease). </a:t>
            </a:r>
          </a:p>
          <a:p>
            <a:pPr algn="just"/>
            <a:r>
              <a:rPr lang="en-US" b="1" dirty="0"/>
              <a:t>For patients with anemia of chronic inflammation, oral iron is often ineffective, whereas intravenous iron is safe and often effective. </a:t>
            </a:r>
            <a:endParaRPr lang="en-US" dirty="0"/>
          </a:p>
          <a:p>
            <a:pPr algn="just"/>
            <a:r>
              <a:rPr lang="en-US" b="1" dirty="0"/>
              <a:t>In particular, </a:t>
            </a:r>
            <a:r>
              <a:rPr lang="en-US" b="1" dirty="0" smtClean="0"/>
              <a:t>IV iron </a:t>
            </a:r>
            <a:r>
              <a:rPr lang="en-US" b="1" dirty="0"/>
              <a:t>is effective when combined with the use of infliximab. </a:t>
            </a:r>
            <a:endParaRPr lang="en-US" dirty="0"/>
          </a:p>
          <a:p>
            <a:pPr algn="just"/>
            <a:endParaRPr lang="en-US" dirty="0"/>
          </a:p>
        </p:txBody>
      </p:sp>
      <p:sp>
        <p:nvSpPr>
          <p:cNvPr id="4" name="Rectangle 3"/>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2913775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082018"/>
            <a:ext cx="10515600" cy="4896803"/>
          </a:xfrm>
        </p:spPr>
        <p:txBody>
          <a:bodyPr>
            <a:normAutofit/>
          </a:bodyPr>
          <a:lstStyle/>
          <a:p>
            <a:pPr algn="just">
              <a:lnSpc>
                <a:spcPct val="150000"/>
              </a:lnSpc>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most common problems are deficiencies of micronutrients (nutrients needed for life in small quantities), including several water-soluble and fat-soluble vitamins, and minerals including calcium, iron, and other trace minerals.</a:t>
            </a:r>
          </a:p>
          <a:p>
            <a:pPr algn="just">
              <a:lnSpc>
                <a:spcPct val="150000"/>
              </a:lnSpc>
            </a:pPr>
            <a:r>
              <a:rPr lang="en-US" dirty="0">
                <a:latin typeface="Times New Roman" panose="02020603050405020304" pitchFamily="18" charset="0"/>
                <a:cs typeface="Times New Roman" panose="02020603050405020304" pitchFamily="18" charset="0"/>
              </a:rPr>
              <a:t>Growth failure and poor weight gain are common in children with inflammatory bowel disease</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6" name="Rectangle 2"/>
          <p:cNvSpPr>
            <a:spLocks noChangeArrowheads="1"/>
          </p:cNvSpPr>
          <p:nvPr/>
        </p:nvSpPr>
        <p:spPr bwMode="auto">
          <a:xfrm>
            <a:off x="3543300" y="703594"/>
            <a:ext cx="5105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4800" b="1" dirty="0">
                <a:latin typeface="Times New Roman" panose="02020603050405020304" pitchFamily="18" charset="0"/>
                <a:cs typeface="Times New Roman" panose="02020603050405020304" pitchFamily="18" charset="0"/>
              </a:rPr>
              <a:t>INTRODUCTION</a:t>
            </a:r>
            <a:endParaRPr lang="en-US" altLang="en-US" dirty="0">
              <a:latin typeface="Times New Roman" panose="02020603050405020304" pitchFamily="18" charset="0"/>
              <a:cs typeface="Times New Roman" panose="02020603050405020304" pitchFamily="18" charset="0"/>
            </a:endParaRPr>
          </a:p>
        </p:txBody>
      </p:sp>
      <p:sp>
        <p:nvSpPr>
          <p:cNvPr id="7" name="Rectangle 6"/>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36463331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b="1" dirty="0">
                <a:solidFill>
                  <a:srgbClr val="002060"/>
                </a:solidFill>
              </a:rPr>
              <a:t>Other potential contributors to anemia in patients with IBD:</a:t>
            </a:r>
          </a:p>
          <a:p>
            <a:pPr marL="514350" indent="-514350">
              <a:buFont typeface="+mj-lt"/>
              <a:buAutoNum type="arabicPeriod"/>
            </a:pPr>
            <a:r>
              <a:rPr lang="en-US" dirty="0"/>
              <a:t>Vitamin B12 deficiency, </a:t>
            </a:r>
          </a:p>
          <a:p>
            <a:pPr marL="514350" indent="-514350">
              <a:buFont typeface="+mj-lt"/>
              <a:buAutoNum type="arabicPeriod"/>
            </a:pPr>
            <a:r>
              <a:rPr lang="en-US" dirty="0"/>
              <a:t>Folic acid deficiency, or </a:t>
            </a:r>
          </a:p>
          <a:p>
            <a:pPr marL="514350" indent="-514350">
              <a:buFont typeface="+mj-lt"/>
              <a:buAutoNum type="arabicPeriod"/>
            </a:pPr>
            <a:r>
              <a:rPr lang="en-US" dirty="0"/>
              <a:t>Drug-induced anemia (eg, sulfasalazine or </a:t>
            </a:r>
            <a:r>
              <a:rPr lang="en-US" dirty="0" err="1"/>
              <a:t>thiopurines</a:t>
            </a:r>
            <a:r>
              <a:rPr lang="en-US" dirty="0"/>
              <a:t>).</a:t>
            </a:r>
          </a:p>
          <a:p>
            <a:endParaRPr lang="en-US" dirty="0"/>
          </a:p>
        </p:txBody>
      </p:sp>
      <p:sp>
        <p:nvSpPr>
          <p:cNvPr id="4" name="Title 1"/>
          <p:cNvSpPr>
            <a:spLocks noGrp="1"/>
          </p:cNvSpPr>
          <p:nvPr>
            <p:ph type="title"/>
          </p:nvPr>
        </p:nvSpPr>
        <p:spPr>
          <a:xfrm>
            <a:off x="838200" y="365125"/>
            <a:ext cx="10515600" cy="1325563"/>
          </a:xfrm>
        </p:spPr>
        <p:txBody>
          <a:bodyPr>
            <a:normAutofit/>
          </a:bodyPr>
          <a:lstStyle/>
          <a:p>
            <a:pPr algn="ctr"/>
            <a:r>
              <a:rPr lang="en-US" b="1" dirty="0" smtClean="0">
                <a:solidFill>
                  <a:srgbClr val="C00000"/>
                </a:solidFill>
              </a:rPr>
              <a:t>MINERALS</a:t>
            </a:r>
            <a:br>
              <a:rPr lang="en-US" b="1" dirty="0" smtClean="0">
                <a:solidFill>
                  <a:srgbClr val="C00000"/>
                </a:solidFill>
              </a:rPr>
            </a:br>
            <a:r>
              <a:rPr lang="en-US" b="1" dirty="0" smtClean="0"/>
              <a:t>Iron</a:t>
            </a:r>
            <a:endParaRPr lang="en-US" dirty="0">
              <a:solidFill>
                <a:srgbClr val="C00000"/>
              </a:solidFill>
            </a:endParaRPr>
          </a:p>
        </p:txBody>
      </p:sp>
      <p:sp>
        <p:nvSpPr>
          <p:cNvPr id="5" name="Rectangle 4"/>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14908878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0" indent="0" algn="just">
              <a:buNone/>
            </a:pPr>
            <a:r>
              <a:rPr lang="en-US" b="1" dirty="0" smtClean="0"/>
              <a:t>Assessment </a:t>
            </a:r>
            <a:r>
              <a:rPr lang="en-US" b="1" dirty="0"/>
              <a:t>of iron deficiency in IBD:</a:t>
            </a:r>
            <a:endParaRPr lang="en-US" dirty="0"/>
          </a:p>
          <a:p>
            <a:pPr algn="just"/>
            <a:r>
              <a:rPr lang="en-US" dirty="0"/>
              <a:t>Patients with IBD should be screened for iron deficiency periodically by measuring </a:t>
            </a:r>
            <a:r>
              <a:rPr lang="en-US" b="1" dirty="0"/>
              <a:t>hemoglobin, ferritin, and CRP</a:t>
            </a:r>
            <a:r>
              <a:rPr lang="en-US" dirty="0"/>
              <a:t>. </a:t>
            </a:r>
          </a:p>
          <a:p>
            <a:pPr algn="just"/>
            <a:r>
              <a:rPr lang="en-US" dirty="0"/>
              <a:t>Interpretation of ferritin results is complicated by the fact that ferritin is an acute phase reactant. Because serum ferritin levels increase in the setting of inflammation, patients with active IBD or acute infection may have a "falsely" normal ferritin concentration. </a:t>
            </a:r>
          </a:p>
          <a:p>
            <a:pPr algn="just"/>
            <a:r>
              <a:rPr lang="en-US" dirty="0"/>
              <a:t>In patients without biochemical or clinical evidence of inflammation, iron deficiency is indicated by a </a:t>
            </a:r>
            <a:r>
              <a:rPr lang="en-US" dirty="0">
                <a:solidFill>
                  <a:srgbClr val="FF0000"/>
                </a:solidFill>
              </a:rPr>
              <a:t>serum ferritin &lt;30 mcg/L</a:t>
            </a:r>
            <a:r>
              <a:rPr lang="en-US" dirty="0"/>
              <a:t>. In the presence of inflammation (elevated CRP), </a:t>
            </a:r>
            <a:r>
              <a:rPr lang="en-US" dirty="0">
                <a:solidFill>
                  <a:srgbClr val="FF0000"/>
                </a:solidFill>
              </a:rPr>
              <a:t>serum ferritin levels below 100 mcg/L </a:t>
            </a:r>
            <a:r>
              <a:rPr lang="en-US" dirty="0"/>
              <a:t>should be considered abnormal. </a:t>
            </a:r>
          </a:p>
          <a:p>
            <a:pPr algn="just"/>
            <a:r>
              <a:rPr lang="en-US" dirty="0"/>
              <a:t>In addition, serum ferritin may be falsely normal in a patient </a:t>
            </a:r>
            <a:r>
              <a:rPr lang="en-US" dirty="0" smtClean="0"/>
              <a:t>with hypoalbuminemia</a:t>
            </a:r>
            <a:r>
              <a:rPr lang="en-US" dirty="0"/>
              <a:t>.</a:t>
            </a:r>
          </a:p>
          <a:p>
            <a:pPr algn="just"/>
            <a:endParaRPr lang="en-US" dirty="0"/>
          </a:p>
        </p:txBody>
      </p:sp>
      <p:sp>
        <p:nvSpPr>
          <p:cNvPr id="4" name="Title 1"/>
          <p:cNvSpPr>
            <a:spLocks noGrp="1"/>
          </p:cNvSpPr>
          <p:nvPr>
            <p:ph type="title"/>
          </p:nvPr>
        </p:nvSpPr>
        <p:spPr>
          <a:xfrm>
            <a:off x="838200" y="365125"/>
            <a:ext cx="10515600" cy="1325563"/>
          </a:xfrm>
        </p:spPr>
        <p:txBody>
          <a:bodyPr>
            <a:normAutofit/>
          </a:bodyPr>
          <a:lstStyle/>
          <a:p>
            <a:pPr algn="ctr"/>
            <a:r>
              <a:rPr lang="en-US" b="1" dirty="0" smtClean="0">
                <a:solidFill>
                  <a:srgbClr val="C00000"/>
                </a:solidFill>
              </a:rPr>
              <a:t>MINERALS</a:t>
            </a:r>
            <a:br>
              <a:rPr lang="en-US" b="1" dirty="0" smtClean="0">
                <a:solidFill>
                  <a:srgbClr val="C00000"/>
                </a:solidFill>
              </a:rPr>
            </a:br>
            <a:r>
              <a:rPr lang="en-US" b="1" dirty="0" smtClean="0"/>
              <a:t>Iron</a:t>
            </a:r>
            <a:endParaRPr lang="en-US" dirty="0">
              <a:solidFill>
                <a:srgbClr val="C00000"/>
              </a:solidFill>
            </a:endParaRPr>
          </a:p>
        </p:txBody>
      </p:sp>
      <p:sp>
        <p:nvSpPr>
          <p:cNvPr id="5" name="Rectangle 4"/>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31160533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marL="0" indent="0">
              <a:buNone/>
            </a:pPr>
            <a:r>
              <a:rPr lang="en-US" b="1" u="sng" dirty="0"/>
              <a:t>Supplementation:</a:t>
            </a:r>
            <a:r>
              <a:rPr lang="en-US" b="1" dirty="0"/>
              <a:t> </a:t>
            </a:r>
            <a:endParaRPr lang="en-US" b="1" dirty="0" smtClean="0"/>
          </a:p>
          <a:p>
            <a:pPr marL="0" indent="0">
              <a:buNone/>
            </a:pPr>
            <a:r>
              <a:rPr lang="en-US" dirty="0" smtClean="0"/>
              <a:t>Patients </a:t>
            </a:r>
            <a:r>
              <a:rPr lang="en-US" dirty="0"/>
              <a:t>with IBD present unique challenges regarding iron supplementation. </a:t>
            </a:r>
            <a:endParaRPr lang="en-US" dirty="0" smtClean="0"/>
          </a:p>
          <a:p>
            <a:pPr marL="0" indent="0">
              <a:buNone/>
            </a:pPr>
            <a:r>
              <a:rPr lang="en-US" dirty="0" smtClean="0"/>
              <a:t>Oral </a:t>
            </a:r>
            <a:r>
              <a:rPr lang="en-US" dirty="0"/>
              <a:t>iron supplementation is convenient and inexpensive, but its use is limited by the following considerations:</a:t>
            </a:r>
          </a:p>
          <a:p>
            <a:pPr marL="514350" indent="-514350">
              <a:buFont typeface="+mj-lt"/>
              <a:buAutoNum type="arabicPeriod"/>
            </a:pPr>
            <a:r>
              <a:rPr lang="en-US" dirty="0" smtClean="0"/>
              <a:t>Many </a:t>
            </a:r>
            <a:r>
              <a:rPr lang="en-US" dirty="0"/>
              <a:t>individuals with IBD have severe intolerance to oral iron.</a:t>
            </a:r>
          </a:p>
          <a:p>
            <a:pPr marL="514350" indent="-514350">
              <a:buFont typeface="+mj-lt"/>
              <a:buAutoNum type="arabicPeriod"/>
            </a:pPr>
            <a:r>
              <a:rPr lang="en-US" dirty="0" smtClean="0"/>
              <a:t>Oral </a:t>
            </a:r>
            <a:r>
              <a:rPr lang="en-US" dirty="0"/>
              <a:t>iron may worsen IBD disease activity</a:t>
            </a:r>
          </a:p>
          <a:p>
            <a:pPr marL="514350" indent="-514350">
              <a:buFont typeface="+mj-lt"/>
              <a:buAutoNum type="arabicPeriod"/>
            </a:pPr>
            <a:r>
              <a:rPr lang="en-US" dirty="0" smtClean="0"/>
              <a:t>Individuals </a:t>
            </a:r>
            <a:r>
              <a:rPr lang="en-US" dirty="0"/>
              <a:t>with IBD may have ongoing inflammation that may interfere with iron </a:t>
            </a:r>
            <a:r>
              <a:rPr lang="en-US" dirty="0" smtClean="0"/>
              <a:t>absorption.</a:t>
            </a:r>
          </a:p>
          <a:p>
            <a:pPr marL="514350" indent="-514350">
              <a:buFont typeface="+mj-lt"/>
              <a:buAutoNum type="arabicPeriod"/>
            </a:pPr>
            <a:r>
              <a:rPr lang="en-US" dirty="0" smtClean="0"/>
              <a:t>Oral </a:t>
            </a:r>
            <a:r>
              <a:rPr lang="en-US" dirty="0"/>
              <a:t>iron is not effective if the anemia is caused by chronic inflammation</a:t>
            </a:r>
          </a:p>
          <a:p>
            <a:endParaRPr lang="en-US" dirty="0"/>
          </a:p>
        </p:txBody>
      </p:sp>
      <p:sp>
        <p:nvSpPr>
          <p:cNvPr id="4" name="Title 1"/>
          <p:cNvSpPr>
            <a:spLocks noGrp="1"/>
          </p:cNvSpPr>
          <p:nvPr>
            <p:ph type="title"/>
          </p:nvPr>
        </p:nvSpPr>
        <p:spPr>
          <a:xfrm>
            <a:off x="838200" y="365125"/>
            <a:ext cx="10515600" cy="1325563"/>
          </a:xfrm>
        </p:spPr>
        <p:txBody>
          <a:bodyPr>
            <a:normAutofit/>
          </a:bodyPr>
          <a:lstStyle/>
          <a:p>
            <a:pPr algn="ctr"/>
            <a:r>
              <a:rPr lang="en-US" b="1" dirty="0" smtClean="0">
                <a:solidFill>
                  <a:srgbClr val="C00000"/>
                </a:solidFill>
              </a:rPr>
              <a:t>MINERALS</a:t>
            </a:r>
            <a:br>
              <a:rPr lang="en-US" b="1" dirty="0" smtClean="0">
                <a:solidFill>
                  <a:srgbClr val="C00000"/>
                </a:solidFill>
              </a:rPr>
            </a:br>
            <a:r>
              <a:rPr lang="en-US" b="1" dirty="0" smtClean="0"/>
              <a:t>Iron</a:t>
            </a:r>
            <a:endParaRPr lang="en-US" dirty="0">
              <a:solidFill>
                <a:srgbClr val="C00000"/>
              </a:solidFill>
            </a:endParaRPr>
          </a:p>
        </p:txBody>
      </p:sp>
      <p:sp>
        <p:nvSpPr>
          <p:cNvPr id="5" name="Rectangle 4"/>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29314721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b="1" u="sng" dirty="0"/>
              <a:t>Supplementation:</a:t>
            </a:r>
            <a:r>
              <a:rPr lang="en-US" b="1" dirty="0"/>
              <a:t> </a:t>
            </a:r>
            <a:endParaRPr lang="en-US" b="1" dirty="0" smtClean="0"/>
          </a:p>
          <a:p>
            <a:pPr marL="0" indent="0">
              <a:buNone/>
            </a:pPr>
            <a:r>
              <a:rPr lang="en-US" dirty="0" smtClean="0"/>
              <a:t>IV </a:t>
            </a:r>
            <a:r>
              <a:rPr lang="en-US" dirty="0"/>
              <a:t>iron supplementation is appropriate for many patients with IBD. </a:t>
            </a:r>
          </a:p>
          <a:p>
            <a:pPr marL="0" indent="0">
              <a:buNone/>
            </a:pPr>
            <a:r>
              <a:rPr lang="en-US" dirty="0"/>
              <a:t>In Europe, IV iron is standard frontline therapy for IBD-associated iron deficiency. </a:t>
            </a:r>
          </a:p>
          <a:p>
            <a:pPr marL="0" indent="0">
              <a:buNone/>
            </a:pPr>
            <a:endParaRPr lang="en-US" dirty="0"/>
          </a:p>
        </p:txBody>
      </p:sp>
      <p:sp>
        <p:nvSpPr>
          <p:cNvPr id="4" name="Title 1"/>
          <p:cNvSpPr>
            <a:spLocks noGrp="1"/>
          </p:cNvSpPr>
          <p:nvPr>
            <p:ph type="title"/>
          </p:nvPr>
        </p:nvSpPr>
        <p:spPr>
          <a:xfrm>
            <a:off x="838200" y="365125"/>
            <a:ext cx="10515600" cy="1325563"/>
          </a:xfrm>
        </p:spPr>
        <p:txBody>
          <a:bodyPr>
            <a:normAutofit/>
          </a:bodyPr>
          <a:lstStyle/>
          <a:p>
            <a:pPr algn="ctr"/>
            <a:r>
              <a:rPr lang="en-US" b="1" dirty="0" smtClean="0">
                <a:solidFill>
                  <a:srgbClr val="C00000"/>
                </a:solidFill>
              </a:rPr>
              <a:t>MINERALS</a:t>
            </a:r>
            <a:br>
              <a:rPr lang="en-US" b="1" dirty="0" smtClean="0">
                <a:solidFill>
                  <a:srgbClr val="C00000"/>
                </a:solidFill>
              </a:rPr>
            </a:br>
            <a:r>
              <a:rPr lang="en-US" b="1" dirty="0" smtClean="0"/>
              <a:t>Iron</a:t>
            </a:r>
            <a:endParaRPr lang="en-US" dirty="0">
              <a:solidFill>
                <a:srgbClr val="C00000"/>
              </a:solidFill>
            </a:endParaRPr>
          </a:p>
        </p:txBody>
      </p:sp>
      <p:sp>
        <p:nvSpPr>
          <p:cNvPr id="5" name="Rectangle 4"/>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28248402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79961"/>
            <a:ext cx="10515600" cy="4351338"/>
          </a:xfrm>
        </p:spPr>
        <p:txBody>
          <a:bodyPr>
            <a:normAutofit lnSpcReduction="10000"/>
          </a:bodyPr>
          <a:lstStyle/>
          <a:p>
            <a:pPr marL="0" indent="0">
              <a:buNone/>
            </a:pPr>
            <a:r>
              <a:rPr lang="en-US" dirty="0"/>
              <a:t>Approach to iron supplementation in patients with IBD and evidence of iron deficiency:</a:t>
            </a:r>
          </a:p>
          <a:p>
            <a:pPr>
              <a:buFont typeface="Wingdings" panose="05000000000000000000" pitchFamily="2" charset="2"/>
              <a:buChar char="ü"/>
            </a:pPr>
            <a:r>
              <a:rPr lang="en-US" dirty="0" smtClean="0"/>
              <a:t>For </a:t>
            </a:r>
            <a:r>
              <a:rPr lang="en-US" dirty="0"/>
              <a:t>patients with mild IBD activity and mild or moderate anemia (hemoglobin 10 to 12 g/dL in children and women, or 10 to 13 g/dL in men), iron supplementation by the oral route as an initial trial is recommended. </a:t>
            </a:r>
            <a:endParaRPr lang="en-US" b="1" dirty="0" smtClean="0"/>
          </a:p>
          <a:p>
            <a:pPr>
              <a:buFont typeface="Wingdings" panose="05000000000000000000" pitchFamily="2" charset="2"/>
              <a:buChar char="ü"/>
            </a:pPr>
            <a:r>
              <a:rPr lang="en-US" b="1" dirty="0" smtClean="0"/>
              <a:t>Intravenous </a:t>
            </a:r>
            <a:r>
              <a:rPr lang="en-US" b="1" dirty="0"/>
              <a:t>iron supplementation is suggested in:</a:t>
            </a:r>
            <a:endParaRPr lang="en-US" dirty="0"/>
          </a:p>
          <a:p>
            <a:pPr marL="514350" lvl="0" indent="-514350">
              <a:buFont typeface="+mj-lt"/>
              <a:buAutoNum type="arabicPeriod"/>
            </a:pPr>
            <a:r>
              <a:rPr lang="en-US" dirty="0"/>
              <a:t>Adult patients with moderate to severe IBD activity or severe anemia</a:t>
            </a:r>
          </a:p>
          <a:p>
            <a:pPr marL="514350" lvl="0" indent="-514350">
              <a:buFont typeface="+mj-lt"/>
              <a:buAutoNum type="arabicPeriod"/>
            </a:pPr>
            <a:r>
              <a:rPr lang="en-US" dirty="0"/>
              <a:t>Those who do not tolerate or respond appropriately to oral iron. </a:t>
            </a:r>
          </a:p>
        </p:txBody>
      </p:sp>
      <p:sp>
        <p:nvSpPr>
          <p:cNvPr id="4" name="Title 1"/>
          <p:cNvSpPr>
            <a:spLocks noGrp="1"/>
          </p:cNvSpPr>
          <p:nvPr>
            <p:ph type="title"/>
          </p:nvPr>
        </p:nvSpPr>
        <p:spPr>
          <a:xfrm>
            <a:off x="838200" y="365125"/>
            <a:ext cx="10515600" cy="1325563"/>
          </a:xfrm>
        </p:spPr>
        <p:txBody>
          <a:bodyPr>
            <a:normAutofit/>
          </a:bodyPr>
          <a:lstStyle/>
          <a:p>
            <a:pPr algn="ctr"/>
            <a:r>
              <a:rPr lang="en-US" b="1" dirty="0" smtClean="0">
                <a:solidFill>
                  <a:srgbClr val="C00000"/>
                </a:solidFill>
              </a:rPr>
              <a:t>MINERALS</a:t>
            </a:r>
            <a:br>
              <a:rPr lang="en-US" b="1" dirty="0" smtClean="0">
                <a:solidFill>
                  <a:srgbClr val="C00000"/>
                </a:solidFill>
              </a:rPr>
            </a:br>
            <a:r>
              <a:rPr lang="en-US" b="1" dirty="0" smtClean="0"/>
              <a:t>Iron</a:t>
            </a:r>
            <a:endParaRPr lang="en-US" dirty="0">
              <a:solidFill>
                <a:srgbClr val="C00000"/>
              </a:solidFill>
            </a:endParaRPr>
          </a:p>
        </p:txBody>
      </p:sp>
      <p:sp>
        <p:nvSpPr>
          <p:cNvPr id="5" name="Rectangle 4"/>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4361770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dirty="0" smtClean="0"/>
              <a:t>●</a:t>
            </a:r>
            <a:r>
              <a:rPr lang="en-US" dirty="0"/>
              <a:t>The recommendations for children and adolescents with IBD are the same as those for adults. </a:t>
            </a:r>
          </a:p>
          <a:p>
            <a:pPr marL="0" indent="0" algn="just">
              <a:buNone/>
            </a:pPr>
            <a:r>
              <a:rPr lang="en-US" dirty="0"/>
              <a:t>●Failure of the anemia to respond to treatment with </a:t>
            </a:r>
            <a:r>
              <a:rPr lang="en-US" dirty="0" smtClean="0"/>
              <a:t>IV iron </a:t>
            </a:r>
            <a:r>
              <a:rPr lang="en-US" dirty="0"/>
              <a:t>may indicate either an erroneous diagnosis of iron deficiency or the presence of a component of the anemia of chronic disease (anemia of chronic inflammation). </a:t>
            </a:r>
            <a:endParaRPr lang="en-US" dirty="0" smtClean="0"/>
          </a:p>
          <a:p>
            <a:pPr algn="just">
              <a:buFont typeface="Wingdings" panose="05000000000000000000" pitchFamily="2" charset="2"/>
              <a:buChar char="ü"/>
            </a:pPr>
            <a:r>
              <a:rPr lang="en-US" b="1" dirty="0" smtClean="0"/>
              <a:t>In </a:t>
            </a:r>
            <a:r>
              <a:rPr lang="en-US" b="1" dirty="0"/>
              <a:t>such cases, addition of </a:t>
            </a:r>
            <a:r>
              <a:rPr lang="en-US" b="1" dirty="0">
                <a:solidFill>
                  <a:srgbClr val="FF0000"/>
                </a:solidFill>
              </a:rPr>
              <a:t>erythropoietin</a:t>
            </a:r>
            <a:r>
              <a:rPr lang="en-US" b="1" dirty="0"/>
              <a:t> to the treatment program may result in improvement of the anemia. </a:t>
            </a:r>
            <a:endParaRPr lang="en-US" b="1" dirty="0" smtClean="0"/>
          </a:p>
          <a:p>
            <a:pPr algn="just">
              <a:buFont typeface="Wingdings" panose="05000000000000000000" pitchFamily="2" charset="2"/>
              <a:buChar char="ü"/>
            </a:pPr>
            <a:r>
              <a:rPr lang="en-US" b="1" dirty="0" smtClean="0">
                <a:solidFill>
                  <a:srgbClr val="FF0000"/>
                </a:solidFill>
              </a:rPr>
              <a:t>Blood </a:t>
            </a:r>
            <a:r>
              <a:rPr lang="en-US" b="1" dirty="0">
                <a:solidFill>
                  <a:srgbClr val="FF0000"/>
                </a:solidFill>
              </a:rPr>
              <a:t>transfusion </a:t>
            </a:r>
            <a:r>
              <a:rPr lang="en-US" b="1" dirty="0"/>
              <a:t>is generally reserved for patients with severe anemia or hemodynamic instability. </a:t>
            </a:r>
          </a:p>
          <a:p>
            <a:pPr marL="0" indent="0" algn="just">
              <a:buNone/>
            </a:pPr>
            <a:endParaRPr lang="en-US" dirty="0"/>
          </a:p>
        </p:txBody>
      </p:sp>
      <p:sp>
        <p:nvSpPr>
          <p:cNvPr id="4" name="Title 1"/>
          <p:cNvSpPr>
            <a:spLocks noGrp="1"/>
          </p:cNvSpPr>
          <p:nvPr>
            <p:ph type="title"/>
          </p:nvPr>
        </p:nvSpPr>
        <p:spPr>
          <a:xfrm>
            <a:off x="838200" y="365125"/>
            <a:ext cx="10515600" cy="1325563"/>
          </a:xfrm>
        </p:spPr>
        <p:txBody>
          <a:bodyPr>
            <a:normAutofit/>
          </a:bodyPr>
          <a:lstStyle/>
          <a:p>
            <a:pPr algn="ctr"/>
            <a:r>
              <a:rPr lang="en-US" b="1" dirty="0" smtClean="0">
                <a:solidFill>
                  <a:srgbClr val="C00000"/>
                </a:solidFill>
              </a:rPr>
              <a:t>MINERALS</a:t>
            </a:r>
            <a:br>
              <a:rPr lang="en-US" b="1" dirty="0" smtClean="0">
                <a:solidFill>
                  <a:srgbClr val="C00000"/>
                </a:solidFill>
              </a:rPr>
            </a:br>
            <a:r>
              <a:rPr lang="en-US" b="1" dirty="0" smtClean="0"/>
              <a:t>Iron</a:t>
            </a:r>
            <a:endParaRPr lang="en-US" dirty="0">
              <a:solidFill>
                <a:srgbClr val="C00000"/>
              </a:solidFill>
            </a:endParaRPr>
          </a:p>
        </p:txBody>
      </p:sp>
      <p:sp>
        <p:nvSpPr>
          <p:cNvPr id="5" name="Rectangle 4"/>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4499975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lnSpc>
                <a:spcPct val="150000"/>
              </a:lnSpc>
            </a:pPr>
            <a:r>
              <a:rPr lang="en-US" dirty="0" smtClean="0"/>
              <a:t>As </a:t>
            </a:r>
            <a:r>
              <a:rPr lang="en-US" dirty="0"/>
              <a:t>many as 65% of patients with CD have decreased serum zinc levels. </a:t>
            </a:r>
          </a:p>
          <a:p>
            <a:pPr algn="just">
              <a:lnSpc>
                <a:spcPct val="150000"/>
              </a:lnSpc>
            </a:pPr>
            <a:r>
              <a:rPr lang="en-US" dirty="0"/>
              <a:t>However, serum zinc levels vary with albumin and correlate poorly with total body zinc stores.</a:t>
            </a:r>
          </a:p>
          <a:p>
            <a:pPr algn="just">
              <a:lnSpc>
                <a:spcPct val="150000"/>
              </a:lnSpc>
            </a:pPr>
            <a:r>
              <a:rPr lang="en-US" dirty="0"/>
              <a:t>Clinically significant zinc deficiency is probably much less common. </a:t>
            </a:r>
          </a:p>
          <a:p>
            <a:pPr algn="just">
              <a:lnSpc>
                <a:spcPct val="150000"/>
              </a:lnSpc>
            </a:pPr>
            <a:r>
              <a:rPr lang="en-US" dirty="0"/>
              <a:t>A deficient state is often reflected by a decreased serum alkaline phosphatase concentration since alkaline phosphatase is a zinc metalloenzyme. </a:t>
            </a:r>
          </a:p>
          <a:p>
            <a:pPr algn="just">
              <a:lnSpc>
                <a:spcPct val="150000"/>
              </a:lnSpc>
            </a:pPr>
            <a:endParaRPr lang="en-US" dirty="0"/>
          </a:p>
        </p:txBody>
      </p:sp>
      <p:sp>
        <p:nvSpPr>
          <p:cNvPr id="4" name="Title 1"/>
          <p:cNvSpPr>
            <a:spLocks noGrp="1"/>
          </p:cNvSpPr>
          <p:nvPr>
            <p:ph type="title"/>
          </p:nvPr>
        </p:nvSpPr>
        <p:spPr>
          <a:xfrm>
            <a:off x="838200" y="365125"/>
            <a:ext cx="10515600" cy="1325563"/>
          </a:xfrm>
        </p:spPr>
        <p:txBody>
          <a:bodyPr>
            <a:normAutofit/>
          </a:bodyPr>
          <a:lstStyle/>
          <a:p>
            <a:pPr algn="ctr"/>
            <a:r>
              <a:rPr lang="en-US" b="1" dirty="0" smtClean="0">
                <a:solidFill>
                  <a:srgbClr val="C00000"/>
                </a:solidFill>
              </a:rPr>
              <a:t>MINERALS</a:t>
            </a:r>
            <a:br>
              <a:rPr lang="en-US" b="1" dirty="0" smtClean="0">
                <a:solidFill>
                  <a:srgbClr val="C00000"/>
                </a:solidFill>
              </a:rPr>
            </a:br>
            <a:r>
              <a:rPr lang="en-US" b="1" dirty="0"/>
              <a:t>Zinc</a:t>
            </a:r>
            <a:endParaRPr lang="en-US" dirty="0">
              <a:solidFill>
                <a:srgbClr val="C00000"/>
              </a:solidFill>
            </a:endParaRPr>
          </a:p>
        </p:txBody>
      </p:sp>
      <p:sp>
        <p:nvSpPr>
          <p:cNvPr id="5" name="Rectangle 4"/>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13751882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Nutrients | Free Full-Text | Prevalence of Zinc Deficiency in Inflammatory  Bowel Disease: A Systematic Review and Meta-Analys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8200" y="450376"/>
            <a:ext cx="6695600" cy="5679087"/>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4112211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a:r>
              <a:rPr lang="en-US" dirty="0" smtClean="0"/>
              <a:t>Excessive </a:t>
            </a:r>
            <a:r>
              <a:rPr lang="en-US" dirty="0"/>
              <a:t>losses of zinc may be observed in patients with ostomies, fistulas, and profuse </a:t>
            </a:r>
            <a:r>
              <a:rPr lang="en-US" dirty="0" smtClean="0"/>
              <a:t>diarrhea. </a:t>
            </a:r>
            <a:endParaRPr lang="en-US" dirty="0"/>
          </a:p>
          <a:p>
            <a:pPr algn="just"/>
            <a:r>
              <a:rPr lang="en-US" dirty="0"/>
              <a:t>The skin changes are the most distinctive manifestations of zinc deficiency. </a:t>
            </a:r>
            <a:r>
              <a:rPr lang="en-US" dirty="0" smtClean="0"/>
              <a:t>(dry </a:t>
            </a:r>
            <a:r>
              <a:rPr lang="en-US" dirty="0"/>
              <a:t>scaly eczematous plaques, often on the face and anogenital </a:t>
            </a:r>
            <a:r>
              <a:rPr lang="en-US" dirty="0" smtClean="0"/>
              <a:t>area). </a:t>
            </a:r>
            <a:endParaRPr lang="en-US" dirty="0"/>
          </a:p>
          <a:p>
            <a:pPr algn="just"/>
            <a:r>
              <a:rPr lang="en-US" dirty="0"/>
              <a:t>Many other manifestations, such as growth failure, are nonspecific. </a:t>
            </a:r>
            <a:endParaRPr lang="en-US" dirty="0" smtClean="0"/>
          </a:p>
          <a:p>
            <a:pPr algn="just"/>
            <a:r>
              <a:rPr lang="en-US" dirty="0"/>
              <a:t>A low serum alkaline phosphatase concentration is also suggestive of zinc deficiency, since alkaline phosphatase is a zinc-dependent enzyme. </a:t>
            </a:r>
          </a:p>
          <a:p>
            <a:pPr algn="just"/>
            <a:r>
              <a:rPr lang="en-US" dirty="0" smtClean="0"/>
              <a:t>Symptomatic </a:t>
            </a:r>
            <a:r>
              <a:rPr lang="en-US" dirty="0"/>
              <a:t>zinc deficiency in patients with IBD is treated with oral or parenteral zinc at replacement doses. </a:t>
            </a:r>
          </a:p>
          <a:p>
            <a:pPr algn="just"/>
            <a:endParaRPr lang="en-US" dirty="0"/>
          </a:p>
        </p:txBody>
      </p:sp>
      <p:sp>
        <p:nvSpPr>
          <p:cNvPr id="4" name="Title 1"/>
          <p:cNvSpPr>
            <a:spLocks noGrp="1"/>
          </p:cNvSpPr>
          <p:nvPr>
            <p:ph type="title"/>
          </p:nvPr>
        </p:nvSpPr>
        <p:spPr>
          <a:xfrm>
            <a:off x="838200" y="365125"/>
            <a:ext cx="10515600" cy="1325563"/>
          </a:xfrm>
        </p:spPr>
        <p:txBody>
          <a:bodyPr>
            <a:normAutofit/>
          </a:bodyPr>
          <a:lstStyle/>
          <a:p>
            <a:pPr algn="ctr"/>
            <a:r>
              <a:rPr lang="en-US" b="1" dirty="0" smtClean="0">
                <a:solidFill>
                  <a:srgbClr val="C00000"/>
                </a:solidFill>
              </a:rPr>
              <a:t>MINERALS</a:t>
            </a:r>
            <a:br>
              <a:rPr lang="en-US" b="1" dirty="0" smtClean="0">
                <a:solidFill>
                  <a:srgbClr val="C00000"/>
                </a:solidFill>
              </a:rPr>
            </a:br>
            <a:r>
              <a:rPr lang="en-US" b="1" dirty="0"/>
              <a:t>Zinc</a:t>
            </a:r>
            <a:endParaRPr lang="en-US" dirty="0">
              <a:solidFill>
                <a:srgbClr val="C00000"/>
              </a:solidFill>
            </a:endParaRPr>
          </a:p>
        </p:txBody>
      </p:sp>
      <p:sp>
        <p:nvSpPr>
          <p:cNvPr id="5" name="Rectangle 4"/>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34455014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1427915" y="1378424"/>
            <a:ext cx="8780609" cy="4885898"/>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1400558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b="1" dirty="0">
                <a:latin typeface="Times New Roman" panose="02020603050405020304" pitchFamily="18" charset="0"/>
                <a:ea typeface="+mn-ea"/>
                <a:cs typeface="Times New Roman" panose="02020603050405020304" pitchFamily="18" charset="0"/>
              </a:rPr>
              <a:t>PATHOGENESIS</a:t>
            </a:r>
          </a:p>
        </p:txBody>
      </p:sp>
      <p:sp>
        <p:nvSpPr>
          <p:cNvPr id="3" name="Content Placeholder 2"/>
          <p:cNvSpPr>
            <a:spLocks noGrp="1"/>
          </p:cNvSpPr>
          <p:nvPr>
            <p:ph idx="1"/>
          </p:nvPr>
        </p:nvSpPr>
        <p:spPr>
          <a:xfrm>
            <a:off x="879144" y="1494511"/>
            <a:ext cx="10515600" cy="5192895"/>
          </a:xfrm>
        </p:spPr>
        <p:txBody>
          <a:bodyPr>
            <a:normAutofit/>
          </a:bodyPr>
          <a:lstStyle/>
          <a:p>
            <a:pPr algn="just">
              <a:lnSpc>
                <a:spcPct val="150000"/>
              </a:lnSpc>
            </a:pPr>
            <a:r>
              <a:rPr lang="en-US" dirty="0" smtClean="0"/>
              <a:t>A </a:t>
            </a:r>
            <a:r>
              <a:rPr lang="en-US" dirty="0"/>
              <a:t>combination of factors contributes to deficits in energy and protein in IBD. Reduced nutrient intake is common; it is associated with disease activity and may be mediated by proinflammatory cytokines, such as tumor necrosis factor alpha. </a:t>
            </a:r>
          </a:p>
          <a:p>
            <a:pPr algn="just">
              <a:lnSpc>
                <a:spcPct val="150000"/>
              </a:lnSpc>
            </a:pPr>
            <a:r>
              <a:rPr lang="en-US" dirty="0"/>
              <a:t>Malabsorption, maldigestion, increased energy expenditure, and gastrointestinal protein loss also contribute to deficiencies of energy and protein, and are usually correlated with disease activity. </a:t>
            </a:r>
          </a:p>
          <a:p>
            <a:pPr algn="just">
              <a:lnSpc>
                <a:spcPct val="150000"/>
              </a:lnSpc>
            </a:pPr>
            <a:endParaRPr lang="en-US" dirty="0"/>
          </a:p>
        </p:txBody>
      </p:sp>
      <p:sp>
        <p:nvSpPr>
          <p:cNvPr id="4" name="Rectangle 3"/>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17515343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dirty="0" smtClean="0"/>
              <a:t>In practice</a:t>
            </a:r>
            <a:r>
              <a:rPr lang="en-US" dirty="0"/>
              <a:t>, we </a:t>
            </a:r>
            <a:r>
              <a:rPr lang="en-US" dirty="0" smtClean="0"/>
              <a:t>provide </a:t>
            </a:r>
            <a:r>
              <a:rPr lang="en-US" dirty="0"/>
              <a:t>zinc supplements to asymptomatic patients with low serum zinc concentrations, using maintenance doses of 10 to 15 mg of elemental zinc daily, because the symptoms of zinc deficiency may be subtle, and zinc supplementation at these doses is generally safe. </a:t>
            </a:r>
            <a:endParaRPr lang="en-US" dirty="0" smtClean="0"/>
          </a:p>
          <a:p>
            <a:pPr algn="just"/>
            <a:r>
              <a:rPr lang="en-US" dirty="0" smtClean="0"/>
              <a:t>supraphysiologic </a:t>
            </a:r>
            <a:r>
              <a:rPr lang="en-US" dirty="0"/>
              <a:t>zinc replacement might be a helpful adjunct to treatment of patients with </a:t>
            </a:r>
            <a:r>
              <a:rPr lang="en-US" dirty="0" smtClean="0"/>
              <a:t>IBD (+chronic diarrhea). </a:t>
            </a:r>
            <a:endParaRPr lang="en-US" dirty="0"/>
          </a:p>
          <a:p>
            <a:pPr algn="just"/>
            <a:endParaRPr lang="en-US" dirty="0"/>
          </a:p>
        </p:txBody>
      </p:sp>
      <p:sp>
        <p:nvSpPr>
          <p:cNvPr id="4" name="Title 1"/>
          <p:cNvSpPr>
            <a:spLocks noGrp="1"/>
          </p:cNvSpPr>
          <p:nvPr>
            <p:ph type="title"/>
          </p:nvPr>
        </p:nvSpPr>
        <p:spPr>
          <a:xfrm>
            <a:off x="838200" y="365125"/>
            <a:ext cx="10515600" cy="1325563"/>
          </a:xfrm>
        </p:spPr>
        <p:txBody>
          <a:bodyPr>
            <a:normAutofit/>
          </a:bodyPr>
          <a:lstStyle/>
          <a:p>
            <a:pPr algn="ctr"/>
            <a:r>
              <a:rPr lang="en-US" b="1" dirty="0" smtClean="0">
                <a:solidFill>
                  <a:srgbClr val="C00000"/>
                </a:solidFill>
              </a:rPr>
              <a:t>MINERALS</a:t>
            </a:r>
            <a:br>
              <a:rPr lang="en-US" b="1" dirty="0" smtClean="0">
                <a:solidFill>
                  <a:srgbClr val="C00000"/>
                </a:solidFill>
              </a:rPr>
            </a:br>
            <a:r>
              <a:rPr lang="en-US" b="1" dirty="0"/>
              <a:t>Zinc</a:t>
            </a:r>
            <a:endParaRPr lang="en-US" dirty="0">
              <a:solidFill>
                <a:srgbClr val="C00000"/>
              </a:solidFill>
            </a:endParaRPr>
          </a:p>
        </p:txBody>
      </p:sp>
      <p:sp>
        <p:nvSpPr>
          <p:cNvPr id="5" name="Rectangle 4"/>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23280531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q"/>
            </a:pPr>
            <a:r>
              <a:rPr lang="en-US" dirty="0" smtClean="0"/>
              <a:t>13 % of </a:t>
            </a:r>
            <a:r>
              <a:rPr lang="en-US" dirty="0"/>
              <a:t>adults with CD malabsorbs calcium</a:t>
            </a:r>
            <a:r>
              <a:rPr lang="en-US" dirty="0" smtClean="0"/>
              <a:t>.</a:t>
            </a:r>
            <a:endParaRPr lang="en-US" dirty="0"/>
          </a:p>
          <a:p>
            <a:pPr>
              <a:buFont typeface="Wingdings" panose="05000000000000000000" pitchFamily="2" charset="2"/>
              <a:buChar char="q"/>
            </a:pPr>
            <a:r>
              <a:rPr lang="en-US" dirty="0"/>
              <a:t>Causes:</a:t>
            </a:r>
          </a:p>
          <a:p>
            <a:pPr marL="514350" lvl="0" indent="-514350">
              <a:buFont typeface="+mj-lt"/>
              <a:buAutoNum type="arabicPeriod"/>
            </a:pPr>
            <a:r>
              <a:rPr lang="en-US" dirty="0"/>
              <a:t>Binding of calcium to undigested fats in the intestinal </a:t>
            </a:r>
            <a:r>
              <a:rPr lang="en-US" dirty="0" smtClean="0"/>
              <a:t>lumen</a:t>
            </a:r>
            <a:endParaRPr lang="en-US" dirty="0"/>
          </a:p>
          <a:p>
            <a:pPr marL="514350" lvl="0" indent="-514350">
              <a:buFont typeface="+mj-lt"/>
              <a:buAutoNum type="arabicPeriod"/>
            </a:pPr>
            <a:r>
              <a:rPr lang="en-US" dirty="0"/>
              <a:t>Loss of the ileum leading to vitamin d </a:t>
            </a:r>
            <a:r>
              <a:rPr lang="en-US" dirty="0" smtClean="0"/>
              <a:t>deficiency</a:t>
            </a:r>
            <a:endParaRPr lang="en-US" dirty="0"/>
          </a:p>
          <a:p>
            <a:pPr marL="514350" lvl="0" indent="-514350">
              <a:buFont typeface="+mj-lt"/>
              <a:buAutoNum type="arabicPeriod"/>
            </a:pPr>
            <a:r>
              <a:rPr lang="en-US" dirty="0"/>
              <a:t>Genetic factors </a:t>
            </a:r>
          </a:p>
          <a:p>
            <a:pPr marL="514350" lvl="0" indent="-514350">
              <a:buFont typeface="+mj-lt"/>
              <a:buAutoNum type="arabicPeriod"/>
            </a:pPr>
            <a:r>
              <a:rPr lang="en-US" dirty="0"/>
              <a:t>Effects of inflammatory cytokines. </a:t>
            </a:r>
          </a:p>
          <a:p>
            <a:pPr marL="514350" indent="-514350">
              <a:buFont typeface="+mj-lt"/>
              <a:buAutoNum type="arabicPeriod"/>
            </a:pPr>
            <a:r>
              <a:rPr lang="en-US" dirty="0" smtClean="0"/>
              <a:t>patients </a:t>
            </a:r>
            <a:r>
              <a:rPr lang="en-US" dirty="0"/>
              <a:t>may have inadequate intake of calcium in their </a:t>
            </a:r>
            <a:r>
              <a:rPr lang="en-US" dirty="0" smtClean="0"/>
              <a:t>diets.</a:t>
            </a:r>
          </a:p>
          <a:p>
            <a:pPr marL="0" indent="0">
              <a:buNone/>
            </a:pPr>
            <a:r>
              <a:rPr lang="en-US" b="1" dirty="0" smtClean="0">
                <a:solidFill>
                  <a:srgbClr val="FF0000"/>
                </a:solidFill>
              </a:rPr>
              <a:t>Negative </a:t>
            </a:r>
            <a:r>
              <a:rPr lang="en-US" b="1" dirty="0">
                <a:solidFill>
                  <a:srgbClr val="FF0000"/>
                </a:solidFill>
              </a:rPr>
              <a:t>calcium balance is one of several factors contributing to bone disease in patients with inflammatory bowel disease.</a:t>
            </a:r>
          </a:p>
          <a:p>
            <a:pPr>
              <a:buFont typeface="Wingdings" panose="05000000000000000000" pitchFamily="2" charset="2"/>
              <a:buChar char="q"/>
            </a:pPr>
            <a:endParaRPr lang="en-US" dirty="0"/>
          </a:p>
        </p:txBody>
      </p:sp>
      <p:sp>
        <p:nvSpPr>
          <p:cNvPr id="4" name="Title 1"/>
          <p:cNvSpPr>
            <a:spLocks noGrp="1"/>
          </p:cNvSpPr>
          <p:nvPr>
            <p:ph type="title"/>
          </p:nvPr>
        </p:nvSpPr>
        <p:spPr>
          <a:xfrm>
            <a:off x="838200" y="365125"/>
            <a:ext cx="10515600" cy="1325563"/>
          </a:xfrm>
        </p:spPr>
        <p:txBody>
          <a:bodyPr>
            <a:normAutofit/>
          </a:bodyPr>
          <a:lstStyle/>
          <a:p>
            <a:pPr algn="ctr"/>
            <a:r>
              <a:rPr lang="en-US" b="1" dirty="0" smtClean="0">
                <a:solidFill>
                  <a:srgbClr val="C00000"/>
                </a:solidFill>
              </a:rPr>
              <a:t>MINERALS</a:t>
            </a:r>
            <a:br>
              <a:rPr lang="en-US" b="1" dirty="0" smtClean="0">
                <a:solidFill>
                  <a:srgbClr val="C00000"/>
                </a:solidFill>
              </a:rPr>
            </a:br>
            <a:r>
              <a:rPr lang="en-US" b="1" dirty="0"/>
              <a:t>Calcium</a:t>
            </a:r>
            <a:endParaRPr lang="en-US" dirty="0">
              <a:solidFill>
                <a:srgbClr val="C00000"/>
              </a:solidFill>
            </a:endParaRPr>
          </a:p>
        </p:txBody>
      </p:sp>
      <p:sp>
        <p:nvSpPr>
          <p:cNvPr id="5" name="Rectangle 4"/>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33843412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lnSpc>
                <a:spcPct val="150000"/>
              </a:lnSpc>
            </a:pPr>
            <a:r>
              <a:rPr lang="en-US" b="1" dirty="0"/>
              <a:t>Negative calcium balance does not usually cause hypocalcemia. </a:t>
            </a:r>
            <a:endParaRPr lang="en-US" dirty="0"/>
          </a:p>
          <a:p>
            <a:pPr algn="just">
              <a:lnSpc>
                <a:spcPct val="150000"/>
              </a:lnSpc>
            </a:pPr>
            <a:r>
              <a:rPr lang="en-US" dirty="0"/>
              <a:t>If the total serum calcium concentration is low, this may be caused by hypoalbuminemia, which lowers the total plasma calcium concentration without affecting the physiologically important free (ionized) calcium concentration. </a:t>
            </a:r>
          </a:p>
          <a:p>
            <a:pPr algn="just">
              <a:lnSpc>
                <a:spcPct val="150000"/>
              </a:lnSpc>
            </a:pPr>
            <a:r>
              <a:rPr lang="en-US" dirty="0"/>
              <a:t>If the serum free calcium is low, this may be caused by concurrent vitamin D deficiency or hypoparathyroidism. </a:t>
            </a:r>
          </a:p>
          <a:p>
            <a:pPr algn="just">
              <a:lnSpc>
                <a:spcPct val="150000"/>
              </a:lnSpc>
            </a:pPr>
            <a:endParaRPr lang="en-US" dirty="0"/>
          </a:p>
        </p:txBody>
      </p:sp>
      <p:sp>
        <p:nvSpPr>
          <p:cNvPr id="4" name="Title 1"/>
          <p:cNvSpPr>
            <a:spLocks noGrp="1"/>
          </p:cNvSpPr>
          <p:nvPr>
            <p:ph type="title"/>
          </p:nvPr>
        </p:nvSpPr>
        <p:spPr>
          <a:xfrm>
            <a:off x="838200" y="365125"/>
            <a:ext cx="10515600" cy="1325563"/>
          </a:xfrm>
        </p:spPr>
        <p:txBody>
          <a:bodyPr>
            <a:normAutofit/>
          </a:bodyPr>
          <a:lstStyle/>
          <a:p>
            <a:pPr algn="ctr"/>
            <a:r>
              <a:rPr lang="en-US" b="1" dirty="0" smtClean="0">
                <a:solidFill>
                  <a:srgbClr val="C00000"/>
                </a:solidFill>
              </a:rPr>
              <a:t>MINERALS</a:t>
            </a:r>
            <a:br>
              <a:rPr lang="en-US" b="1" dirty="0" smtClean="0">
                <a:solidFill>
                  <a:srgbClr val="C00000"/>
                </a:solidFill>
              </a:rPr>
            </a:br>
            <a:r>
              <a:rPr lang="en-US" b="1" dirty="0"/>
              <a:t>Calcium</a:t>
            </a:r>
            <a:endParaRPr lang="en-US" dirty="0">
              <a:solidFill>
                <a:srgbClr val="C00000"/>
              </a:solidFill>
            </a:endParaRPr>
          </a:p>
        </p:txBody>
      </p:sp>
      <p:sp>
        <p:nvSpPr>
          <p:cNvPr id="5" name="Rectangle 4"/>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17420258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dirty="0"/>
              <a:t>The recommended intake of elemental calcium for IBD patients is the same as for the general population:</a:t>
            </a:r>
          </a:p>
          <a:p>
            <a:pPr marL="0" indent="0" algn="just">
              <a:buNone/>
            </a:pPr>
            <a:r>
              <a:rPr lang="en-US" dirty="0"/>
              <a:t>●1 to 3 years — 700 mg daily</a:t>
            </a:r>
          </a:p>
          <a:p>
            <a:pPr marL="0" indent="0" algn="just">
              <a:buNone/>
            </a:pPr>
            <a:r>
              <a:rPr lang="en-US" dirty="0"/>
              <a:t>●4 to 8 years — 1000 mg daily</a:t>
            </a:r>
          </a:p>
          <a:p>
            <a:pPr marL="0" indent="0" algn="just">
              <a:buNone/>
            </a:pPr>
            <a:r>
              <a:rPr lang="en-US" dirty="0"/>
              <a:t>●9 to 18 years — 1300 mg daily</a:t>
            </a:r>
          </a:p>
          <a:p>
            <a:pPr marL="0" indent="0" algn="just">
              <a:buNone/>
            </a:pPr>
            <a:r>
              <a:rPr lang="en-US" dirty="0" smtClean="0"/>
              <a:t>Calcium </a:t>
            </a:r>
            <a:r>
              <a:rPr lang="en-US" dirty="0"/>
              <a:t>supplement is particularly important in patients treated with glucocorticoid therapy. </a:t>
            </a:r>
          </a:p>
          <a:p>
            <a:pPr marL="0" indent="0" algn="just">
              <a:buNone/>
            </a:pPr>
            <a:r>
              <a:rPr lang="en-US" dirty="0"/>
              <a:t>In patients with extensive CD of the small bowel, </a:t>
            </a:r>
            <a:r>
              <a:rPr lang="en-US" dirty="0" smtClean="0"/>
              <a:t>higher </a:t>
            </a:r>
            <a:r>
              <a:rPr lang="en-US" dirty="0"/>
              <a:t>doses of calcium may be needed.</a:t>
            </a:r>
          </a:p>
          <a:p>
            <a:pPr marL="0" indent="0" algn="just">
              <a:buNone/>
            </a:pPr>
            <a:endParaRPr lang="en-US" dirty="0"/>
          </a:p>
        </p:txBody>
      </p:sp>
      <p:sp>
        <p:nvSpPr>
          <p:cNvPr id="4" name="Title 1"/>
          <p:cNvSpPr>
            <a:spLocks noGrp="1"/>
          </p:cNvSpPr>
          <p:nvPr>
            <p:ph type="title"/>
          </p:nvPr>
        </p:nvSpPr>
        <p:spPr>
          <a:xfrm>
            <a:off x="838200" y="365125"/>
            <a:ext cx="10515600" cy="1325563"/>
          </a:xfrm>
        </p:spPr>
        <p:txBody>
          <a:bodyPr>
            <a:normAutofit/>
          </a:bodyPr>
          <a:lstStyle/>
          <a:p>
            <a:pPr algn="ctr"/>
            <a:r>
              <a:rPr lang="en-US" b="1" dirty="0" smtClean="0">
                <a:solidFill>
                  <a:srgbClr val="C00000"/>
                </a:solidFill>
              </a:rPr>
              <a:t>MINERALS</a:t>
            </a:r>
            <a:br>
              <a:rPr lang="en-US" b="1" dirty="0" smtClean="0">
                <a:solidFill>
                  <a:srgbClr val="C00000"/>
                </a:solidFill>
              </a:rPr>
            </a:br>
            <a:r>
              <a:rPr lang="en-US" b="1" dirty="0"/>
              <a:t>Calcium</a:t>
            </a:r>
            <a:endParaRPr lang="en-US" dirty="0">
              <a:solidFill>
                <a:srgbClr val="C00000"/>
              </a:solidFill>
            </a:endParaRPr>
          </a:p>
        </p:txBody>
      </p:sp>
      <p:sp>
        <p:nvSpPr>
          <p:cNvPr id="5" name="Rectangle 4"/>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282578745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lnSpc>
                <a:spcPct val="150000"/>
              </a:lnSpc>
            </a:pPr>
            <a:r>
              <a:rPr lang="en-US" dirty="0" smtClean="0"/>
              <a:t>Phosphate </a:t>
            </a:r>
            <a:r>
              <a:rPr lang="en-US" dirty="0"/>
              <a:t>stores can be depleted in patients with chronic diarrhea because of malabsorption of phosphate and vitamin D. </a:t>
            </a:r>
          </a:p>
          <a:p>
            <a:pPr algn="just">
              <a:lnSpc>
                <a:spcPct val="150000"/>
              </a:lnSpc>
            </a:pPr>
            <a:r>
              <a:rPr lang="en-US" dirty="0"/>
              <a:t>In malnourished patients, sudden increases in nutrition can cause acute hypophosphatemia (refeeding syndrome). </a:t>
            </a:r>
          </a:p>
          <a:p>
            <a:pPr algn="just">
              <a:lnSpc>
                <a:spcPct val="150000"/>
              </a:lnSpc>
            </a:pPr>
            <a:r>
              <a:rPr lang="en-US" dirty="0"/>
              <a:t>Thus, malnourished patients with CD and chronic diarrhea are at risk for hypophosphatemia and require close monitoring and phosphate replacement. </a:t>
            </a:r>
          </a:p>
        </p:txBody>
      </p:sp>
      <p:sp>
        <p:nvSpPr>
          <p:cNvPr id="4" name="Title 1"/>
          <p:cNvSpPr>
            <a:spLocks noGrp="1"/>
          </p:cNvSpPr>
          <p:nvPr>
            <p:ph type="title"/>
          </p:nvPr>
        </p:nvSpPr>
        <p:spPr>
          <a:xfrm>
            <a:off x="838200" y="365125"/>
            <a:ext cx="10515600" cy="1325563"/>
          </a:xfrm>
        </p:spPr>
        <p:txBody>
          <a:bodyPr>
            <a:normAutofit/>
          </a:bodyPr>
          <a:lstStyle/>
          <a:p>
            <a:pPr algn="ctr"/>
            <a:r>
              <a:rPr lang="en-US" b="1" dirty="0" smtClean="0">
                <a:solidFill>
                  <a:srgbClr val="C00000"/>
                </a:solidFill>
              </a:rPr>
              <a:t>MINERALS</a:t>
            </a:r>
            <a:br>
              <a:rPr lang="en-US" b="1" dirty="0" smtClean="0">
                <a:solidFill>
                  <a:srgbClr val="C00000"/>
                </a:solidFill>
              </a:rPr>
            </a:br>
            <a:r>
              <a:rPr lang="en-US" b="1" dirty="0"/>
              <a:t>Phosphate</a:t>
            </a:r>
            <a:endParaRPr lang="en-US" dirty="0">
              <a:solidFill>
                <a:srgbClr val="C00000"/>
              </a:solidFill>
            </a:endParaRPr>
          </a:p>
        </p:txBody>
      </p:sp>
      <p:sp>
        <p:nvSpPr>
          <p:cNvPr id="5" name="Rectangle 4"/>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10321460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nSpc>
                <a:spcPct val="150000"/>
              </a:lnSpc>
            </a:pPr>
            <a:r>
              <a:rPr lang="en-US" dirty="0" smtClean="0"/>
              <a:t>Selenium </a:t>
            </a:r>
            <a:r>
              <a:rPr lang="en-US" dirty="0"/>
              <a:t>concentration in whole blood and glutathione peroxidase activity are often somewhat lower in adults or children with IBD as compared with healthy individuals, but biochemical or clinical evidence of deficiency is rare. </a:t>
            </a:r>
          </a:p>
          <a:p>
            <a:pPr>
              <a:lnSpc>
                <a:spcPct val="150000"/>
              </a:lnSpc>
            </a:pPr>
            <a:r>
              <a:rPr lang="en-US" dirty="0"/>
              <a:t>Deficient levels of selenium are more common among patients with CD who have undergone small bowel resection of &gt;200 cm and those receiving exclusive enteral nutrition. </a:t>
            </a:r>
          </a:p>
        </p:txBody>
      </p:sp>
      <p:sp>
        <p:nvSpPr>
          <p:cNvPr id="5" name="Title 1"/>
          <p:cNvSpPr>
            <a:spLocks noGrp="1"/>
          </p:cNvSpPr>
          <p:nvPr>
            <p:ph type="title"/>
          </p:nvPr>
        </p:nvSpPr>
        <p:spPr>
          <a:xfrm>
            <a:off x="838200" y="365125"/>
            <a:ext cx="10515600" cy="1325563"/>
          </a:xfrm>
        </p:spPr>
        <p:txBody>
          <a:bodyPr>
            <a:normAutofit/>
          </a:bodyPr>
          <a:lstStyle/>
          <a:p>
            <a:pPr algn="ctr"/>
            <a:r>
              <a:rPr lang="en-US" b="1" dirty="0" smtClean="0">
                <a:solidFill>
                  <a:srgbClr val="C00000"/>
                </a:solidFill>
              </a:rPr>
              <a:t>MINERALS</a:t>
            </a:r>
            <a:br>
              <a:rPr lang="en-US" b="1" dirty="0" smtClean="0">
                <a:solidFill>
                  <a:srgbClr val="C00000"/>
                </a:solidFill>
              </a:rPr>
            </a:br>
            <a:r>
              <a:rPr lang="en-US" b="1" dirty="0"/>
              <a:t>Selenium</a:t>
            </a:r>
            <a:endParaRPr lang="en-US" dirty="0">
              <a:solidFill>
                <a:srgbClr val="C00000"/>
              </a:solidFill>
            </a:endParaRPr>
          </a:p>
        </p:txBody>
      </p:sp>
      <p:sp>
        <p:nvSpPr>
          <p:cNvPr id="6" name="Rectangle 5"/>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40838112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dirty="0" smtClean="0"/>
              <a:t>Like </a:t>
            </a:r>
            <a:r>
              <a:rPr lang="en-US" dirty="0"/>
              <a:t>zinc, selenium is sometimes a component of antioxidant combinations that are occasionally given to patients with </a:t>
            </a:r>
            <a:r>
              <a:rPr lang="en-US" dirty="0" smtClean="0"/>
              <a:t>CD. </a:t>
            </a:r>
            <a:endParaRPr lang="en-US" dirty="0"/>
          </a:p>
          <a:p>
            <a:pPr algn="just"/>
            <a:r>
              <a:rPr lang="en-US" dirty="0"/>
              <a:t>Selenium occurs naturally in meats, cereals, and fish. It has multiple biological roles. It is a component of the antioxidant glutathione peroxidase, and is also required for formation of thyroid hormone. </a:t>
            </a:r>
          </a:p>
          <a:p>
            <a:pPr algn="just"/>
            <a:r>
              <a:rPr lang="en-US" dirty="0"/>
              <a:t>Clinical </a:t>
            </a:r>
            <a:r>
              <a:rPr lang="en-US" dirty="0" smtClean="0"/>
              <a:t>manifestations </a:t>
            </a:r>
            <a:r>
              <a:rPr lang="en-US" dirty="0"/>
              <a:t>include erythrocyte macrocytosis and muscle dysfunction, cardiomyopathy, and encephalitis. </a:t>
            </a:r>
          </a:p>
          <a:p>
            <a:pPr algn="just"/>
            <a:endParaRPr lang="en-US" dirty="0"/>
          </a:p>
        </p:txBody>
      </p:sp>
      <p:sp>
        <p:nvSpPr>
          <p:cNvPr id="5" name="Title 1"/>
          <p:cNvSpPr>
            <a:spLocks noGrp="1"/>
          </p:cNvSpPr>
          <p:nvPr>
            <p:ph type="title"/>
          </p:nvPr>
        </p:nvSpPr>
        <p:spPr>
          <a:xfrm>
            <a:off x="838200" y="365125"/>
            <a:ext cx="10515600" cy="1325563"/>
          </a:xfrm>
        </p:spPr>
        <p:txBody>
          <a:bodyPr>
            <a:normAutofit/>
          </a:bodyPr>
          <a:lstStyle/>
          <a:p>
            <a:pPr algn="ctr"/>
            <a:r>
              <a:rPr lang="en-US" b="1" dirty="0" smtClean="0">
                <a:solidFill>
                  <a:srgbClr val="C00000"/>
                </a:solidFill>
              </a:rPr>
              <a:t>MINERALS</a:t>
            </a:r>
            <a:br>
              <a:rPr lang="en-US" b="1" dirty="0" smtClean="0">
                <a:solidFill>
                  <a:srgbClr val="C00000"/>
                </a:solidFill>
              </a:rPr>
            </a:br>
            <a:r>
              <a:rPr lang="en-US" b="1" dirty="0"/>
              <a:t>Selenium</a:t>
            </a:r>
            <a:endParaRPr lang="en-US" dirty="0">
              <a:solidFill>
                <a:srgbClr val="C00000"/>
              </a:solidFill>
            </a:endParaRPr>
          </a:p>
        </p:txBody>
      </p:sp>
      <p:sp>
        <p:nvSpPr>
          <p:cNvPr id="4" name="Rectangle 3"/>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21049377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just">
              <a:lnSpc>
                <a:spcPct val="150000"/>
              </a:lnSpc>
            </a:pPr>
            <a:r>
              <a:rPr lang="en-US" dirty="0" smtClean="0"/>
              <a:t>Most </a:t>
            </a:r>
            <a:r>
              <a:rPr lang="en-US" dirty="0"/>
              <a:t>patients with IBD do not demonstrate copper deficiency; indeed, some series report relatively high copper levels. </a:t>
            </a:r>
          </a:p>
          <a:p>
            <a:pPr algn="just">
              <a:lnSpc>
                <a:spcPct val="150000"/>
              </a:lnSpc>
            </a:pPr>
            <a:r>
              <a:rPr lang="en-US" dirty="0"/>
              <a:t>However, increased losses are observed in those with profuse diarrhea, fistulas, or ostomies, or those maintained on parenteral nutrition without mineral supplements. </a:t>
            </a:r>
          </a:p>
          <a:p>
            <a:pPr algn="just">
              <a:lnSpc>
                <a:spcPct val="150000"/>
              </a:lnSpc>
            </a:pPr>
            <a:r>
              <a:rPr lang="en-US" dirty="0"/>
              <a:t>Because copper and zinc are competitively absorbed from the jejunum, high doses of zinc (eg, from prolonged ingestion of zinc supplements) can result in copper deficiency. </a:t>
            </a:r>
          </a:p>
        </p:txBody>
      </p:sp>
      <p:sp>
        <p:nvSpPr>
          <p:cNvPr id="5" name="Title 1"/>
          <p:cNvSpPr>
            <a:spLocks noGrp="1"/>
          </p:cNvSpPr>
          <p:nvPr>
            <p:ph type="title"/>
          </p:nvPr>
        </p:nvSpPr>
        <p:spPr>
          <a:xfrm>
            <a:off x="838200" y="365125"/>
            <a:ext cx="10515600" cy="1325563"/>
          </a:xfrm>
        </p:spPr>
        <p:txBody>
          <a:bodyPr>
            <a:normAutofit/>
          </a:bodyPr>
          <a:lstStyle/>
          <a:p>
            <a:pPr algn="ctr"/>
            <a:r>
              <a:rPr lang="en-US" b="1" dirty="0" smtClean="0">
                <a:solidFill>
                  <a:srgbClr val="C00000"/>
                </a:solidFill>
              </a:rPr>
              <a:t>MINERALS</a:t>
            </a:r>
            <a:br>
              <a:rPr lang="en-US" b="1" dirty="0" smtClean="0">
                <a:solidFill>
                  <a:srgbClr val="C00000"/>
                </a:solidFill>
              </a:rPr>
            </a:br>
            <a:r>
              <a:rPr lang="en-US" b="1" dirty="0"/>
              <a:t>Copper</a:t>
            </a:r>
            <a:endParaRPr lang="en-US" dirty="0">
              <a:solidFill>
                <a:srgbClr val="C00000"/>
              </a:solidFill>
            </a:endParaRPr>
          </a:p>
        </p:txBody>
      </p:sp>
      <p:sp>
        <p:nvSpPr>
          <p:cNvPr id="6" name="Rectangle 5"/>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35999855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lnSpc>
                <a:spcPct val="150000"/>
              </a:lnSpc>
            </a:pPr>
            <a:r>
              <a:rPr lang="en-US" dirty="0" smtClean="0"/>
              <a:t>Copper </a:t>
            </a:r>
            <a:r>
              <a:rPr lang="en-US" dirty="0"/>
              <a:t>is an essential trace element used in many enzyme complexes, and is required for normal iron absorption. </a:t>
            </a:r>
          </a:p>
          <a:p>
            <a:pPr algn="just">
              <a:lnSpc>
                <a:spcPct val="150000"/>
              </a:lnSpc>
            </a:pPr>
            <a:r>
              <a:rPr lang="en-US" dirty="0"/>
              <a:t>Clinical </a:t>
            </a:r>
            <a:r>
              <a:rPr lang="en-US" dirty="0" smtClean="0"/>
              <a:t>manifestations include </a:t>
            </a:r>
            <a:r>
              <a:rPr lang="en-US" dirty="0"/>
              <a:t>abnormally-formed hair, depigmentation of the skin, and microcytic anemia. The neurologic manifestations include ataxia, neuropathy, and cognitive deficits that can mimic vitamin B12 deficiency.</a:t>
            </a:r>
          </a:p>
          <a:p>
            <a:pPr algn="just">
              <a:lnSpc>
                <a:spcPct val="150000"/>
              </a:lnSpc>
            </a:pPr>
            <a:endParaRPr lang="en-US" dirty="0"/>
          </a:p>
        </p:txBody>
      </p:sp>
      <p:sp>
        <p:nvSpPr>
          <p:cNvPr id="5" name="Title 1"/>
          <p:cNvSpPr>
            <a:spLocks noGrp="1"/>
          </p:cNvSpPr>
          <p:nvPr>
            <p:ph type="title"/>
          </p:nvPr>
        </p:nvSpPr>
        <p:spPr>
          <a:xfrm>
            <a:off x="838200" y="365125"/>
            <a:ext cx="10515600" cy="1325563"/>
          </a:xfrm>
        </p:spPr>
        <p:txBody>
          <a:bodyPr>
            <a:normAutofit/>
          </a:bodyPr>
          <a:lstStyle/>
          <a:p>
            <a:pPr algn="ctr"/>
            <a:r>
              <a:rPr lang="en-US" b="1" dirty="0" smtClean="0">
                <a:solidFill>
                  <a:srgbClr val="C00000"/>
                </a:solidFill>
              </a:rPr>
              <a:t>MINERALS</a:t>
            </a:r>
            <a:br>
              <a:rPr lang="en-US" b="1" dirty="0" smtClean="0">
                <a:solidFill>
                  <a:srgbClr val="C00000"/>
                </a:solidFill>
              </a:rPr>
            </a:br>
            <a:r>
              <a:rPr lang="en-US" b="1" dirty="0"/>
              <a:t>Copper</a:t>
            </a:r>
            <a:endParaRPr lang="en-US" dirty="0">
              <a:solidFill>
                <a:srgbClr val="C00000"/>
              </a:solidFill>
            </a:endParaRPr>
          </a:p>
        </p:txBody>
      </p:sp>
      <p:sp>
        <p:nvSpPr>
          <p:cNvPr id="4" name="Rectangle 3"/>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24381759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72571" y="1852921"/>
            <a:ext cx="9846857" cy="4351338"/>
          </a:xfrm>
        </p:spPr>
        <p:txBody>
          <a:bodyPr>
            <a:normAutofit/>
          </a:bodyPr>
          <a:lstStyle/>
          <a:p>
            <a:pPr algn="just">
              <a:lnSpc>
                <a:spcPct val="150000"/>
              </a:lnSpc>
            </a:pPr>
            <a:r>
              <a:rPr lang="en-US" dirty="0" smtClean="0"/>
              <a:t>Magnesium </a:t>
            </a:r>
            <a:r>
              <a:rPr lang="en-US" dirty="0"/>
              <a:t>deficiency in patients with IBD may result from decreased oral intake, malabsorption, increased intestinal losses, or low concentrations of magnesium in a formula used for enteral nutrition. </a:t>
            </a:r>
          </a:p>
          <a:p>
            <a:pPr algn="just">
              <a:lnSpc>
                <a:spcPct val="150000"/>
              </a:lnSpc>
            </a:pPr>
            <a:r>
              <a:rPr lang="en-US" dirty="0"/>
              <a:t>Magnesium deficiency may contribute to osteopenia</a:t>
            </a:r>
            <a:r>
              <a:rPr lang="en-US" dirty="0" smtClean="0"/>
              <a:t>.</a:t>
            </a:r>
            <a:endParaRPr lang="en-US" dirty="0"/>
          </a:p>
        </p:txBody>
      </p:sp>
      <p:sp>
        <p:nvSpPr>
          <p:cNvPr id="4" name="Title 1"/>
          <p:cNvSpPr>
            <a:spLocks noGrp="1"/>
          </p:cNvSpPr>
          <p:nvPr>
            <p:ph type="title"/>
          </p:nvPr>
        </p:nvSpPr>
        <p:spPr>
          <a:xfrm>
            <a:off x="838200" y="365125"/>
            <a:ext cx="10515600" cy="1325563"/>
          </a:xfrm>
        </p:spPr>
        <p:txBody>
          <a:bodyPr>
            <a:normAutofit/>
          </a:bodyPr>
          <a:lstStyle/>
          <a:p>
            <a:pPr algn="ctr"/>
            <a:r>
              <a:rPr lang="en-US" b="1" dirty="0" smtClean="0">
                <a:solidFill>
                  <a:srgbClr val="C00000"/>
                </a:solidFill>
              </a:rPr>
              <a:t>MINERALS</a:t>
            </a:r>
            <a:br>
              <a:rPr lang="en-US" b="1" dirty="0" smtClean="0">
                <a:solidFill>
                  <a:srgbClr val="C00000"/>
                </a:solidFill>
              </a:rPr>
            </a:br>
            <a:r>
              <a:rPr lang="en-US" b="1" dirty="0" smtClean="0"/>
              <a:t>Magnesium</a:t>
            </a:r>
            <a:endParaRPr lang="en-US" dirty="0">
              <a:solidFill>
                <a:srgbClr val="C00000"/>
              </a:solidFill>
            </a:endParaRPr>
          </a:p>
        </p:txBody>
      </p:sp>
      <p:sp>
        <p:nvSpPr>
          <p:cNvPr id="5" name="Rectangle 4"/>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4124741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b="1" dirty="0">
                <a:latin typeface="Times New Roman" panose="02020603050405020304" pitchFamily="18" charset="0"/>
                <a:ea typeface="+mn-ea"/>
                <a:cs typeface="Times New Roman" panose="02020603050405020304" pitchFamily="18" charset="0"/>
              </a:rPr>
              <a:t>PATHOGENESIS</a:t>
            </a:r>
          </a:p>
        </p:txBody>
      </p:sp>
      <p:sp>
        <p:nvSpPr>
          <p:cNvPr id="3" name="Content Placeholder 2"/>
          <p:cNvSpPr>
            <a:spLocks noGrp="1"/>
          </p:cNvSpPr>
          <p:nvPr>
            <p:ph idx="1"/>
          </p:nvPr>
        </p:nvSpPr>
        <p:spPr>
          <a:xfrm>
            <a:off x="933736" y="1753823"/>
            <a:ext cx="10515600" cy="5506795"/>
          </a:xfrm>
        </p:spPr>
        <p:txBody>
          <a:bodyPr>
            <a:normAutofit/>
          </a:bodyPr>
          <a:lstStyle/>
          <a:p>
            <a:pPr algn="just"/>
            <a:r>
              <a:rPr lang="en-US" dirty="0" smtClean="0"/>
              <a:t>some </a:t>
            </a:r>
            <a:r>
              <a:rPr lang="en-US" dirty="0"/>
              <a:t>nutrients are digested and absorbed within specific locations within the </a:t>
            </a:r>
            <a:r>
              <a:rPr lang="en-US" dirty="0" smtClean="0"/>
              <a:t>GIT, </a:t>
            </a:r>
            <a:r>
              <a:rPr lang="en-US" dirty="0"/>
              <a:t>the activity and location of a patient's intestinal disease determines risk for specific micronutrient deficiencies. </a:t>
            </a:r>
          </a:p>
          <a:p>
            <a:pPr algn="just"/>
            <a:r>
              <a:rPr lang="en-US" dirty="0"/>
              <a:t>As examples, patients with disease of the terminal ileum are at risk for vitamin B12 deficiency, and those with disease of the proximal small intestine are more likely to malabsorb calcium and iron.</a:t>
            </a:r>
          </a:p>
          <a:p>
            <a:pPr algn="just"/>
            <a:r>
              <a:rPr lang="en-US" dirty="0"/>
              <a:t>Individuals who have undergone small bowel resection are also at risk for micronutrient deficiencies, the nature of which depends on the extent and location of the resected bowel. </a:t>
            </a:r>
          </a:p>
        </p:txBody>
      </p:sp>
      <p:sp>
        <p:nvSpPr>
          <p:cNvPr id="4" name="Rectangle 3"/>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398736392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42598" y="1880216"/>
            <a:ext cx="9506803" cy="4351338"/>
          </a:xfrm>
        </p:spPr>
        <p:txBody>
          <a:bodyPr>
            <a:normAutofit/>
          </a:bodyPr>
          <a:lstStyle/>
          <a:p>
            <a:pPr algn="just">
              <a:lnSpc>
                <a:spcPct val="150000"/>
              </a:lnSpc>
            </a:pPr>
            <a:r>
              <a:rPr lang="en-US" dirty="0" smtClean="0"/>
              <a:t>Mild </a:t>
            </a:r>
            <a:r>
              <a:rPr lang="en-US" dirty="0"/>
              <a:t>or chronic deficiencies can be supplemented orally with magnesium chloride. </a:t>
            </a:r>
          </a:p>
          <a:p>
            <a:pPr algn="just">
              <a:lnSpc>
                <a:spcPct val="150000"/>
              </a:lnSpc>
            </a:pPr>
            <a:r>
              <a:rPr lang="en-US" dirty="0"/>
              <a:t>However, large doses given orally can lead to diarrhea, so parenteral administration of magnesium may be necessary in patients with very low serum magnesium levels.</a:t>
            </a:r>
          </a:p>
          <a:p>
            <a:pPr algn="just">
              <a:lnSpc>
                <a:spcPct val="150000"/>
              </a:lnSpc>
            </a:pPr>
            <a:endParaRPr lang="en-US" dirty="0"/>
          </a:p>
        </p:txBody>
      </p:sp>
      <p:sp>
        <p:nvSpPr>
          <p:cNvPr id="4" name="Title 1"/>
          <p:cNvSpPr>
            <a:spLocks noGrp="1"/>
          </p:cNvSpPr>
          <p:nvPr>
            <p:ph type="title"/>
          </p:nvPr>
        </p:nvSpPr>
        <p:spPr>
          <a:xfrm>
            <a:off x="838200" y="365125"/>
            <a:ext cx="10515600" cy="1325563"/>
          </a:xfrm>
        </p:spPr>
        <p:txBody>
          <a:bodyPr>
            <a:normAutofit/>
          </a:bodyPr>
          <a:lstStyle/>
          <a:p>
            <a:pPr algn="ctr"/>
            <a:r>
              <a:rPr lang="en-US" b="1" dirty="0" smtClean="0">
                <a:solidFill>
                  <a:srgbClr val="C00000"/>
                </a:solidFill>
              </a:rPr>
              <a:t>MINERALS</a:t>
            </a:r>
            <a:br>
              <a:rPr lang="en-US" b="1" dirty="0" smtClean="0">
                <a:solidFill>
                  <a:srgbClr val="C00000"/>
                </a:solidFill>
              </a:rPr>
            </a:br>
            <a:r>
              <a:rPr lang="en-US" b="1" dirty="0" smtClean="0"/>
              <a:t>Magnesium</a:t>
            </a:r>
            <a:endParaRPr lang="en-US" dirty="0">
              <a:solidFill>
                <a:srgbClr val="C00000"/>
              </a:solidFill>
            </a:endParaRPr>
          </a:p>
        </p:txBody>
      </p:sp>
      <p:sp>
        <p:nvSpPr>
          <p:cNvPr id="5" name="Rectangle 4"/>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31902248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LABORATORY </a:t>
            </a:r>
            <a:r>
              <a:rPr lang="en-US" b="1" dirty="0"/>
              <a:t>MEASURES</a:t>
            </a:r>
            <a:endParaRPr lang="en-US" dirty="0"/>
          </a:p>
        </p:txBody>
      </p:sp>
      <p:sp>
        <p:nvSpPr>
          <p:cNvPr id="3" name="Content Placeholder 2"/>
          <p:cNvSpPr>
            <a:spLocks noGrp="1"/>
          </p:cNvSpPr>
          <p:nvPr>
            <p:ph idx="1"/>
          </p:nvPr>
        </p:nvSpPr>
        <p:spPr/>
        <p:txBody>
          <a:bodyPr>
            <a:normAutofit/>
          </a:bodyPr>
          <a:lstStyle/>
          <a:p>
            <a:pPr marL="0" indent="0" algn="just">
              <a:lnSpc>
                <a:spcPct val="150000"/>
              </a:lnSpc>
              <a:buNone/>
            </a:pPr>
            <a:r>
              <a:rPr lang="en-US" dirty="0" smtClean="0"/>
              <a:t>Laboratory </a:t>
            </a:r>
            <a:r>
              <a:rPr lang="en-US" dirty="0"/>
              <a:t>monitoring of nutritional status for patients with </a:t>
            </a:r>
            <a:r>
              <a:rPr lang="en-US" dirty="0" smtClean="0"/>
              <a:t>IBD depends </a:t>
            </a:r>
            <a:r>
              <a:rPr lang="en-US" dirty="0"/>
              <a:t>on the patient's disease activity and location, general nutritional status, and specific risk factors such as exclusive parenteral or enteral nutrition. </a:t>
            </a:r>
            <a:endParaRPr lang="en-US" dirty="0" smtClean="0"/>
          </a:p>
          <a:p>
            <a:pPr marL="0" indent="0" algn="just">
              <a:lnSpc>
                <a:spcPct val="150000"/>
              </a:lnSpc>
              <a:buNone/>
            </a:pPr>
            <a:endParaRPr lang="en-US" dirty="0"/>
          </a:p>
        </p:txBody>
      </p:sp>
      <p:sp>
        <p:nvSpPr>
          <p:cNvPr id="4" name="Rectangle 3"/>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150166181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LABORATORY </a:t>
            </a:r>
            <a:r>
              <a:rPr lang="en-US" b="1" dirty="0"/>
              <a:t>MEASURES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In </a:t>
            </a:r>
            <a:r>
              <a:rPr lang="en-US" dirty="0"/>
              <a:t>our practice, we use the following </a:t>
            </a:r>
            <a:r>
              <a:rPr lang="en-US" dirty="0" smtClean="0"/>
              <a:t>approach:</a:t>
            </a:r>
            <a:endParaRPr lang="en-US" dirty="0"/>
          </a:p>
          <a:p>
            <a:pPr marL="0" indent="0">
              <a:buNone/>
            </a:pPr>
            <a:r>
              <a:rPr lang="en-US" dirty="0"/>
              <a:t> </a:t>
            </a:r>
            <a:r>
              <a:rPr lang="en-US" dirty="0" smtClean="0"/>
              <a:t>● </a:t>
            </a:r>
            <a:r>
              <a:rPr lang="en-US" b="1" u="sng" dirty="0"/>
              <a:t>Routinely</a:t>
            </a:r>
            <a:r>
              <a:rPr lang="en-US" dirty="0"/>
              <a:t>:</a:t>
            </a:r>
          </a:p>
          <a:p>
            <a:pPr marL="514350" lvl="0" indent="-514350">
              <a:buFont typeface="+mj-lt"/>
              <a:buAutoNum type="arabicPeriod"/>
            </a:pPr>
            <a:r>
              <a:rPr lang="en-US" dirty="0"/>
              <a:t>A </a:t>
            </a:r>
            <a:r>
              <a:rPr lang="en-US" dirty="0" smtClean="0"/>
              <a:t>CBC at </a:t>
            </a:r>
            <a:r>
              <a:rPr lang="en-US" dirty="0"/>
              <a:t>each office visit, including red blood cell parameters to screen for iron deficiency. </a:t>
            </a:r>
          </a:p>
          <a:p>
            <a:pPr marL="514350" lvl="0" indent="-514350">
              <a:buFont typeface="+mj-lt"/>
              <a:buAutoNum type="arabicPeriod"/>
            </a:pPr>
            <a:r>
              <a:rPr lang="en-US" dirty="0" smtClean="0"/>
              <a:t>Vit. </a:t>
            </a:r>
            <a:r>
              <a:rPr lang="en-US" dirty="0"/>
              <a:t>D (measured as 25-hydroxyvitamin D) every </a:t>
            </a:r>
            <a:r>
              <a:rPr lang="en-US" dirty="0" smtClean="0"/>
              <a:t>1-2 years.</a:t>
            </a:r>
            <a:endParaRPr lang="en-US" dirty="0"/>
          </a:p>
          <a:p>
            <a:pPr marL="514350" lvl="0" indent="-514350">
              <a:buFont typeface="+mj-lt"/>
              <a:buAutoNum type="arabicPeriod"/>
            </a:pPr>
            <a:r>
              <a:rPr lang="en-US" dirty="0"/>
              <a:t>Serum albumin every 1-2 years.</a:t>
            </a:r>
          </a:p>
          <a:p>
            <a:pPr marL="0" indent="0">
              <a:buNone/>
            </a:pPr>
            <a:endParaRPr lang="en-US" dirty="0"/>
          </a:p>
        </p:txBody>
      </p:sp>
      <p:sp>
        <p:nvSpPr>
          <p:cNvPr id="4" name="Rectangle 3"/>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258535450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The above measures should be done </a:t>
            </a:r>
            <a:r>
              <a:rPr lang="en-US" b="1" dirty="0"/>
              <a:t>more frequently</a:t>
            </a:r>
            <a:r>
              <a:rPr lang="en-US" dirty="0"/>
              <a:t> for patients </a:t>
            </a:r>
            <a:r>
              <a:rPr lang="en-US" dirty="0" smtClean="0"/>
              <a:t>with:</a:t>
            </a:r>
          </a:p>
          <a:p>
            <a:pPr marL="514350" indent="-514350">
              <a:buFont typeface="+mj-lt"/>
              <a:buAutoNum type="arabicPeriod"/>
            </a:pPr>
            <a:r>
              <a:rPr lang="en-US" dirty="0" smtClean="0"/>
              <a:t>active </a:t>
            </a:r>
            <a:r>
              <a:rPr lang="en-US" dirty="0"/>
              <a:t>disease, or </a:t>
            </a:r>
            <a:endParaRPr lang="en-US" dirty="0" smtClean="0"/>
          </a:p>
          <a:p>
            <a:pPr marL="514350" indent="-514350">
              <a:buFont typeface="+mj-lt"/>
              <a:buAutoNum type="arabicPeriod"/>
            </a:pPr>
            <a:r>
              <a:rPr lang="en-US" dirty="0" smtClean="0"/>
              <a:t>CD </a:t>
            </a:r>
            <a:r>
              <a:rPr lang="en-US" dirty="0"/>
              <a:t>affecting the small bowel, </a:t>
            </a:r>
            <a:endParaRPr lang="en-US" dirty="0" smtClean="0"/>
          </a:p>
          <a:p>
            <a:pPr marL="514350" indent="-514350">
              <a:buFont typeface="+mj-lt"/>
              <a:buAutoNum type="arabicPeriod"/>
            </a:pPr>
            <a:r>
              <a:rPr lang="en-US" dirty="0" smtClean="0"/>
              <a:t>in </a:t>
            </a:r>
            <a:r>
              <a:rPr lang="en-US" dirty="0"/>
              <a:t>growing children, </a:t>
            </a:r>
            <a:endParaRPr lang="en-US" dirty="0" smtClean="0"/>
          </a:p>
          <a:p>
            <a:pPr marL="514350" indent="-514350">
              <a:buFont typeface="+mj-lt"/>
              <a:buAutoNum type="arabicPeriod"/>
            </a:pPr>
            <a:r>
              <a:rPr lang="en-US" dirty="0" smtClean="0"/>
              <a:t>or </a:t>
            </a:r>
            <a:r>
              <a:rPr lang="en-US" dirty="0"/>
              <a:t>in patients on medications that may affect nutrient status (eg, </a:t>
            </a:r>
            <a:r>
              <a:rPr lang="en-US" dirty="0" smtClean="0"/>
              <a:t>folate </a:t>
            </a:r>
            <a:r>
              <a:rPr lang="en-US" dirty="0"/>
              <a:t>regularly in patients on sulfasalazine or methotrexate</a:t>
            </a:r>
            <a:r>
              <a:rPr lang="en-US" dirty="0" smtClean="0"/>
              <a:t>).</a:t>
            </a:r>
            <a:endParaRPr lang="en-US" dirty="0"/>
          </a:p>
        </p:txBody>
      </p:sp>
      <p:sp>
        <p:nvSpPr>
          <p:cNvPr id="4" name="Title 1"/>
          <p:cNvSpPr>
            <a:spLocks noGrp="1"/>
          </p:cNvSpPr>
          <p:nvPr>
            <p:ph type="title"/>
          </p:nvPr>
        </p:nvSpPr>
        <p:spPr>
          <a:xfrm>
            <a:off x="838200" y="365125"/>
            <a:ext cx="10515600" cy="1325563"/>
          </a:xfrm>
        </p:spPr>
        <p:txBody>
          <a:bodyPr/>
          <a:lstStyle/>
          <a:p>
            <a:pPr algn="ctr"/>
            <a:r>
              <a:rPr lang="en-US" b="1" dirty="0" smtClean="0"/>
              <a:t>LABORATORY </a:t>
            </a:r>
            <a:r>
              <a:rPr lang="en-US" b="1" dirty="0"/>
              <a:t>MEASURES</a:t>
            </a:r>
            <a:endParaRPr lang="en-US" dirty="0"/>
          </a:p>
        </p:txBody>
      </p:sp>
      <p:sp>
        <p:nvSpPr>
          <p:cNvPr id="5" name="Rectangle 4"/>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370869250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just">
              <a:lnSpc>
                <a:spcPct val="150000"/>
              </a:lnSpc>
              <a:buFont typeface="Wingdings" panose="05000000000000000000" pitchFamily="2" charset="2"/>
              <a:buChar char="Ø"/>
            </a:pPr>
            <a:r>
              <a:rPr lang="en-US" dirty="0"/>
              <a:t>In patients with </a:t>
            </a:r>
            <a:r>
              <a:rPr lang="en-US" dirty="0" smtClean="0"/>
              <a:t>CD, </a:t>
            </a:r>
            <a:r>
              <a:rPr lang="en-US" dirty="0"/>
              <a:t>we </a:t>
            </a:r>
            <a:r>
              <a:rPr lang="en-US" dirty="0" smtClean="0"/>
              <a:t>measure </a:t>
            </a:r>
            <a:r>
              <a:rPr lang="en-US" dirty="0"/>
              <a:t>vitamin B12 every </a:t>
            </a:r>
            <a:r>
              <a:rPr lang="en-US" dirty="0" smtClean="0"/>
              <a:t>1-2 years</a:t>
            </a:r>
            <a:r>
              <a:rPr lang="en-US" dirty="0"/>
              <a:t>, or more frequently in those with disease of the terminal ileum.</a:t>
            </a:r>
          </a:p>
          <a:p>
            <a:pPr algn="just">
              <a:lnSpc>
                <a:spcPct val="150000"/>
              </a:lnSpc>
              <a:buFont typeface="Wingdings" panose="05000000000000000000" pitchFamily="2" charset="2"/>
              <a:buChar char="Ø"/>
            </a:pPr>
            <a:r>
              <a:rPr lang="en-US" dirty="0"/>
              <a:t>Levels of calcium, phosphorus, and magnesium should be measured in patients with chronic diarrhea or active small bowel disease, or during refeeding in severely malnourished patients</a:t>
            </a:r>
            <a:r>
              <a:rPr lang="en-US" dirty="0" smtClean="0"/>
              <a:t>.</a:t>
            </a:r>
          </a:p>
          <a:p>
            <a:pPr algn="just">
              <a:lnSpc>
                <a:spcPct val="150000"/>
              </a:lnSpc>
              <a:buFont typeface="Wingdings" panose="05000000000000000000" pitchFamily="2" charset="2"/>
              <a:buChar char="Ø"/>
            </a:pPr>
            <a:r>
              <a:rPr lang="en-US" dirty="0"/>
              <a:t>Measurement of serum </a:t>
            </a:r>
            <a:r>
              <a:rPr lang="en-US" dirty="0" smtClean="0"/>
              <a:t>vit </a:t>
            </a:r>
            <a:r>
              <a:rPr lang="en-US" dirty="0"/>
              <a:t>A and E, prothrombin time, and zinc may also be indicated based upon disease severity and location. Hyperlipidemia reduces the effective tissue level of vitamin E; laboratory results should be adjusted for serum lipids. </a:t>
            </a:r>
          </a:p>
          <a:p>
            <a:pPr algn="just">
              <a:lnSpc>
                <a:spcPct val="150000"/>
              </a:lnSpc>
              <a:buFont typeface="Wingdings" panose="05000000000000000000" pitchFamily="2" charset="2"/>
              <a:buChar char="Ø"/>
            </a:pPr>
            <a:endParaRPr lang="en-US" dirty="0"/>
          </a:p>
        </p:txBody>
      </p:sp>
      <p:sp>
        <p:nvSpPr>
          <p:cNvPr id="4" name="Title 1"/>
          <p:cNvSpPr>
            <a:spLocks noGrp="1"/>
          </p:cNvSpPr>
          <p:nvPr>
            <p:ph type="title"/>
          </p:nvPr>
        </p:nvSpPr>
        <p:spPr>
          <a:xfrm>
            <a:off x="838200" y="365125"/>
            <a:ext cx="10515600" cy="1325563"/>
          </a:xfrm>
        </p:spPr>
        <p:txBody>
          <a:bodyPr/>
          <a:lstStyle/>
          <a:p>
            <a:pPr algn="ctr"/>
            <a:r>
              <a:rPr lang="en-US" b="1" dirty="0" smtClean="0"/>
              <a:t>LABORATORY </a:t>
            </a:r>
            <a:r>
              <a:rPr lang="en-US" b="1" dirty="0"/>
              <a:t>MEASURES</a:t>
            </a:r>
            <a:endParaRPr lang="en-US" dirty="0"/>
          </a:p>
        </p:txBody>
      </p:sp>
      <p:sp>
        <p:nvSpPr>
          <p:cNvPr id="5" name="Rectangle 4"/>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280439074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33015"/>
            <a:ext cx="10515600" cy="4899546"/>
          </a:xfrm>
        </p:spPr>
        <p:txBody>
          <a:bodyPr>
            <a:normAutofit fontScale="85000" lnSpcReduction="10000"/>
          </a:bodyPr>
          <a:lstStyle/>
          <a:p>
            <a:pPr algn="just">
              <a:lnSpc>
                <a:spcPct val="150000"/>
              </a:lnSpc>
              <a:buFont typeface="Wingdings" panose="05000000000000000000" pitchFamily="2" charset="2"/>
              <a:buChar char="Ø"/>
            </a:pPr>
            <a:r>
              <a:rPr lang="en-US" dirty="0" smtClean="0"/>
              <a:t>Measurement </a:t>
            </a:r>
            <a:r>
              <a:rPr lang="en-US" dirty="0"/>
              <a:t>of </a:t>
            </a:r>
            <a:r>
              <a:rPr lang="en-US" dirty="0" smtClean="0"/>
              <a:t>PTH </a:t>
            </a:r>
            <a:r>
              <a:rPr lang="en-US" dirty="0"/>
              <a:t>is helpful in </a:t>
            </a:r>
            <a:r>
              <a:rPr lang="en-US" dirty="0" smtClean="0"/>
              <a:t>bone </a:t>
            </a:r>
            <a:r>
              <a:rPr lang="en-US" dirty="0"/>
              <a:t>disease or low serum levels of 25-hydroxyvitamin D. </a:t>
            </a:r>
          </a:p>
          <a:p>
            <a:pPr algn="just">
              <a:lnSpc>
                <a:spcPct val="150000"/>
              </a:lnSpc>
              <a:buFont typeface="Wingdings" panose="05000000000000000000" pitchFamily="2" charset="2"/>
              <a:buChar char="Ø"/>
            </a:pPr>
            <a:r>
              <a:rPr lang="en-US" dirty="0" smtClean="0"/>
              <a:t>Selenium </a:t>
            </a:r>
            <a:r>
              <a:rPr lang="en-US" dirty="0"/>
              <a:t>or </a:t>
            </a:r>
            <a:r>
              <a:rPr lang="en-US" dirty="0" smtClean="0"/>
              <a:t>copper deficiencies tests only required if </a:t>
            </a:r>
            <a:r>
              <a:rPr lang="en-US" dirty="0"/>
              <a:t>a patient has profuse diarrhea and exhibit other signs of nutritional deficiency, or other risk factors for deficiencies, such as insufficient intake through parenteral or enteral nutrition.</a:t>
            </a:r>
          </a:p>
          <a:p>
            <a:pPr algn="just">
              <a:lnSpc>
                <a:spcPct val="150000"/>
              </a:lnSpc>
              <a:buFont typeface="Wingdings" panose="05000000000000000000" pitchFamily="2" charset="2"/>
              <a:buChar char="Ø"/>
            </a:pPr>
            <a:r>
              <a:rPr lang="en-US" b="1" u="sng" dirty="0" smtClean="0"/>
              <a:t>Additional </a:t>
            </a:r>
            <a:r>
              <a:rPr lang="en-US" b="1" u="sng" dirty="0"/>
              <a:t>markers but not routinely used:</a:t>
            </a:r>
            <a:r>
              <a:rPr lang="en-US" dirty="0"/>
              <a:t> somatomedin C, prealbumin, carboxy-terminal propeptide of type I procollagen, and amino-terminal propeptide of type III procollagen</a:t>
            </a:r>
            <a:r>
              <a:rPr lang="en-US" dirty="0" smtClean="0"/>
              <a:t>.</a:t>
            </a:r>
            <a:endParaRPr lang="en-US" dirty="0"/>
          </a:p>
        </p:txBody>
      </p:sp>
      <p:sp>
        <p:nvSpPr>
          <p:cNvPr id="4" name="Title 1"/>
          <p:cNvSpPr>
            <a:spLocks noGrp="1"/>
          </p:cNvSpPr>
          <p:nvPr>
            <p:ph type="title"/>
          </p:nvPr>
        </p:nvSpPr>
        <p:spPr>
          <a:xfrm>
            <a:off x="838200" y="365125"/>
            <a:ext cx="10515600" cy="1325563"/>
          </a:xfrm>
        </p:spPr>
        <p:txBody>
          <a:bodyPr/>
          <a:lstStyle/>
          <a:p>
            <a:pPr algn="ctr"/>
            <a:r>
              <a:rPr lang="en-US" b="1" dirty="0" smtClean="0"/>
              <a:t>LABORATORY </a:t>
            </a:r>
            <a:r>
              <a:rPr lang="en-US" b="1" dirty="0"/>
              <a:t>MEASURES</a:t>
            </a:r>
            <a:endParaRPr lang="en-US" dirty="0"/>
          </a:p>
        </p:txBody>
      </p:sp>
      <p:sp>
        <p:nvSpPr>
          <p:cNvPr id="5" name="Rectangle 4"/>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323932080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lnSpc>
                <a:spcPct val="150000"/>
              </a:lnSpc>
              <a:buFont typeface="Wingdings" panose="05000000000000000000" pitchFamily="2" charset="2"/>
              <a:buChar char="v"/>
            </a:pPr>
            <a:r>
              <a:rPr lang="en-US" dirty="0" smtClean="0"/>
              <a:t>Historically</a:t>
            </a:r>
            <a:r>
              <a:rPr lang="en-US" dirty="0"/>
              <a:t>, nutritional deficiencies or the inability to maintain ideal body weight were common in </a:t>
            </a:r>
            <a:r>
              <a:rPr lang="en-US" dirty="0" smtClean="0"/>
              <a:t>patients with </a:t>
            </a:r>
            <a:r>
              <a:rPr lang="en-US" dirty="0"/>
              <a:t>Crohn's disease (CD</a:t>
            </a:r>
            <a:r>
              <a:rPr lang="en-US" dirty="0" smtClean="0"/>
              <a:t>).</a:t>
            </a:r>
          </a:p>
          <a:p>
            <a:pPr algn="just">
              <a:lnSpc>
                <a:spcPct val="150000"/>
              </a:lnSpc>
              <a:buFont typeface="Wingdings" panose="05000000000000000000" pitchFamily="2" charset="2"/>
              <a:buChar char="v"/>
            </a:pPr>
            <a:r>
              <a:rPr lang="en-US" dirty="0" smtClean="0"/>
              <a:t>Advances </a:t>
            </a:r>
            <a:r>
              <a:rPr lang="en-US" dirty="0"/>
              <a:t>in diagnosis and medical therapy have decreased the incidence of this problem. By contrast, these issues continue to be a concern in children with </a:t>
            </a:r>
            <a:r>
              <a:rPr lang="en-US" dirty="0" smtClean="0"/>
              <a:t>IBD. </a:t>
            </a:r>
            <a:endParaRPr lang="en-US" dirty="0"/>
          </a:p>
          <a:p>
            <a:pPr algn="just">
              <a:lnSpc>
                <a:spcPct val="150000"/>
              </a:lnSpc>
              <a:buFont typeface="Wingdings" panose="05000000000000000000" pitchFamily="2" charset="2"/>
              <a:buChar char="v"/>
            </a:pPr>
            <a:endParaRPr lang="en-US" dirty="0"/>
          </a:p>
        </p:txBody>
      </p:sp>
      <p:sp>
        <p:nvSpPr>
          <p:cNvPr id="4" name="Rectangle 3"/>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
        <p:nvSpPr>
          <p:cNvPr id="6" name="Title 1"/>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b="1" dirty="0" smtClean="0">
                <a:solidFill>
                  <a:srgbClr val="00B050"/>
                </a:solidFill>
                <a:latin typeface="Times New Roman" panose="02020603050405020304" pitchFamily="18" charset="0"/>
                <a:cs typeface="Times New Roman" panose="02020603050405020304" pitchFamily="18" charset="0"/>
              </a:rPr>
              <a:t>SUMMARY AND RECOMMENDATIONS</a:t>
            </a:r>
            <a:endParaRPr lang="en-US" sz="4000"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526095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vert="horz" lIns="91440" tIns="45720" rIns="91440" bIns="45720" rtlCol="0">
            <a:normAutofit fontScale="92500" lnSpcReduction="10000"/>
          </a:bodyPr>
          <a:lstStyle/>
          <a:p>
            <a:pPr algn="just">
              <a:lnSpc>
                <a:spcPct val="150000"/>
              </a:lnSpc>
              <a:buFont typeface="Wingdings" panose="05000000000000000000" pitchFamily="2" charset="2"/>
              <a:buChar char="v"/>
            </a:pPr>
            <a:r>
              <a:rPr lang="en-US" dirty="0" smtClean="0"/>
              <a:t>A </a:t>
            </a:r>
            <a:r>
              <a:rPr lang="en-US" dirty="0"/>
              <a:t>combination of factors contributes to the pathogenesis of malnutrition in IBD including reduced nutrient intake, malabsorption, increased energy expenditure, and enteral protein loss. </a:t>
            </a:r>
          </a:p>
          <a:p>
            <a:pPr algn="just">
              <a:lnSpc>
                <a:spcPct val="150000"/>
              </a:lnSpc>
              <a:buFont typeface="Wingdings" panose="05000000000000000000" pitchFamily="2" charset="2"/>
              <a:buChar char="v"/>
            </a:pPr>
            <a:r>
              <a:rPr lang="en-US" dirty="0" smtClean="0"/>
              <a:t> Micronutrient </a:t>
            </a:r>
            <a:r>
              <a:rPr lang="en-US" dirty="0"/>
              <a:t>deficiencies are common in patients with IBD; the frequency depends on the type of disease (most are more common in </a:t>
            </a:r>
            <a:r>
              <a:rPr lang="en-US" dirty="0" smtClean="0"/>
              <a:t>Crohn's </a:t>
            </a:r>
            <a:r>
              <a:rPr lang="en-US" dirty="0"/>
              <a:t>disease than in ulcerative colitis), disease location, and disease activity.</a:t>
            </a:r>
          </a:p>
          <a:p>
            <a:pPr algn="just">
              <a:lnSpc>
                <a:spcPct val="150000"/>
              </a:lnSpc>
              <a:buFont typeface="Wingdings" panose="05000000000000000000" pitchFamily="2" charset="2"/>
              <a:buChar char="v"/>
            </a:pPr>
            <a:endParaRPr lang="en-US" dirty="0"/>
          </a:p>
        </p:txBody>
      </p:sp>
      <p:sp>
        <p:nvSpPr>
          <p:cNvPr id="4" name="Title 1"/>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b="1" dirty="0" smtClean="0">
                <a:solidFill>
                  <a:srgbClr val="00B050"/>
                </a:solidFill>
                <a:latin typeface="Times New Roman" panose="02020603050405020304" pitchFamily="18" charset="0"/>
                <a:cs typeface="Times New Roman" panose="02020603050405020304" pitchFamily="18" charset="0"/>
              </a:rPr>
              <a:t>SUMMARY AND RECOMMENDATIONS</a:t>
            </a:r>
            <a:endParaRPr lang="en-US" sz="4000" dirty="0">
              <a:solidFill>
                <a:srgbClr val="00B050"/>
              </a:solidFill>
              <a:latin typeface="Times New Roman" panose="02020603050405020304" pitchFamily="18" charset="0"/>
              <a:cs typeface="Times New Roman" panose="02020603050405020304" pitchFamily="18" charset="0"/>
            </a:endParaRPr>
          </a:p>
        </p:txBody>
      </p:sp>
      <p:sp>
        <p:nvSpPr>
          <p:cNvPr id="5" name="Rectangle 4"/>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5369058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vert="horz" lIns="91440" tIns="45720" rIns="91440" bIns="45720" rtlCol="0">
            <a:normAutofit/>
          </a:bodyPr>
          <a:lstStyle/>
          <a:p>
            <a:pPr algn="just">
              <a:lnSpc>
                <a:spcPct val="150000"/>
              </a:lnSpc>
              <a:buFont typeface="Wingdings" panose="05000000000000000000" pitchFamily="2" charset="2"/>
              <a:buChar char="v"/>
            </a:pPr>
            <a:r>
              <a:rPr lang="en-US" dirty="0" smtClean="0"/>
              <a:t>Because </a:t>
            </a:r>
            <a:r>
              <a:rPr lang="en-US" dirty="0"/>
              <a:t>vitamin deficiencies are prevalent in patients with IBD, a multivitamin and mineral supplement is </a:t>
            </a:r>
            <a:r>
              <a:rPr lang="en-US" dirty="0" smtClean="0"/>
              <a:t>recommended.</a:t>
            </a:r>
            <a:endParaRPr lang="en-US" dirty="0"/>
          </a:p>
          <a:p>
            <a:pPr algn="just">
              <a:lnSpc>
                <a:spcPct val="150000"/>
              </a:lnSpc>
              <a:buFont typeface="Wingdings" panose="05000000000000000000" pitchFamily="2" charset="2"/>
              <a:buChar char="v"/>
            </a:pPr>
            <a:r>
              <a:rPr lang="en-US" dirty="0" smtClean="0"/>
              <a:t>All </a:t>
            </a:r>
            <a:r>
              <a:rPr lang="en-US" dirty="0"/>
              <a:t>patients with IBD should be counseled to ensure recommended intake of calcium (1300 mg daily in </a:t>
            </a:r>
            <a:r>
              <a:rPr lang="en-US" dirty="0" smtClean="0"/>
              <a:t>adolescents) </a:t>
            </a:r>
            <a:r>
              <a:rPr lang="en-US" dirty="0"/>
              <a:t>and vitamin D (600 </a:t>
            </a:r>
            <a:r>
              <a:rPr lang="en-US" dirty="0" smtClean="0"/>
              <a:t>IU daily</a:t>
            </a:r>
            <a:r>
              <a:rPr lang="en-US" dirty="0"/>
              <a:t>), and monitored for vitamin D deficiency. </a:t>
            </a:r>
          </a:p>
          <a:p>
            <a:pPr algn="just">
              <a:lnSpc>
                <a:spcPct val="150000"/>
              </a:lnSpc>
              <a:buFont typeface="Wingdings" panose="05000000000000000000" pitchFamily="2" charset="2"/>
              <a:buChar char="v"/>
            </a:pPr>
            <a:endParaRPr lang="en-US" dirty="0"/>
          </a:p>
        </p:txBody>
      </p:sp>
      <p:sp>
        <p:nvSpPr>
          <p:cNvPr id="4" name="Title 1"/>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b="1" smtClean="0">
                <a:solidFill>
                  <a:srgbClr val="00B050"/>
                </a:solidFill>
                <a:latin typeface="Times New Roman" panose="02020603050405020304" pitchFamily="18" charset="0"/>
                <a:cs typeface="Times New Roman" panose="02020603050405020304" pitchFamily="18" charset="0"/>
              </a:rPr>
              <a:t>SUMMARY AND RECOMMENDATIONS</a:t>
            </a:r>
            <a:endParaRPr lang="en-US" sz="4000" dirty="0">
              <a:solidFill>
                <a:srgbClr val="00B050"/>
              </a:solidFill>
              <a:latin typeface="Times New Roman" panose="02020603050405020304" pitchFamily="18" charset="0"/>
              <a:cs typeface="Times New Roman" panose="02020603050405020304" pitchFamily="18" charset="0"/>
            </a:endParaRPr>
          </a:p>
        </p:txBody>
      </p:sp>
      <p:sp>
        <p:nvSpPr>
          <p:cNvPr id="5" name="Rectangle 4"/>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317236711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vert="horz" lIns="91440" tIns="45720" rIns="91440" bIns="45720" rtlCol="0">
            <a:normAutofit fontScale="92500" lnSpcReduction="10000"/>
          </a:bodyPr>
          <a:lstStyle/>
          <a:p>
            <a:pPr algn="just">
              <a:lnSpc>
                <a:spcPct val="150000"/>
              </a:lnSpc>
              <a:buFont typeface="Wingdings" panose="05000000000000000000" pitchFamily="2" charset="2"/>
              <a:buChar char="v"/>
            </a:pPr>
            <a:r>
              <a:rPr lang="en-US" dirty="0" smtClean="0"/>
              <a:t>Routine </a:t>
            </a:r>
            <a:r>
              <a:rPr lang="en-US" dirty="0"/>
              <a:t>laboratory studies indicated for nutritional assessment in patients with IBD include hemoglobin, albumin, and vitamin D. </a:t>
            </a:r>
            <a:endParaRPr lang="en-US" dirty="0" smtClean="0"/>
          </a:p>
          <a:p>
            <a:pPr algn="just">
              <a:lnSpc>
                <a:spcPct val="150000"/>
              </a:lnSpc>
              <a:buFont typeface="Wingdings" panose="05000000000000000000" pitchFamily="2" charset="2"/>
              <a:buChar char="v"/>
            </a:pPr>
            <a:r>
              <a:rPr lang="en-US" dirty="0" smtClean="0"/>
              <a:t>Monitor </a:t>
            </a:r>
            <a:r>
              <a:rPr lang="en-US" dirty="0"/>
              <a:t>vitamin B12 in patients with Crohn's disease affecting the terminal ileum. </a:t>
            </a:r>
            <a:endParaRPr lang="en-US" dirty="0" smtClean="0"/>
          </a:p>
          <a:p>
            <a:pPr algn="just">
              <a:lnSpc>
                <a:spcPct val="150000"/>
              </a:lnSpc>
              <a:buFont typeface="Wingdings" panose="05000000000000000000" pitchFamily="2" charset="2"/>
              <a:buChar char="v"/>
            </a:pPr>
            <a:r>
              <a:rPr lang="en-US" dirty="0" smtClean="0"/>
              <a:t>Measurement </a:t>
            </a:r>
            <a:r>
              <a:rPr lang="en-US" dirty="0"/>
              <a:t>of serum </a:t>
            </a:r>
            <a:r>
              <a:rPr lang="en-US" dirty="0" smtClean="0"/>
              <a:t>folate</a:t>
            </a:r>
            <a:r>
              <a:rPr lang="en-US" dirty="0"/>
              <a:t>, vitamins A and E, </a:t>
            </a:r>
            <a:r>
              <a:rPr lang="en-US" dirty="0" smtClean="0"/>
              <a:t>PTH, PT, </a:t>
            </a:r>
            <a:r>
              <a:rPr lang="en-US" dirty="0"/>
              <a:t>magnesium, calcium, phosphorus and zinc may also be indicated based upon disease severity and location. </a:t>
            </a:r>
          </a:p>
        </p:txBody>
      </p:sp>
      <p:sp>
        <p:nvSpPr>
          <p:cNvPr id="4" name="Title 1"/>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b="1" smtClean="0">
                <a:solidFill>
                  <a:srgbClr val="00B050"/>
                </a:solidFill>
                <a:latin typeface="Times New Roman" panose="02020603050405020304" pitchFamily="18" charset="0"/>
                <a:cs typeface="Times New Roman" panose="02020603050405020304" pitchFamily="18" charset="0"/>
              </a:rPr>
              <a:t>SUMMARY AND RECOMMENDATIONS</a:t>
            </a:r>
            <a:endParaRPr lang="en-US" sz="4000" dirty="0">
              <a:solidFill>
                <a:srgbClr val="00B050"/>
              </a:solidFill>
              <a:latin typeface="Times New Roman" panose="02020603050405020304" pitchFamily="18" charset="0"/>
              <a:cs typeface="Times New Roman" panose="02020603050405020304" pitchFamily="18" charset="0"/>
            </a:endParaRPr>
          </a:p>
        </p:txBody>
      </p:sp>
      <p:sp>
        <p:nvSpPr>
          <p:cNvPr id="5" name="Rectangle 4"/>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1303245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u="sng" dirty="0">
                <a:solidFill>
                  <a:srgbClr val="FF0000"/>
                </a:solidFill>
              </a:rPr>
              <a:t>WATER-SOLUBLE </a:t>
            </a:r>
            <a:r>
              <a:rPr lang="en-US" b="1" u="sng" dirty="0" smtClean="0">
                <a:solidFill>
                  <a:srgbClr val="FF0000"/>
                </a:solidFill>
              </a:rPr>
              <a:t>VITAMINS</a:t>
            </a:r>
            <a:r>
              <a:rPr lang="en-US" b="1" u="sng" dirty="0" smtClean="0"/>
              <a:t/>
            </a:r>
            <a:br>
              <a:rPr lang="en-US" b="1" u="sng" dirty="0" smtClean="0"/>
            </a:br>
            <a:r>
              <a:rPr lang="en-US" b="1" u="sng" dirty="0" smtClean="0">
                <a:solidFill>
                  <a:srgbClr val="0070C0"/>
                </a:solidFill>
              </a:rPr>
              <a:t>Folic </a:t>
            </a:r>
            <a:r>
              <a:rPr lang="en-US" b="1" u="sng" dirty="0">
                <a:solidFill>
                  <a:srgbClr val="0070C0"/>
                </a:solidFill>
              </a:rPr>
              <a:t>acid</a:t>
            </a:r>
            <a:r>
              <a:rPr lang="en-US" b="1" u="sng" dirty="0" smtClean="0">
                <a:solidFill>
                  <a:srgbClr val="0070C0"/>
                </a:solidFill>
              </a:rPr>
              <a:t>:</a:t>
            </a:r>
            <a:endParaRPr lang="en-US" dirty="0">
              <a:solidFill>
                <a:srgbClr val="0070C0"/>
              </a:solidFill>
            </a:endParaRPr>
          </a:p>
        </p:txBody>
      </p:sp>
      <p:sp>
        <p:nvSpPr>
          <p:cNvPr id="3" name="Content Placeholder 2"/>
          <p:cNvSpPr>
            <a:spLocks noGrp="1"/>
          </p:cNvSpPr>
          <p:nvPr>
            <p:ph idx="1"/>
          </p:nvPr>
        </p:nvSpPr>
        <p:spPr/>
        <p:txBody>
          <a:bodyPr>
            <a:normAutofit fontScale="92500"/>
          </a:bodyPr>
          <a:lstStyle/>
          <a:p>
            <a:pPr algn="just">
              <a:lnSpc>
                <a:spcPct val="150000"/>
              </a:lnSpc>
            </a:pPr>
            <a:r>
              <a:rPr lang="en-US" dirty="0" smtClean="0"/>
              <a:t>Folate </a:t>
            </a:r>
            <a:r>
              <a:rPr lang="en-US" dirty="0"/>
              <a:t>deficiency was observed in 20 to 60 % of patients with IBD in older series, and is uncommon in studies from the last decade. </a:t>
            </a:r>
          </a:p>
          <a:p>
            <a:pPr algn="just">
              <a:lnSpc>
                <a:spcPct val="150000"/>
              </a:lnSpc>
            </a:pPr>
            <a:r>
              <a:rPr lang="en-US" dirty="0"/>
              <a:t>This historical difference may reflect changes in medical therapy (eg, less use of sulfasalazine) and/or higher levels of folate intake through supplements or foods. In modern series of children with newly diagnosed IBD, folate concentrations were normal or higher than those of controls</a:t>
            </a:r>
            <a:r>
              <a:rPr lang="en-US" dirty="0" smtClean="0"/>
              <a:t>.</a:t>
            </a:r>
            <a:endParaRPr lang="en-US" dirty="0"/>
          </a:p>
        </p:txBody>
      </p:sp>
      <p:sp>
        <p:nvSpPr>
          <p:cNvPr id="4" name="Rectangle 3"/>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23290751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vert="horz" lIns="91440" tIns="45720" rIns="91440" bIns="45720" rtlCol="0">
            <a:normAutofit fontScale="92500" lnSpcReduction="10000"/>
          </a:bodyPr>
          <a:lstStyle/>
          <a:p>
            <a:pPr algn="just">
              <a:lnSpc>
                <a:spcPct val="150000"/>
              </a:lnSpc>
              <a:buFont typeface="Wingdings" panose="05000000000000000000" pitchFamily="2" charset="2"/>
              <a:buChar char="v"/>
            </a:pPr>
            <a:r>
              <a:rPr lang="en-US" dirty="0" smtClean="0"/>
              <a:t>For </a:t>
            </a:r>
            <a:r>
              <a:rPr lang="en-US" dirty="0"/>
              <a:t>patients with mild IBD activity and mild or moderate anemia (hemoglobin 10 to 12 g/dL), </a:t>
            </a:r>
            <a:r>
              <a:rPr lang="en-US" dirty="0" smtClean="0"/>
              <a:t>iron </a:t>
            </a:r>
            <a:r>
              <a:rPr lang="en-US" dirty="0"/>
              <a:t>supplementation </a:t>
            </a:r>
            <a:r>
              <a:rPr lang="en-US" dirty="0" smtClean="0"/>
              <a:t>is recommended by </a:t>
            </a:r>
            <a:r>
              <a:rPr lang="en-US" dirty="0"/>
              <a:t>the oral route as an initial trial. </a:t>
            </a:r>
            <a:endParaRPr lang="en-US" dirty="0" smtClean="0"/>
          </a:p>
          <a:p>
            <a:pPr algn="just">
              <a:lnSpc>
                <a:spcPct val="150000"/>
              </a:lnSpc>
              <a:buFont typeface="Wingdings" panose="05000000000000000000" pitchFamily="2" charset="2"/>
              <a:buChar char="v"/>
            </a:pPr>
            <a:r>
              <a:rPr lang="en-US" dirty="0" smtClean="0"/>
              <a:t>IV iron </a:t>
            </a:r>
            <a:r>
              <a:rPr lang="en-US" dirty="0"/>
              <a:t>for patients with moderate to severe IBD activity or severe anemia, or for those who do not tolerate or respond appropriately to oral iron. </a:t>
            </a:r>
            <a:endParaRPr lang="en-US" dirty="0" smtClean="0"/>
          </a:p>
          <a:p>
            <a:pPr algn="just">
              <a:lnSpc>
                <a:spcPct val="150000"/>
              </a:lnSpc>
              <a:buFont typeface="Wingdings" panose="05000000000000000000" pitchFamily="2" charset="2"/>
              <a:buChar char="v"/>
            </a:pPr>
            <a:r>
              <a:rPr lang="en-US" dirty="0" smtClean="0"/>
              <a:t>The </a:t>
            </a:r>
            <a:r>
              <a:rPr lang="en-US" dirty="0"/>
              <a:t>decision to use the oral versus intravenous route may also depend on patient preference or cost considerations. </a:t>
            </a:r>
          </a:p>
          <a:p>
            <a:pPr algn="just">
              <a:lnSpc>
                <a:spcPct val="150000"/>
              </a:lnSpc>
              <a:buFont typeface="Wingdings" panose="05000000000000000000" pitchFamily="2" charset="2"/>
              <a:buChar char="v"/>
            </a:pPr>
            <a:endParaRPr lang="en-US" dirty="0"/>
          </a:p>
        </p:txBody>
      </p:sp>
      <p:sp>
        <p:nvSpPr>
          <p:cNvPr id="4" name="Title 1"/>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b="1" smtClean="0">
                <a:solidFill>
                  <a:srgbClr val="00B050"/>
                </a:solidFill>
                <a:latin typeface="Times New Roman" panose="02020603050405020304" pitchFamily="18" charset="0"/>
                <a:cs typeface="Times New Roman" panose="02020603050405020304" pitchFamily="18" charset="0"/>
              </a:rPr>
              <a:t>SUMMARY AND RECOMMENDATIONS</a:t>
            </a:r>
            <a:endParaRPr lang="en-US" sz="4000" dirty="0">
              <a:solidFill>
                <a:srgbClr val="00B050"/>
              </a:solidFill>
              <a:latin typeface="Times New Roman" panose="02020603050405020304" pitchFamily="18" charset="0"/>
              <a:cs typeface="Times New Roman" panose="02020603050405020304" pitchFamily="18" charset="0"/>
            </a:endParaRPr>
          </a:p>
        </p:txBody>
      </p:sp>
      <p:sp>
        <p:nvSpPr>
          <p:cNvPr id="5" name="Rectangle 4"/>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87258010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4032394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u="sng" dirty="0">
                <a:solidFill>
                  <a:srgbClr val="FF0000"/>
                </a:solidFill>
              </a:rPr>
              <a:t>WATER-SOLUBLE </a:t>
            </a:r>
            <a:r>
              <a:rPr lang="en-US" b="1" u="sng" dirty="0" smtClean="0">
                <a:solidFill>
                  <a:srgbClr val="FF0000"/>
                </a:solidFill>
              </a:rPr>
              <a:t>VITAMINS</a:t>
            </a:r>
            <a:r>
              <a:rPr lang="en-US" b="1" u="sng" dirty="0" smtClean="0"/>
              <a:t/>
            </a:r>
            <a:br>
              <a:rPr lang="en-US" b="1" u="sng" dirty="0" smtClean="0"/>
            </a:br>
            <a:r>
              <a:rPr lang="en-US" b="1" u="sng" dirty="0" smtClean="0">
                <a:solidFill>
                  <a:srgbClr val="0070C0"/>
                </a:solidFill>
              </a:rPr>
              <a:t>Folic </a:t>
            </a:r>
            <a:r>
              <a:rPr lang="en-US" b="1" u="sng" dirty="0">
                <a:solidFill>
                  <a:srgbClr val="0070C0"/>
                </a:solidFill>
              </a:rPr>
              <a:t>acid</a:t>
            </a:r>
            <a:r>
              <a:rPr lang="en-US" b="1" u="sng" dirty="0" smtClean="0">
                <a:solidFill>
                  <a:srgbClr val="0070C0"/>
                </a:solidFill>
              </a:rPr>
              <a:t>:</a:t>
            </a:r>
            <a:endParaRPr lang="en-US" dirty="0">
              <a:solidFill>
                <a:srgbClr val="0070C0"/>
              </a:solidFill>
            </a:endParaRPr>
          </a:p>
        </p:txBody>
      </p:sp>
      <p:sp>
        <p:nvSpPr>
          <p:cNvPr id="3" name="Content Placeholder 2"/>
          <p:cNvSpPr>
            <a:spLocks noGrp="1"/>
          </p:cNvSpPr>
          <p:nvPr>
            <p:ph idx="1"/>
          </p:nvPr>
        </p:nvSpPr>
        <p:spPr>
          <a:xfrm>
            <a:off x="838200" y="1825624"/>
            <a:ext cx="10515600" cy="4807187"/>
          </a:xfrm>
        </p:spPr>
        <p:txBody>
          <a:bodyPr>
            <a:normAutofit fontScale="92500" lnSpcReduction="20000"/>
          </a:bodyPr>
          <a:lstStyle/>
          <a:p>
            <a:pPr algn="just">
              <a:lnSpc>
                <a:spcPct val="150000"/>
              </a:lnSpc>
            </a:pPr>
            <a:r>
              <a:rPr lang="en-US" dirty="0" smtClean="0"/>
              <a:t>The </a:t>
            </a:r>
            <a:r>
              <a:rPr lang="en-US" dirty="0"/>
              <a:t>diet of patients with </a:t>
            </a:r>
            <a:r>
              <a:rPr lang="en-US" dirty="0" smtClean="0"/>
              <a:t>IBD </a:t>
            </a:r>
            <a:r>
              <a:rPr lang="en-US" dirty="0"/>
              <a:t>often contains insufficient amounts of folic acid. </a:t>
            </a:r>
            <a:endParaRPr lang="en-US" dirty="0" smtClean="0"/>
          </a:p>
          <a:p>
            <a:pPr algn="just">
              <a:lnSpc>
                <a:spcPct val="150000"/>
              </a:lnSpc>
            </a:pPr>
            <a:r>
              <a:rPr lang="en-US" dirty="0" smtClean="0"/>
              <a:t>In </a:t>
            </a:r>
            <a:r>
              <a:rPr lang="en-US" dirty="0"/>
              <a:t>addition, treatment with sulfasalazine may exacerbate folate deficiency, since the drug's sulfa moiety can bind folate in the gut lumen, leaving it unavailable for absorption. </a:t>
            </a:r>
          </a:p>
          <a:p>
            <a:pPr algn="just">
              <a:lnSpc>
                <a:spcPct val="150000"/>
              </a:lnSpc>
            </a:pPr>
            <a:r>
              <a:rPr lang="en-US" dirty="0"/>
              <a:t>This is not true for other amino salicylates, such as mesalamine. </a:t>
            </a:r>
          </a:p>
          <a:p>
            <a:pPr algn="just">
              <a:lnSpc>
                <a:spcPct val="150000"/>
              </a:lnSpc>
            </a:pPr>
            <a:r>
              <a:rPr lang="en-US" dirty="0"/>
              <a:t>Treatment with methotrexate (a folic acid antagonist) can also contribute to folate deficiency. </a:t>
            </a:r>
          </a:p>
        </p:txBody>
      </p:sp>
      <p:sp>
        <p:nvSpPr>
          <p:cNvPr id="4" name="Rectangle 3"/>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4166768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u="sng" dirty="0">
                <a:solidFill>
                  <a:srgbClr val="FF0000"/>
                </a:solidFill>
              </a:rPr>
              <a:t>WATER-SOLUBLE </a:t>
            </a:r>
            <a:r>
              <a:rPr lang="en-US" b="1" u="sng" dirty="0" smtClean="0">
                <a:solidFill>
                  <a:srgbClr val="FF0000"/>
                </a:solidFill>
              </a:rPr>
              <a:t>VITAMINS</a:t>
            </a:r>
            <a:r>
              <a:rPr lang="en-US" b="1" u="sng" dirty="0" smtClean="0"/>
              <a:t/>
            </a:r>
            <a:br>
              <a:rPr lang="en-US" b="1" u="sng" dirty="0" smtClean="0"/>
            </a:br>
            <a:r>
              <a:rPr lang="en-US" b="1" u="sng" dirty="0" smtClean="0">
                <a:solidFill>
                  <a:srgbClr val="0070C0"/>
                </a:solidFill>
              </a:rPr>
              <a:t>Folic </a:t>
            </a:r>
            <a:r>
              <a:rPr lang="en-US" b="1" u="sng" dirty="0">
                <a:solidFill>
                  <a:srgbClr val="0070C0"/>
                </a:solidFill>
              </a:rPr>
              <a:t>acid</a:t>
            </a:r>
            <a:r>
              <a:rPr lang="en-US" b="1" u="sng" dirty="0" smtClean="0">
                <a:solidFill>
                  <a:srgbClr val="0070C0"/>
                </a:solidFill>
              </a:rPr>
              <a:t>:</a:t>
            </a:r>
            <a:endParaRPr lang="en-US" dirty="0">
              <a:solidFill>
                <a:srgbClr val="0070C0"/>
              </a:solidFill>
            </a:endParaRPr>
          </a:p>
        </p:txBody>
      </p:sp>
      <p:sp>
        <p:nvSpPr>
          <p:cNvPr id="3" name="Content Placeholder 2"/>
          <p:cNvSpPr>
            <a:spLocks noGrp="1"/>
          </p:cNvSpPr>
          <p:nvPr>
            <p:ph idx="1"/>
          </p:nvPr>
        </p:nvSpPr>
        <p:spPr>
          <a:xfrm>
            <a:off x="838200" y="1907512"/>
            <a:ext cx="10515600" cy="4351338"/>
          </a:xfrm>
        </p:spPr>
        <p:txBody>
          <a:bodyPr>
            <a:normAutofit fontScale="92500" lnSpcReduction="10000"/>
          </a:bodyPr>
          <a:lstStyle/>
          <a:p>
            <a:pPr algn="just">
              <a:lnSpc>
                <a:spcPct val="150000"/>
              </a:lnSpc>
            </a:pPr>
            <a:r>
              <a:rPr lang="en-US" dirty="0" smtClean="0"/>
              <a:t>Folate </a:t>
            </a:r>
            <a:r>
              <a:rPr lang="en-US" dirty="0"/>
              <a:t>deficiency may contribute to the development of anemia in patients with IBD.</a:t>
            </a:r>
          </a:p>
          <a:p>
            <a:pPr algn="just">
              <a:lnSpc>
                <a:spcPct val="150000"/>
              </a:lnSpc>
            </a:pPr>
            <a:r>
              <a:rPr lang="en-US" dirty="0"/>
              <a:t>Folate supplementation induces a protective effect against dysplasia and colorectal cancer in patients with ulcerative colitis. </a:t>
            </a:r>
          </a:p>
          <a:p>
            <a:pPr algn="just">
              <a:lnSpc>
                <a:spcPct val="150000"/>
              </a:lnSpc>
            </a:pPr>
            <a:r>
              <a:rPr lang="en-US" dirty="0"/>
              <a:t>The possible effects of folic acid supplementation on colorectal cancer risk have been better studied in patients without IBD, as discussed in a separate topic review. </a:t>
            </a:r>
          </a:p>
        </p:txBody>
      </p:sp>
      <p:sp>
        <p:nvSpPr>
          <p:cNvPr id="4" name="Rectangle 3"/>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22821656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lnSpc>
                <a:spcPct val="150000"/>
              </a:lnSpc>
            </a:pPr>
            <a:r>
              <a:rPr lang="en-US" dirty="0"/>
              <a:t>Supplementation of folic acid is </a:t>
            </a:r>
            <a:r>
              <a:rPr lang="en-US" dirty="0" smtClean="0"/>
              <a:t>recommended </a:t>
            </a:r>
            <a:r>
              <a:rPr lang="en-US" dirty="0"/>
              <a:t>in IBD patients who are treated with sulfasalazine or methotrexate, and in others if low serum folate levels are found on laboratory </a:t>
            </a:r>
            <a:r>
              <a:rPr lang="en-US" dirty="0" smtClean="0"/>
              <a:t>screening.</a:t>
            </a:r>
          </a:p>
          <a:p>
            <a:pPr algn="just">
              <a:lnSpc>
                <a:spcPct val="150000"/>
              </a:lnSpc>
            </a:pPr>
            <a:r>
              <a:rPr lang="en-US" dirty="0" smtClean="0"/>
              <a:t>However</a:t>
            </a:r>
            <a:r>
              <a:rPr lang="en-US" dirty="0"/>
              <a:t>, there is insufficient evidence to support the use of supplemental folic acid for other patients with IBD. </a:t>
            </a:r>
          </a:p>
          <a:p>
            <a:pPr algn="just">
              <a:lnSpc>
                <a:spcPct val="150000"/>
              </a:lnSpc>
            </a:pPr>
            <a:endParaRPr lang="en-US" dirty="0"/>
          </a:p>
        </p:txBody>
      </p:sp>
      <p:sp>
        <p:nvSpPr>
          <p:cNvPr id="5" name="Title 1"/>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u="sng" dirty="0" smtClean="0">
                <a:solidFill>
                  <a:srgbClr val="FF0000"/>
                </a:solidFill>
              </a:rPr>
              <a:t>WATER-SOLUBLE VITAMINS</a:t>
            </a:r>
            <a:r>
              <a:rPr lang="en-US" b="1" u="sng" dirty="0" smtClean="0"/>
              <a:t/>
            </a:r>
            <a:br>
              <a:rPr lang="en-US" b="1" u="sng" dirty="0" smtClean="0"/>
            </a:br>
            <a:r>
              <a:rPr lang="en-US" b="1" u="sng" dirty="0" smtClean="0">
                <a:solidFill>
                  <a:srgbClr val="0070C0"/>
                </a:solidFill>
              </a:rPr>
              <a:t>Folic acid:</a:t>
            </a:r>
            <a:endParaRPr lang="en-US" dirty="0">
              <a:solidFill>
                <a:srgbClr val="0070C0"/>
              </a:solidFill>
            </a:endParaRPr>
          </a:p>
        </p:txBody>
      </p:sp>
      <p:sp>
        <p:nvSpPr>
          <p:cNvPr id="6" name="Rectangle 5"/>
          <p:cNvSpPr/>
          <p:nvPr/>
        </p:nvSpPr>
        <p:spPr>
          <a:xfrm>
            <a:off x="0" y="6509982"/>
            <a:ext cx="12192000" cy="34801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chemeClr val="bg1"/>
                </a:solidFill>
              </a:rPr>
              <a:t>NUTRIENT DEFICIENCIES IN CHILDREN WITH </a:t>
            </a:r>
            <a:r>
              <a:rPr lang="en-US" b="1" dirty="0" smtClean="0">
                <a:solidFill>
                  <a:schemeClr val="bg1"/>
                </a:solidFill>
              </a:rPr>
              <a:t>IBD                                                                                                       DR</a:t>
            </a:r>
            <a:r>
              <a:rPr lang="en-US" b="1" dirty="0">
                <a:solidFill>
                  <a:schemeClr val="bg1"/>
                </a:solidFill>
              </a:rPr>
              <a:t>. HUSSEIN ISHAK</a:t>
            </a:r>
          </a:p>
        </p:txBody>
      </p:sp>
    </p:spTree>
    <p:extLst>
      <p:ext uri="{BB962C8B-B14F-4D97-AF65-F5344CB8AC3E}">
        <p14:creationId xmlns:p14="http://schemas.microsoft.com/office/powerpoint/2010/main" val="6252594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TotalTime>
  <Words>4342</Words>
  <Application>Microsoft Office PowerPoint</Application>
  <PresentationFormat>Widescreen</PresentationFormat>
  <Paragraphs>299</Paragraphs>
  <Slides>61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61</vt:i4>
      </vt:variant>
    </vt:vector>
  </HeadingPairs>
  <TitlesOfParts>
    <vt:vector size="67" baseType="lpstr">
      <vt:lpstr>Arial</vt:lpstr>
      <vt:lpstr>Calibri</vt:lpstr>
      <vt:lpstr>Calibri Light</vt:lpstr>
      <vt:lpstr>Times New Roman</vt:lpstr>
      <vt:lpstr>Wingdings</vt:lpstr>
      <vt:lpstr>Office Theme</vt:lpstr>
      <vt:lpstr>NUTRIENT DEFICIENCIES IN CHILDREN WITH IBD</vt:lpstr>
      <vt:lpstr>PowerPoint Presentation</vt:lpstr>
      <vt:lpstr>PowerPoint Presentation</vt:lpstr>
      <vt:lpstr>PATHOGENESIS</vt:lpstr>
      <vt:lpstr>PATHOGENESIS</vt:lpstr>
      <vt:lpstr>WATER-SOLUBLE VITAMINS Folic acid:</vt:lpstr>
      <vt:lpstr>WATER-SOLUBLE VITAMINS Folic acid:</vt:lpstr>
      <vt:lpstr>WATER-SOLUBLE VITAMINS Folic acid:</vt:lpstr>
      <vt:lpstr>PowerPoint Presentation</vt:lpstr>
      <vt:lpstr>PowerPoint Presentation</vt:lpstr>
      <vt:lpstr>PowerPoint Presentation</vt:lpstr>
      <vt:lpstr>PowerPoint Presentation</vt:lpstr>
      <vt:lpstr>PowerPoint Presentation</vt:lpstr>
      <vt:lpstr>FAT-SOLUBLE VITAMINS</vt:lpstr>
      <vt:lpstr>FAT-SOLUBLE VITAMINS</vt:lpstr>
      <vt:lpstr>FAT-SOLUBLE VITAMINS Vitamin A</vt:lpstr>
      <vt:lpstr>FAT-SOLUBLE VITAMINS Vitamin A</vt:lpstr>
      <vt:lpstr>FAT-SOLUBLE VITAMINS Vitamin D</vt:lpstr>
      <vt:lpstr>FAT-SOLUBLE VITAMINS Vitamin D</vt:lpstr>
      <vt:lpstr>FAT-SOLUBLE VITAMINS Vitamin D</vt:lpstr>
      <vt:lpstr>FAT-SOLUBLE VITAMINS Vitamin D</vt:lpstr>
      <vt:lpstr>FAT-SOLUBLE VITAMINS Vitamin E</vt:lpstr>
      <vt:lpstr>FAT-SOLUBLE VITAMINS Vitamin E</vt:lpstr>
      <vt:lpstr>FAT-SOLUBLE VITAMINS Vitamin K</vt:lpstr>
      <vt:lpstr>ANTIOXIDANT VITAMINS</vt:lpstr>
      <vt:lpstr>ANTIOXIDANT VITAMINS</vt:lpstr>
      <vt:lpstr>ANTIOXIDANT VITAMINS</vt:lpstr>
      <vt:lpstr>MINERALS Iron</vt:lpstr>
      <vt:lpstr>MINERALS Iron</vt:lpstr>
      <vt:lpstr>MINERALS Iron</vt:lpstr>
      <vt:lpstr>MINERALS Iron</vt:lpstr>
      <vt:lpstr>MINERALS Iron</vt:lpstr>
      <vt:lpstr>MINERALS Iron</vt:lpstr>
      <vt:lpstr>MINERALS Iron</vt:lpstr>
      <vt:lpstr>MINERALS Iron</vt:lpstr>
      <vt:lpstr>MINERALS Zinc</vt:lpstr>
      <vt:lpstr>PowerPoint Presentation</vt:lpstr>
      <vt:lpstr>MINERALS Zinc</vt:lpstr>
      <vt:lpstr>PowerPoint Presentation</vt:lpstr>
      <vt:lpstr>MINERALS Zinc</vt:lpstr>
      <vt:lpstr>MINERALS Calcium</vt:lpstr>
      <vt:lpstr>MINERALS Calcium</vt:lpstr>
      <vt:lpstr>MINERALS Calcium</vt:lpstr>
      <vt:lpstr>MINERALS Phosphate</vt:lpstr>
      <vt:lpstr>MINERALS Selenium</vt:lpstr>
      <vt:lpstr>MINERALS Selenium</vt:lpstr>
      <vt:lpstr>MINERALS Copper</vt:lpstr>
      <vt:lpstr>MINERALS Copper</vt:lpstr>
      <vt:lpstr>MINERALS Magnesium</vt:lpstr>
      <vt:lpstr>MINERALS Magnesium</vt:lpstr>
      <vt:lpstr>LABORATORY MEASURES</vt:lpstr>
      <vt:lpstr>LABORATORY MEASURES</vt:lpstr>
      <vt:lpstr>LABORATORY MEASURES</vt:lpstr>
      <vt:lpstr>LABORATORY MEASURES</vt:lpstr>
      <vt:lpstr>LABORATORY MEASURES</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NUTRIENT DEFICIENCIES IN CHILDREN WITH IBD</dc:title>
  <dc:creator>Microsoft account</dc:creator>
  <cp:lastModifiedBy>Microsoft account</cp:lastModifiedBy>
  <cp:revision>44</cp:revision>
  <dcterms:created xsi:type="dcterms:W3CDTF">2023-06-19T12:20:03Z</dcterms:created>
  <dcterms:modified xsi:type="dcterms:W3CDTF">2023-06-24T12:23:50Z</dcterms:modified>
</cp:coreProperties>
</file>