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9"/>
  </p:notesMasterIdLst>
  <p:sldIdLst>
    <p:sldId id="256" r:id="rId5"/>
    <p:sldId id="294" r:id="rId6"/>
    <p:sldId id="284" r:id="rId7"/>
    <p:sldId id="292" r:id="rId8"/>
    <p:sldId id="289" r:id="rId9"/>
    <p:sldId id="293" r:id="rId10"/>
    <p:sldId id="288" r:id="rId11"/>
    <p:sldId id="296" r:id="rId12"/>
    <p:sldId id="290" r:id="rId13"/>
    <p:sldId id="286" r:id="rId14"/>
    <p:sldId id="295" r:id="rId15"/>
    <p:sldId id="287" r:id="rId16"/>
    <p:sldId id="282" r:id="rId17"/>
    <p:sldId id="29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E9EDF4"/>
    <a:srgbClr val="B7B7B7"/>
    <a:srgbClr val="FFE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39" autoAdjust="0"/>
  </p:normalViewPr>
  <p:slideViewPr>
    <p:cSldViewPr snapToGrid="0" snapToObjects="1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9E0BB-B9DA-4517-B6DE-DF1F313635F2}" type="datetimeFigureOut">
              <a:rPr lang="pt-BR" smtClean="0"/>
              <a:t>30/03/2023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7B2DE3-108F-432A-889C-FE252C588AC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27241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7B2DE3-108F-432A-889C-FE252C588AC7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0273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7B2DE3-108F-432A-889C-FE252C588AC7}" type="slidenum">
              <a:rPr lang="pt-BR" smtClean="0"/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3081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noProof="0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noProof="0" dirty="0" err="1"/>
              <a:t>Click</a:t>
            </a:r>
            <a:r>
              <a:rPr lang="es-ES" noProof="0" dirty="0"/>
              <a:t> </a:t>
            </a:r>
            <a:r>
              <a:rPr lang="es-ES" noProof="0" dirty="0" err="1"/>
              <a:t>to</a:t>
            </a:r>
            <a:r>
              <a:rPr lang="es-ES" noProof="0" dirty="0"/>
              <a:t> </a:t>
            </a:r>
            <a:r>
              <a:rPr lang="es-ES" noProof="0" dirty="0" err="1"/>
              <a:t>edit</a:t>
            </a:r>
            <a:r>
              <a:rPr lang="es-ES" noProof="0" dirty="0"/>
              <a:t> Master </a:t>
            </a:r>
            <a:r>
              <a:rPr lang="es-ES" noProof="0" dirty="0" err="1"/>
              <a:t>subtitle</a:t>
            </a:r>
            <a:r>
              <a:rPr lang="es-ES" noProof="0" dirty="0"/>
              <a:t> </a:t>
            </a:r>
            <a:r>
              <a:rPr lang="es-ES" noProof="0" dirty="0" err="1"/>
              <a:t>style</a:t>
            </a:r>
            <a:endParaRPr lang="es-E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65C2-A1B6-164B-BC0D-5B5DFDE881F2}" type="datetimeFigureOut">
              <a:rPr lang="en-US" smtClean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A9F8-D6BC-9344-8081-B5F0D204CB5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533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65C2-A1B6-164B-BC0D-5B5DFDE881F2}" type="datetimeFigureOut">
              <a:rPr lang="en-US" smtClean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A9F8-D6BC-9344-8081-B5F0D204CB5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617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65C2-A1B6-164B-BC0D-5B5DFDE881F2}" type="datetimeFigureOut">
              <a:rPr lang="en-US" smtClean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A9F8-D6BC-9344-8081-B5F0D204CB5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37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 err="1"/>
              <a:t>Click</a:t>
            </a:r>
            <a:r>
              <a:rPr lang="x-none"/>
              <a:t>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es-ES" noProof="0" dirty="0" err="1"/>
              <a:t>Second</a:t>
            </a:r>
            <a:r>
              <a:rPr lang="x-none"/>
              <a:t>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65C2-A1B6-164B-BC0D-5B5DFDE881F2}" type="datetimeFigureOut">
              <a:rPr lang="en-US" smtClean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A9F8-D6BC-9344-8081-B5F0D204CB5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879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noProof="0" dirty="0" err="1"/>
              <a:t>Click</a:t>
            </a:r>
            <a:r>
              <a:rPr lang="es-ES" noProof="0" dirty="0"/>
              <a:t> </a:t>
            </a:r>
            <a:r>
              <a:rPr lang="es-ES" noProof="0" dirty="0" err="1"/>
              <a:t>to</a:t>
            </a:r>
            <a:r>
              <a:rPr lang="es-ES" noProof="0" dirty="0"/>
              <a:t> </a:t>
            </a:r>
            <a:r>
              <a:rPr lang="es-ES" noProof="0" dirty="0" err="1"/>
              <a:t>edit</a:t>
            </a:r>
            <a:r>
              <a:rPr lang="es-ES" noProof="0" dirty="0"/>
              <a:t> Master </a:t>
            </a:r>
            <a:r>
              <a:rPr lang="es-ES" noProof="0" dirty="0" err="1"/>
              <a:t>title</a:t>
            </a:r>
            <a:r>
              <a:rPr lang="es-ES" noProof="0" dirty="0"/>
              <a:t> </a:t>
            </a:r>
            <a:r>
              <a:rPr lang="es-ES" noProof="0" dirty="0" err="1"/>
              <a:t>style</a:t>
            </a:r>
            <a:endParaRPr lang="es-E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</a:t>
            </a:r>
            <a:r>
              <a:rPr lang="es-ES" noProof="0" dirty="0"/>
              <a:t>Master</a:t>
            </a:r>
            <a:r>
              <a:rPr lang="es-ES" dirty="0"/>
              <a:t>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65C2-A1B6-164B-BC0D-5B5DFDE881F2}" type="datetimeFigureOut">
              <a:rPr lang="en-US" smtClean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A9F8-D6BC-9344-8081-B5F0D204CB5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7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 err="1"/>
              <a:t>Click</a:t>
            </a:r>
            <a:r>
              <a:rPr lang="es-ES" noProof="0" dirty="0"/>
              <a:t> </a:t>
            </a:r>
            <a:r>
              <a:rPr lang="es-ES" noProof="0" dirty="0" err="1"/>
              <a:t>to</a:t>
            </a:r>
            <a:r>
              <a:rPr lang="es-ES" noProof="0" dirty="0"/>
              <a:t> </a:t>
            </a:r>
            <a:r>
              <a:rPr lang="es-ES" noProof="0" dirty="0" err="1"/>
              <a:t>edit</a:t>
            </a:r>
            <a:r>
              <a:rPr lang="es-ES" noProof="0" dirty="0"/>
              <a:t> Master </a:t>
            </a:r>
            <a:r>
              <a:rPr lang="es-ES" noProof="0" dirty="0" err="1"/>
              <a:t>title</a:t>
            </a:r>
            <a:r>
              <a:rPr lang="es-ES" noProof="0" dirty="0"/>
              <a:t> </a:t>
            </a:r>
            <a:r>
              <a:rPr lang="es-ES" noProof="0" dirty="0" err="1"/>
              <a:t>style</a:t>
            </a:r>
            <a:endParaRPr lang="es-E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noProof="0" dirty="0" err="1"/>
              <a:t>Click</a:t>
            </a:r>
            <a:r>
              <a:rPr lang="es-ES" noProof="0" dirty="0"/>
              <a:t> </a:t>
            </a:r>
            <a:r>
              <a:rPr lang="es-ES" noProof="0" dirty="0" err="1"/>
              <a:t>to</a:t>
            </a:r>
            <a:r>
              <a:rPr lang="es-ES" noProof="0" dirty="0"/>
              <a:t> </a:t>
            </a:r>
            <a:r>
              <a:rPr lang="es-ES" noProof="0" dirty="0" err="1"/>
              <a:t>edit</a:t>
            </a:r>
            <a:r>
              <a:rPr lang="es-ES" noProof="0" dirty="0"/>
              <a:t> Master </a:t>
            </a:r>
            <a:r>
              <a:rPr lang="es-ES" noProof="0" dirty="0" err="1"/>
              <a:t>text</a:t>
            </a:r>
            <a:r>
              <a:rPr lang="es-ES" noProof="0" dirty="0"/>
              <a:t> </a:t>
            </a:r>
            <a:r>
              <a:rPr lang="es-ES" noProof="0" dirty="0" err="1"/>
              <a:t>styles</a:t>
            </a:r>
            <a:endParaRPr lang="es-ES" noProof="0" dirty="0"/>
          </a:p>
          <a:p>
            <a:pPr lvl="1"/>
            <a:r>
              <a:rPr lang="es-ES" noProof="0" dirty="0" err="1"/>
              <a:t>Second</a:t>
            </a:r>
            <a:r>
              <a:rPr lang="es-ES" noProof="0" dirty="0"/>
              <a:t> </a:t>
            </a:r>
            <a:r>
              <a:rPr lang="es-ES" noProof="0" dirty="0" err="1"/>
              <a:t>level</a:t>
            </a:r>
            <a:endParaRPr lang="es-ES" noProof="0" dirty="0"/>
          </a:p>
          <a:p>
            <a:pPr lvl="2"/>
            <a:r>
              <a:rPr lang="es-ES" noProof="0" dirty="0" err="1"/>
              <a:t>Third</a:t>
            </a:r>
            <a:r>
              <a:rPr lang="es-ES" noProof="0" dirty="0"/>
              <a:t> </a:t>
            </a:r>
            <a:r>
              <a:rPr lang="es-ES" noProof="0" dirty="0" err="1"/>
              <a:t>level</a:t>
            </a:r>
            <a:endParaRPr lang="es-ES" noProof="0" dirty="0"/>
          </a:p>
          <a:p>
            <a:pPr lvl="3"/>
            <a:r>
              <a:rPr lang="es-ES" noProof="0" dirty="0" err="1"/>
              <a:t>Fourth</a:t>
            </a:r>
            <a:r>
              <a:rPr lang="es-ES" noProof="0" dirty="0"/>
              <a:t> </a:t>
            </a:r>
            <a:r>
              <a:rPr lang="es-ES" noProof="0" dirty="0" err="1"/>
              <a:t>level</a:t>
            </a:r>
            <a:endParaRPr lang="es-ES" noProof="0" dirty="0"/>
          </a:p>
          <a:p>
            <a:pPr lvl="4"/>
            <a:r>
              <a:rPr lang="es-ES" noProof="0" dirty="0" err="1"/>
              <a:t>Fifth</a:t>
            </a:r>
            <a:r>
              <a:rPr lang="es-ES" noProof="0" dirty="0"/>
              <a:t> </a:t>
            </a:r>
            <a:r>
              <a:rPr lang="es-ES" noProof="0" dirty="0" err="1"/>
              <a:t>level</a:t>
            </a:r>
            <a:endParaRPr lang="es-E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noProof="0" dirty="0" err="1"/>
              <a:t>Click</a:t>
            </a:r>
            <a:r>
              <a:rPr lang="es-ES" noProof="0" dirty="0"/>
              <a:t> </a:t>
            </a:r>
            <a:r>
              <a:rPr lang="es-ES" noProof="0" dirty="0" err="1"/>
              <a:t>to</a:t>
            </a:r>
            <a:r>
              <a:rPr lang="es-ES" noProof="0" dirty="0"/>
              <a:t> </a:t>
            </a:r>
            <a:r>
              <a:rPr lang="es-ES" noProof="0" dirty="0" err="1"/>
              <a:t>edit</a:t>
            </a:r>
            <a:r>
              <a:rPr lang="es-ES" noProof="0" dirty="0"/>
              <a:t> Master </a:t>
            </a:r>
            <a:r>
              <a:rPr lang="es-ES" noProof="0" dirty="0" err="1"/>
              <a:t>text</a:t>
            </a:r>
            <a:r>
              <a:rPr lang="es-ES" noProof="0" dirty="0"/>
              <a:t> </a:t>
            </a:r>
            <a:r>
              <a:rPr lang="es-ES" noProof="0" dirty="0" err="1"/>
              <a:t>styles</a:t>
            </a:r>
            <a:endParaRPr lang="es-ES" noProof="0" dirty="0"/>
          </a:p>
          <a:p>
            <a:pPr lvl="1"/>
            <a:r>
              <a:rPr lang="es-ES" noProof="0" dirty="0" err="1"/>
              <a:t>Second</a:t>
            </a:r>
            <a:r>
              <a:rPr lang="es-ES" noProof="0" dirty="0"/>
              <a:t> </a:t>
            </a:r>
            <a:r>
              <a:rPr lang="es-ES" noProof="0" dirty="0" err="1"/>
              <a:t>level</a:t>
            </a:r>
            <a:endParaRPr lang="es-ES" noProof="0" dirty="0"/>
          </a:p>
          <a:p>
            <a:pPr lvl="2"/>
            <a:r>
              <a:rPr lang="es-ES" noProof="0" dirty="0" err="1"/>
              <a:t>Third</a:t>
            </a:r>
            <a:r>
              <a:rPr lang="es-ES" noProof="0" dirty="0"/>
              <a:t> </a:t>
            </a:r>
            <a:r>
              <a:rPr lang="es-ES" noProof="0" dirty="0" err="1"/>
              <a:t>level</a:t>
            </a:r>
            <a:endParaRPr lang="es-ES" noProof="0" dirty="0"/>
          </a:p>
          <a:p>
            <a:pPr lvl="3"/>
            <a:r>
              <a:rPr lang="es-ES" noProof="0" dirty="0" err="1"/>
              <a:t>Fourth</a:t>
            </a:r>
            <a:r>
              <a:rPr lang="es-ES" noProof="0" dirty="0"/>
              <a:t> </a:t>
            </a:r>
            <a:r>
              <a:rPr lang="es-ES" noProof="0" dirty="0" err="1"/>
              <a:t>level</a:t>
            </a:r>
            <a:endParaRPr lang="es-ES" noProof="0" dirty="0"/>
          </a:p>
          <a:p>
            <a:pPr lvl="4"/>
            <a:r>
              <a:rPr lang="es-ES" noProof="0" dirty="0" err="1"/>
              <a:t>Fifth</a:t>
            </a:r>
            <a:r>
              <a:rPr lang="es-ES" noProof="0" dirty="0"/>
              <a:t> </a:t>
            </a:r>
            <a:r>
              <a:rPr lang="es-ES" noProof="0" dirty="0" err="1"/>
              <a:t>level</a:t>
            </a:r>
            <a:endParaRPr lang="es-ES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65C2-A1B6-164B-BC0D-5B5DFDE881F2}" type="datetimeFigureOut">
              <a:rPr lang="en-US" smtClean="0"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A9F8-D6BC-9344-8081-B5F0D204CB5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396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noProof="0" dirty="0" err="1"/>
              <a:t>Click</a:t>
            </a:r>
            <a:r>
              <a:rPr lang="es-ES" noProof="0" dirty="0"/>
              <a:t> </a:t>
            </a:r>
            <a:r>
              <a:rPr lang="es-ES" noProof="0" dirty="0" err="1"/>
              <a:t>to</a:t>
            </a:r>
            <a:r>
              <a:rPr lang="es-ES" noProof="0" dirty="0"/>
              <a:t> </a:t>
            </a:r>
            <a:r>
              <a:rPr lang="es-ES" noProof="0" dirty="0" err="1"/>
              <a:t>edit</a:t>
            </a:r>
            <a:r>
              <a:rPr lang="es-ES" noProof="0" dirty="0"/>
              <a:t> Master </a:t>
            </a:r>
            <a:r>
              <a:rPr lang="es-ES" noProof="0" dirty="0" err="1"/>
              <a:t>title</a:t>
            </a:r>
            <a:r>
              <a:rPr lang="es-ES" noProof="0" dirty="0"/>
              <a:t> </a:t>
            </a:r>
            <a:r>
              <a:rPr lang="es-ES" noProof="0" dirty="0" err="1"/>
              <a:t>style</a:t>
            </a:r>
            <a:endParaRPr lang="es-E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noProof="0" dirty="0" err="1"/>
              <a:t>Click</a:t>
            </a:r>
            <a:r>
              <a:rPr lang="es-ES" noProof="0" dirty="0"/>
              <a:t> </a:t>
            </a:r>
            <a:r>
              <a:rPr lang="es-ES" noProof="0" dirty="0" err="1"/>
              <a:t>to</a:t>
            </a:r>
            <a:r>
              <a:rPr lang="es-ES" noProof="0" dirty="0"/>
              <a:t> </a:t>
            </a:r>
            <a:r>
              <a:rPr lang="es-ES" noProof="0" dirty="0" err="1"/>
              <a:t>edit</a:t>
            </a:r>
            <a:r>
              <a:rPr lang="es-ES" noProof="0" dirty="0"/>
              <a:t> Master </a:t>
            </a:r>
            <a:r>
              <a:rPr lang="es-ES" noProof="0" dirty="0" err="1"/>
              <a:t>text</a:t>
            </a:r>
            <a:r>
              <a:rPr lang="es-ES" noProof="0" dirty="0"/>
              <a:t> </a:t>
            </a:r>
            <a:r>
              <a:rPr lang="es-ES" noProof="0" dirty="0" err="1"/>
              <a:t>styles</a:t>
            </a:r>
            <a:endParaRPr lang="es-E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noProof="0" dirty="0" err="1"/>
              <a:t>Click</a:t>
            </a:r>
            <a:r>
              <a:rPr lang="es-ES" noProof="0" dirty="0"/>
              <a:t> </a:t>
            </a:r>
            <a:r>
              <a:rPr lang="es-ES" noProof="0" dirty="0" err="1"/>
              <a:t>to</a:t>
            </a:r>
            <a:r>
              <a:rPr lang="es-ES" noProof="0" dirty="0"/>
              <a:t> </a:t>
            </a:r>
            <a:r>
              <a:rPr lang="es-ES" noProof="0" dirty="0" err="1"/>
              <a:t>edit</a:t>
            </a:r>
            <a:r>
              <a:rPr lang="es-ES" noProof="0" dirty="0"/>
              <a:t> Master </a:t>
            </a:r>
            <a:r>
              <a:rPr lang="es-ES" noProof="0" dirty="0" err="1"/>
              <a:t>text</a:t>
            </a:r>
            <a:r>
              <a:rPr lang="es-ES" noProof="0" dirty="0"/>
              <a:t> </a:t>
            </a:r>
            <a:r>
              <a:rPr lang="es-ES" noProof="0" dirty="0" err="1"/>
              <a:t>styles</a:t>
            </a:r>
            <a:endParaRPr lang="es-ES" noProof="0" dirty="0"/>
          </a:p>
          <a:p>
            <a:pPr lvl="1"/>
            <a:r>
              <a:rPr lang="es-ES" noProof="0" dirty="0" err="1"/>
              <a:t>Second</a:t>
            </a:r>
            <a:r>
              <a:rPr lang="es-ES" noProof="0" dirty="0"/>
              <a:t> </a:t>
            </a:r>
            <a:r>
              <a:rPr lang="es-ES" noProof="0" dirty="0" err="1"/>
              <a:t>level</a:t>
            </a:r>
            <a:endParaRPr lang="es-ES" noProof="0" dirty="0"/>
          </a:p>
          <a:p>
            <a:pPr lvl="2"/>
            <a:r>
              <a:rPr lang="es-ES" noProof="0" dirty="0" err="1"/>
              <a:t>Third</a:t>
            </a:r>
            <a:r>
              <a:rPr lang="es-ES" noProof="0" dirty="0"/>
              <a:t> </a:t>
            </a:r>
            <a:r>
              <a:rPr lang="es-ES" noProof="0" dirty="0" err="1"/>
              <a:t>level</a:t>
            </a:r>
            <a:endParaRPr lang="es-ES" noProof="0" dirty="0"/>
          </a:p>
          <a:p>
            <a:pPr lvl="3"/>
            <a:r>
              <a:rPr lang="es-ES" noProof="0" dirty="0" err="1"/>
              <a:t>Fourth</a:t>
            </a:r>
            <a:r>
              <a:rPr lang="es-ES" noProof="0" dirty="0"/>
              <a:t> </a:t>
            </a:r>
            <a:r>
              <a:rPr lang="es-ES" noProof="0" dirty="0" err="1"/>
              <a:t>level</a:t>
            </a:r>
            <a:endParaRPr lang="es-ES" noProof="0" dirty="0"/>
          </a:p>
          <a:p>
            <a:pPr lvl="4"/>
            <a:r>
              <a:rPr lang="es-ES" noProof="0" dirty="0" err="1"/>
              <a:t>Fifth</a:t>
            </a:r>
            <a:r>
              <a:rPr lang="es-ES" noProof="0" dirty="0"/>
              <a:t> </a:t>
            </a:r>
            <a:r>
              <a:rPr lang="es-ES" noProof="0" dirty="0" err="1"/>
              <a:t>level</a:t>
            </a:r>
            <a:endParaRPr lang="es-E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noProof="0"/>
              <a:t>Click to edit Master text styles</a:t>
            </a:r>
          </a:p>
          <a:p>
            <a:pPr lvl="1"/>
            <a:r>
              <a:rPr lang="es-ES" noProof="0"/>
              <a:t>Second level</a:t>
            </a:r>
          </a:p>
          <a:p>
            <a:pPr lvl="2"/>
            <a:r>
              <a:rPr lang="es-ES" noProof="0"/>
              <a:t>Third level</a:t>
            </a:r>
          </a:p>
          <a:p>
            <a:pPr lvl="3"/>
            <a:r>
              <a:rPr lang="es-ES" noProof="0"/>
              <a:t>Fourth level</a:t>
            </a:r>
          </a:p>
          <a:p>
            <a:pPr lvl="4"/>
            <a:r>
              <a:rPr lang="es-E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65C2-A1B6-164B-BC0D-5B5DFDE881F2}" type="datetimeFigureOut">
              <a:rPr lang="en-US" smtClean="0"/>
              <a:t>3/30/2023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A9F8-D6BC-9344-8081-B5F0D204CB5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551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</a:t>
            </a:r>
            <a:r>
              <a:rPr lang="es-ES" noProof="0" dirty="0" err="1"/>
              <a:t>edit</a:t>
            </a:r>
            <a:r>
              <a:rPr lang="x-none"/>
              <a:t>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65C2-A1B6-164B-BC0D-5B5DFDE881F2}" type="datetimeFigureOut">
              <a:rPr lang="en-US" smtClean="0"/>
              <a:t>3/30/2023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A9F8-D6BC-9344-8081-B5F0D204CB5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878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65C2-A1B6-164B-BC0D-5B5DFDE881F2}" type="datetimeFigureOut">
              <a:rPr lang="en-US" smtClean="0"/>
              <a:t>3/30/2023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A9F8-D6BC-9344-8081-B5F0D204CB5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298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noProof="0" dirty="0" err="1"/>
              <a:t>Click</a:t>
            </a:r>
            <a:r>
              <a:rPr lang="es-ES" noProof="0" dirty="0"/>
              <a:t> </a:t>
            </a:r>
            <a:r>
              <a:rPr lang="es-ES" noProof="0" dirty="0" err="1"/>
              <a:t>to</a:t>
            </a:r>
            <a:r>
              <a:rPr lang="es-ES" noProof="0" dirty="0"/>
              <a:t> </a:t>
            </a:r>
            <a:r>
              <a:rPr lang="es-ES" noProof="0" dirty="0" err="1"/>
              <a:t>edit</a:t>
            </a:r>
            <a:r>
              <a:rPr lang="es-ES" noProof="0" dirty="0"/>
              <a:t> Master </a:t>
            </a:r>
            <a:r>
              <a:rPr lang="es-ES" noProof="0" dirty="0" err="1"/>
              <a:t>title</a:t>
            </a:r>
            <a:r>
              <a:rPr lang="es-ES" noProof="0" dirty="0"/>
              <a:t> </a:t>
            </a:r>
            <a:r>
              <a:rPr lang="es-ES" noProof="0" dirty="0" err="1"/>
              <a:t>style</a:t>
            </a:r>
            <a:endParaRPr lang="es-E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noProof="0"/>
              <a:t>Click to edit Master text styles</a:t>
            </a:r>
          </a:p>
          <a:p>
            <a:pPr lvl="1"/>
            <a:r>
              <a:rPr lang="es-ES" noProof="0"/>
              <a:t>Second level</a:t>
            </a:r>
          </a:p>
          <a:p>
            <a:pPr lvl="2"/>
            <a:r>
              <a:rPr lang="es-ES" noProof="0"/>
              <a:t>Third level</a:t>
            </a:r>
          </a:p>
          <a:p>
            <a:pPr lvl="3"/>
            <a:r>
              <a:rPr lang="es-ES" noProof="0"/>
              <a:t>Fourth level</a:t>
            </a:r>
          </a:p>
          <a:p>
            <a:pPr lvl="4"/>
            <a:r>
              <a:rPr lang="es-ES" noProof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noProof="0" dirty="0" err="1"/>
              <a:t>Click</a:t>
            </a:r>
            <a:r>
              <a:rPr lang="es-ES" noProof="0" dirty="0"/>
              <a:t> </a:t>
            </a:r>
            <a:r>
              <a:rPr lang="es-ES" noProof="0" dirty="0" err="1"/>
              <a:t>to</a:t>
            </a:r>
            <a:r>
              <a:rPr lang="es-ES" noProof="0" dirty="0"/>
              <a:t> </a:t>
            </a:r>
            <a:r>
              <a:rPr lang="es-ES" noProof="0" dirty="0" err="1"/>
              <a:t>edit</a:t>
            </a:r>
            <a:r>
              <a:rPr lang="es-ES" noProof="0" dirty="0"/>
              <a:t> Master </a:t>
            </a:r>
            <a:r>
              <a:rPr lang="es-ES" noProof="0" dirty="0" err="1"/>
              <a:t>text</a:t>
            </a:r>
            <a:r>
              <a:rPr lang="es-ES" noProof="0" dirty="0"/>
              <a:t> </a:t>
            </a:r>
            <a:r>
              <a:rPr lang="es-ES" noProof="0" dirty="0" err="1"/>
              <a:t>styles</a:t>
            </a:r>
            <a:endParaRPr lang="es-ES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65C2-A1B6-164B-BC0D-5B5DFDE881F2}" type="datetimeFigureOut">
              <a:rPr lang="en-US" smtClean="0"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A9F8-D6BC-9344-8081-B5F0D204CB5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972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noProof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365C2-A1B6-164B-BC0D-5B5DFDE881F2}" type="datetimeFigureOut">
              <a:rPr lang="en-US" smtClean="0"/>
              <a:t>3/30/2023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A9F8-D6BC-9344-8081-B5F0D204CB5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940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noProof="0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style</a:t>
            </a:r>
            <a:endParaRPr lang="es-E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dirty="0" err="1"/>
              <a:t>Click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s-ES" dirty="0" err="1"/>
              <a:t>Fourth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4"/>
            <a:r>
              <a:rPr lang="es-ES" dirty="0" err="1"/>
              <a:t>Fifth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365C2-A1B6-164B-BC0D-5B5DFDE881F2}" type="datetimeFigureOut">
              <a:rPr lang="en-US" smtClean="0"/>
              <a:t>3/30/2023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6A9F8-D6BC-9344-8081-B5F0D204CB5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01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etodologia.lilacs.bvsalud.org/php/level.php?lang=es&amp;component=17&amp;item=45" TargetMode="External"/><Relationship Id="rId2" Type="http://schemas.openxmlformats.org/officeDocument/2006/relationships/hyperlink" Target="http://metodologia.lilacs.bvsalud.org/php/level.php?lang=es&amp;component=17&amp;item=17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ialnet.unirioja.es/info/ayuda/oa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dapestopenaccessinitiative.org/read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ml9.org/public/documents/pdf/es/Dcl-Salvador-AccesoAbierto-es.pdf" TargetMode="External"/><Relationship Id="rId2" Type="http://schemas.openxmlformats.org/officeDocument/2006/relationships/hyperlink" Target="http://www.budapestopenaccessinitiative.org/read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etodologia.lilacs.bvsalud.org/php/level.php?lang=es&amp;component=17&amp;item=45" TargetMode="External"/><Relationship Id="rId4" Type="http://schemas.openxmlformats.org/officeDocument/2006/relationships/hyperlink" Target="http://metodologia.lilacs.bvsalud.org/download/P/Criterios_LILACSpt_Ago08_Aprovada_Site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bireme.org/es/index.php/Creaci%C3%B3n_de_usuarios_y_definici%C3%B3n_de_perfiles_en_BIREME_Accounts" TargetMode="External"/><Relationship Id="rId2" Type="http://schemas.openxmlformats.org/officeDocument/2006/relationships/hyperlink" Target="https://drive.google.com/drive/folders/0B9G-tQNciqcmXzc5cWRvem1wa1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659" y="2198665"/>
            <a:ext cx="8611737" cy="147002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defRPr/>
            </a:pPr>
            <a:r>
              <a:rPr lang="es-ES" sz="3600" b="1" dirty="0"/>
              <a:t>Actualización del status de las revistas LILACS - parte I: </a:t>
            </a:r>
            <a:br>
              <a:rPr lang="es-ES" sz="4000" b="1" dirty="0"/>
            </a:br>
            <a:r>
              <a:rPr lang="es-ES" sz="2800" dirty="0"/>
              <a:t>Adhesión al movimiento de Acceso Abierto</a:t>
            </a:r>
            <a:endParaRPr lang="es-E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74091"/>
            <a:ext cx="6400800" cy="1752600"/>
          </a:xfrm>
        </p:spPr>
        <p:txBody>
          <a:bodyPr>
            <a:normAutofit fontScale="92500"/>
          </a:bodyPr>
          <a:lstStyle/>
          <a:p>
            <a:endParaRPr lang="es-ES" dirty="0"/>
          </a:p>
          <a:p>
            <a:r>
              <a:rPr lang="es-ES" dirty="0"/>
              <a:t>Reunión de Coordinación</a:t>
            </a:r>
          </a:p>
          <a:p>
            <a:r>
              <a:rPr lang="es-ES" dirty="0"/>
              <a:t>8ª Sesión – 19 de septiembre de 2017</a:t>
            </a:r>
          </a:p>
        </p:txBody>
      </p:sp>
    </p:spTree>
    <p:extLst>
      <p:ext uri="{BB962C8B-B14F-4D97-AF65-F5344CB8AC3E}">
        <p14:creationId xmlns:p14="http://schemas.microsoft.com/office/powerpoint/2010/main" val="4183441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 de informe 08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876648"/>
              </p:ext>
            </p:extLst>
          </p:nvPr>
        </p:nvGraphicFramePr>
        <p:xfrm>
          <a:off x="213064" y="1529448"/>
          <a:ext cx="8696325" cy="43293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6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0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79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33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47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429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5537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solidFill>
                            <a:schemeClr val="bg1"/>
                          </a:solidFill>
                          <a:effectLst/>
                        </a:rPr>
                        <a:t>Título abreviado</a:t>
                      </a:r>
                      <a:endParaRPr lang="es-ES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solidFill>
                            <a:schemeClr val="bg1"/>
                          </a:solidFill>
                          <a:effectLst/>
                        </a:rPr>
                        <a:t>Año del</a:t>
                      </a:r>
                      <a:r>
                        <a:rPr lang="es-ES" sz="1400" u="none" strike="noStrike" baseline="0" noProof="0" dirty="0">
                          <a:solidFill>
                            <a:schemeClr val="bg1"/>
                          </a:solidFill>
                          <a:effectLst/>
                        </a:rPr>
                        <a:t> ú</a:t>
                      </a:r>
                      <a:r>
                        <a:rPr lang="es-ES" sz="1400" u="none" strike="noStrike" noProof="0" dirty="0">
                          <a:solidFill>
                            <a:schemeClr val="bg1"/>
                          </a:solidFill>
                          <a:effectLst/>
                        </a:rPr>
                        <a:t>ltimo</a:t>
                      </a:r>
                    </a:p>
                    <a:p>
                      <a:pPr algn="ctr" fontAlgn="b"/>
                      <a:r>
                        <a:rPr lang="es-ES" sz="1400" u="none" strike="noStrike" baseline="0" noProof="0" dirty="0">
                          <a:solidFill>
                            <a:schemeClr val="bg1"/>
                          </a:solidFill>
                          <a:effectLst/>
                        </a:rPr>
                        <a:t>n</a:t>
                      </a:r>
                      <a:r>
                        <a:rPr lang="es-ES" sz="1400" u="none" strike="noStrike" noProof="0" dirty="0">
                          <a:solidFill>
                            <a:schemeClr val="bg1"/>
                          </a:solidFill>
                          <a:effectLst/>
                        </a:rPr>
                        <a:t>úmero</a:t>
                      </a:r>
                      <a:r>
                        <a:rPr lang="es-ES" sz="1400" u="none" strike="noStrike" baseline="0" noProof="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s-ES" sz="1400" u="none" strike="noStrike" noProof="0" dirty="0">
                          <a:solidFill>
                            <a:schemeClr val="bg1"/>
                          </a:solidFill>
                          <a:effectLst/>
                        </a:rPr>
                        <a:t>en línea</a:t>
                      </a: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solidFill>
                            <a:schemeClr val="bg1"/>
                          </a:solidFill>
                          <a:effectLst/>
                        </a:rPr>
                        <a:t>Acceso abierto? </a:t>
                      </a:r>
                    </a:p>
                    <a:p>
                      <a:pPr algn="ctr" fontAlgn="b"/>
                      <a:r>
                        <a:rPr lang="es-ES" sz="1400" b="0" i="0" u="none" strike="noStrike" noProof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(actualizado)</a:t>
                      </a: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solidFill>
                            <a:schemeClr val="bg1"/>
                          </a:solidFill>
                          <a:effectLst/>
                        </a:rPr>
                        <a:t>Editor </a:t>
                      </a:r>
                    </a:p>
                    <a:p>
                      <a:pPr algn="ctr" fontAlgn="b"/>
                      <a:r>
                        <a:rPr lang="es-ES" sz="1400" u="none" strike="noStrike" noProof="0" dirty="0">
                          <a:solidFill>
                            <a:schemeClr val="bg1"/>
                          </a:solidFill>
                          <a:effectLst/>
                        </a:rPr>
                        <a:t>contactado?</a:t>
                      </a: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solidFill>
                            <a:schemeClr val="bg1"/>
                          </a:solidFill>
                          <a:effectLst/>
                        </a:rPr>
                        <a:t>Retorno </a:t>
                      </a:r>
                    </a:p>
                    <a:p>
                      <a:pPr algn="ctr" fontAlgn="b"/>
                      <a:r>
                        <a:rPr lang="es-ES" sz="1400" u="none" strike="noStrike" noProof="0" dirty="0">
                          <a:solidFill>
                            <a:schemeClr val="bg1"/>
                          </a:solidFill>
                          <a:effectLst/>
                        </a:rPr>
                        <a:t>del Editor</a:t>
                      </a:r>
                      <a:endParaRPr lang="es-ES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solidFill>
                            <a:schemeClr val="bg1"/>
                          </a:solidFill>
                          <a:effectLst/>
                        </a:rPr>
                        <a:t>Acción con</a:t>
                      </a:r>
                    </a:p>
                    <a:p>
                      <a:pPr algn="ctr" fontAlgn="b"/>
                      <a:r>
                        <a:rPr lang="es-ES" sz="1400" u="none" strike="noStrike" noProof="0" dirty="0">
                          <a:solidFill>
                            <a:schemeClr val="bg1"/>
                          </a:solidFill>
                          <a:effectLst/>
                        </a:rPr>
                        <a:t>la revista</a:t>
                      </a:r>
                      <a:endParaRPr lang="es-ES" sz="1400" b="0" i="0" u="none" strike="noStrike" noProof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68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noProof="0" dirty="0">
                          <a:effectLst/>
                        </a:rPr>
                        <a:t>ABC., </a:t>
                      </a:r>
                      <a:r>
                        <a:rPr lang="es-ES" sz="1400" u="none" strike="noStrike" noProof="0" dirty="0" err="1">
                          <a:effectLst/>
                        </a:rPr>
                        <a:t>imagem</a:t>
                      </a:r>
                      <a:r>
                        <a:rPr lang="es-ES" sz="1400" u="none" strike="noStrike" noProof="0" dirty="0">
                          <a:effectLst/>
                        </a:rPr>
                        <a:t> </a:t>
                      </a:r>
                      <a:r>
                        <a:rPr lang="es-ES" sz="1400" u="none" strike="noStrike" noProof="0" dirty="0" err="1">
                          <a:effectLst/>
                        </a:rPr>
                        <a:t>cardiovasc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2017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Sí</a:t>
                      </a:r>
                      <a:endParaRPr lang="es-ES" sz="1400" b="0" i="0" u="none" strike="noStrike" noProof="0" dirty="0">
                        <a:solidFill>
                          <a:srgbClr val="0061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noProof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 - 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-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68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noProof="0" dirty="0">
                          <a:effectLst/>
                        </a:rPr>
                        <a:t>ABCD </a:t>
                      </a:r>
                      <a:r>
                        <a:rPr lang="es-ES" sz="1400" u="none" strike="noStrike" noProof="0" dirty="0" err="1">
                          <a:effectLst/>
                        </a:rPr>
                        <a:t>arq.</a:t>
                      </a:r>
                      <a:r>
                        <a:rPr lang="es-ES" sz="1400" u="none" strike="noStrike" noProof="0" dirty="0">
                          <a:effectLst/>
                        </a:rPr>
                        <a:t> </a:t>
                      </a:r>
                      <a:r>
                        <a:rPr lang="es-ES" sz="1400" u="none" strike="noStrike" noProof="0" dirty="0" err="1">
                          <a:effectLst/>
                        </a:rPr>
                        <a:t>bras</a:t>
                      </a:r>
                      <a:r>
                        <a:rPr lang="es-ES" sz="1400" u="none" strike="noStrike" noProof="0" dirty="0">
                          <a:effectLst/>
                        </a:rPr>
                        <a:t>. </a:t>
                      </a:r>
                      <a:r>
                        <a:rPr lang="es-ES" sz="1400" u="none" strike="noStrike" noProof="0" dirty="0" err="1">
                          <a:effectLst/>
                        </a:rPr>
                        <a:t>cir.</a:t>
                      </a:r>
                      <a:r>
                        <a:rPr lang="es-ES" sz="1400" u="none" strike="noStrike" noProof="0" dirty="0">
                          <a:effectLst/>
                        </a:rPr>
                        <a:t> </a:t>
                      </a:r>
                      <a:r>
                        <a:rPr lang="es-ES" sz="1400" u="none" strike="noStrike" noProof="0" dirty="0" err="1">
                          <a:effectLst/>
                        </a:rPr>
                        <a:t>dig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2017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Sí</a:t>
                      </a:r>
                      <a:endParaRPr lang="es-ES" sz="1400" b="0" i="0" u="none" strike="noStrike" noProof="0" dirty="0">
                        <a:solidFill>
                          <a:srgbClr val="0061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noProof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 -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68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noProof="0" dirty="0">
                          <a:effectLst/>
                        </a:rPr>
                        <a:t>ABCS </a:t>
                      </a:r>
                      <a:r>
                        <a:rPr lang="es-ES" sz="1400" u="none" strike="noStrike" noProof="0" dirty="0" err="1">
                          <a:effectLst/>
                        </a:rPr>
                        <a:t>health</a:t>
                      </a:r>
                      <a:r>
                        <a:rPr lang="es-ES" sz="1400" u="none" strike="noStrike" noProof="0" dirty="0">
                          <a:effectLst/>
                        </a:rPr>
                        <a:t> </a:t>
                      </a:r>
                      <a:r>
                        <a:rPr lang="es-ES" sz="1400" u="none" strike="noStrike" noProof="0" dirty="0" err="1">
                          <a:effectLst/>
                        </a:rPr>
                        <a:t>sci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2017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Sí</a:t>
                      </a:r>
                      <a:endParaRPr lang="es-ES" sz="1400" b="0" i="0" u="none" strike="noStrike" noProof="0" dirty="0">
                        <a:solidFill>
                          <a:srgbClr val="0061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noProof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 -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-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68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noProof="0" dirty="0">
                          <a:effectLst/>
                        </a:rPr>
                        <a:t>ACM </a:t>
                      </a:r>
                      <a:r>
                        <a:rPr lang="es-ES" sz="1400" u="none" strike="noStrike" noProof="0" dirty="0" err="1">
                          <a:effectLst/>
                        </a:rPr>
                        <a:t>arq.</a:t>
                      </a:r>
                      <a:r>
                        <a:rPr lang="es-ES" sz="1400" u="none" strike="noStrike" noProof="0" dirty="0">
                          <a:effectLst/>
                        </a:rPr>
                        <a:t> </a:t>
                      </a:r>
                      <a:r>
                        <a:rPr lang="es-ES" sz="1400" u="none" strike="noStrike" noProof="0" dirty="0" err="1">
                          <a:effectLst/>
                        </a:rPr>
                        <a:t>catarin</a:t>
                      </a:r>
                      <a:r>
                        <a:rPr lang="es-ES" sz="1400" u="none" strike="noStrike" noProof="0" dirty="0">
                          <a:effectLst/>
                        </a:rPr>
                        <a:t>. </a:t>
                      </a:r>
                      <a:r>
                        <a:rPr lang="es-ES" sz="1400" u="none" strike="noStrike" noProof="0" dirty="0" err="1">
                          <a:effectLst/>
                        </a:rPr>
                        <a:t>med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2017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Sí</a:t>
                      </a:r>
                      <a:endParaRPr lang="es-ES" sz="1400" b="0" i="0" u="none" strike="noStrike" noProof="0" dirty="0">
                        <a:solidFill>
                          <a:srgbClr val="0061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noProof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-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-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68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noProof="0" dirty="0">
                          <a:effectLst/>
                        </a:rPr>
                        <a:t>Acta </a:t>
                      </a:r>
                      <a:r>
                        <a:rPr lang="es-ES" sz="1400" u="none" strike="noStrike" noProof="0" dirty="0" err="1">
                          <a:effectLst/>
                        </a:rPr>
                        <a:t>amaz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2017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Sí</a:t>
                      </a:r>
                      <a:endParaRPr lang="es-ES" sz="1400" b="0" i="0" u="none" strike="noStrike" noProof="0" dirty="0">
                        <a:solidFill>
                          <a:srgbClr val="0061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noProof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 -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noProof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68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noProof="0" dirty="0">
                          <a:effectLst/>
                        </a:rPr>
                        <a:t>Acta </a:t>
                      </a:r>
                      <a:r>
                        <a:rPr lang="es-ES" sz="1400" u="none" strike="noStrike" noProof="0" dirty="0" err="1">
                          <a:effectLst/>
                        </a:rPr>
                        <a:t>cir.</a:t>
                      </a:r>
                      <a:r>
                        <a:rPr lang="es-ES" sz="1400" u="none" strike="noStrike" noProof="0" dirty="0">
                          <a:effectLst/>
                        </a:rPr>
                        <a:t> </a:t>
                      </a:r>
                      <a:r>
                        <a:rPr lang="es-ES" sz="1400" u="none" strike="noStrike" noProof="0" dirty="0" err="1">
                          <a:effectLst/>
                        </a:rPr>
                        <a:t>bras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2017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Sí</a:t>
                      </a:r>
                      <a:endParaRPr lang="es-ES" sz="1400" b="0" i="0" u="none" strike="noStrike" noProof="0" dirty="0">
                        <a:solidFill>
                          <a:srgbClr val="0061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noProof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 -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-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768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noProof="0" dirty="0">
                          <a:effectLst/>
                        </a:rPr>
                        <a:t>Acta fisiátrica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2016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noProof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No</a:t>
                      </a:r>
                      <a:endParaRPr lang="es-ES" sz="1400" b="0" i="0" u="none" strike="noStrike" noProof="0" dirty="0">
                        <a:solidFill>
                          <a:srgbClr val="0061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noProof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Sí. 03/09/16;</a:t>
                      </a:r>
                    </a:p>
                    <a:p>
                      <a:pPr algn="ctr" fontAlgn="b"/>
                      <a:r>
                        <a:rPr lang="es-ES" sz="1400" b="0" i="0" u="none" strike="noStrike" noProof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12/04/17; 15/09/17 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Sin retorno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Excluir la revista de LILACS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768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noProof="0" dirty="0">
                          <a:effectLst/>
                        </a:rPr>
                        <a:t>Acta </a:t>
                      </a:r>
                      <a:r>
                        <a:rPr lang="es-ES" sz="1400" u="none" strike="noStrike" noProof="0" dirty="0" err="1">
                          <a:effectLst/>
                        </a:rPr>
                        <a:t>méd</a:t>
                      </a:r>
                      <a:r>
                        <a:rPr lang="es-ES" sz="1400" u="none" strike="noStrike" noProof="0" dirty="0">
                          <a:effectLst/>
                        </a:rPr>
                        <a:t>. (Porto Alegre)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 -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No</a:t>
                      </a:r>
                      <a:endParaRPr lang="es-ES" sz="1400" b="0" i="0" u="none" strike="noStrike" noProof="0" dirty="0">
                        <a:solidFill>
                          <a:srgbClr val="9C0006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Sí. 23/09/15;</a:t>
                      </a:r>
                    </a:p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02/04/16; 03/08/16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Sí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Crear usuario para LILACS-Express editor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768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noProof="0" dirty="0">
                          <a:effectLst/>
                        </a:rPr>
                        <a:t>Acta </a:t>
                      </a:r>
                      <a:r>
                        <a:rPr lang="es-ES" sz="1400" u="none" strike="noStrike" noProof="0" dirty="0" err="1">
                          <a:effectLst/>
                        </a:rPr>
                        <a:t>ortop</a:t>
                      </a:r>
                      <a:r>
                        <a:rPr lang="es-ES" sz="1400" u="none" strike="noStrike" noProof="0" dirty="0">
                          <a:effectLst/>
                        </a:rPr>
                        <a:t>. </a:t>
                      </a:r>
                      <a:r>
                        <a:rPr lang="es-ES" sz="1400" u="none" strike="noStrike" noProof="0" dirty="0" err="1">
                          <a:effectLst/>
                        </a:rPr>
                        <a:t>bras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2017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Sí</a:t>
                      </a:r>
                      <a:endParaRPr lang="es-ES" sz="1400" b="0" i="0" u="none" strike="noStrike" noProof="0" dirty="0">
                        <a:solidFill>
                          <a:srgbClr val="0061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No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 -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-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768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noProof="0" dirty="0">
                          <a:effectLst/>
                        </a:rPr>
                        <a:t>Acta Paul. </a:t>
                      </a:r>
                      <a:r>
                        <a:rPr lang="es-ES" sz="1400" u="none" strike="noStrike" noProof="0" dirty="0" err="1">
                          <a:effectLst/>
                        </a:rPr>
                        <a:t>Enferm</a:t>
                      </a:r>
                      <a:r>
                        <a:rPr lang="es-ES" sz="1400" u="none" strike="noStrike" noProof="0" dirty="0">
                          <a:effectLst/>
                        </a:rPr>
                        <a:t>.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>
                          <a:effectLst/>
                        </a:rPr>
                        <a:t>2017</a:t>
                      </a:r>
                      <a:endParaRPr lang="es-ES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Sí</a:t>
                      </a:r>
                      <a:endParaRPr lang="es-ES" sz="1400" b="0" i="0" u="none" strike="noStrike" noProof="0" dirty="0">
                        <a:solidFill>
                          <a:srgbClr val="0061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No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>
                          <a:effectLst/>
                        </a:rPr>
                        <a:t> -</a:t>
                      </a:r>
                      <a:endParaRPr lang="es-ES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-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768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noProof="0" dirty="0">
                          <a:effectLst/>
                        </a:rPr>
                        <a:t>Acta </a:t>
                      </a:r>
                      <a:r>
                        <a:rPr lang="es-ES" sz="1400" u="none" strike="noStrike" noProof="0" dirty="0" err="1">
                          <a:effectLst/>
                        </a:rPr>
                        <a:t>sci</a:t>
                      </a:r>
                      <a:r>
                        <a:rPr lang="es-ES" sz="1400" u="none" strike="noStrike" noProof="0" dirty="0">
                          <a:effectLst/>
                        </a:rPr>
                        <a:t>., Biol. </a:t>
                      </a:r>
                      <a:r>
                        <a:rPr lang="es-ES" sz="1400" u="none" strike="noStrike" noProof="0" dirty="0" err="1">
                          <a:effectLst/>
                        </a:rPr>
                        <a:t>sci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>
                          <a:effectLst/>
                        </a:rPr>
                        <a:t>2017</a:t>
                      </a:r>
                      <a:endParaRPr lang="es-ES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Sí</a:t>
                      </a:r>
                      <a:endParaRPr lang="es-ES" sz="1400" b="0" i="0" u="none" strike="noStrike" noProof="0" dirty="0">
                        <a:solidFill>
                          <a:srgbClr val="0061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No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>
                          <a:effectLst/>
                        </a:rPr>
                        <a:t> -</a:t>
                      </a:r>
                      <a:endParaRPr lang="es-ES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-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768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noProof="0" dirty="0">
                          <a:effectLst/>
                        </a:rPr>
                        <a:t>Acta </a:t>
                      </a:r>
                      <a:r>
                        <a:rPr lang="es-ES" sz="1400" u="none" strike="noStrike" noProof="0" dirty="0" err="1">
                          <a:effectLst/>
                        </a:rPr>
                        <a:t>sci</a:t>
                      </a:r>
                      <a:r>
                        <a:rPr lang="es-ES" sz="1400" u="none" strike="noStrike" noProof="0" dirty="0">
                          <a:effectLst/>
                        </a:rPr>
                        <a:t>., </a:t>
                      </a:r>
                      <a:r>
                        <a:rPr lang="es-ES" sz="1400" u="none" strike="noStrike" noProof="0" dirty="0" err="1">
                          <a:effectLst/>
                        </a:rPr>
                        <a:t>Health</a:t>
                      </a:r>
                      <a:r>
                        <a:rPr lang="es-ES" sz="1400" u="none" strike="noStrike" noProof="0" dirty="0">
                          <a:effectLst/>
                        </a:rPr>
                        <a:t> </a:t>
                      </a:r>
                      <a:r>
                        <a:rPr lang="es-ES" sz="1400" u="none" strike="noStrike" noProof="0" dirty="0" err="1">
                          <a:effectLst/>
                        </a:rPr>
                        <a:t>sci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2017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Sí</a:t>
                      </a:r>
                      <a:endParaRPr lang="es-ES" sz="1400" b="0" i="0" u="none" strike="noStrike" noProof="0" dirty="0">
                        <a:solidFill>
                          <a:srgbClr val="0061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No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 -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-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7687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noProof="0" dirty="0">
                          <a:effectLst/>
                        </a:rPr>
                        <a:t>Ágora (Rio J. Online)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>
                          <a:effectLst/>
                        </a:rPr>
                        <a:t>2017</a:t>
                      </a:r>
                      <a:endParaRPr lang="es-ES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Sí</a:t>
                      </a:r>
                      <a:endParaRPr lang="es-ES" sz="1400" b="0" i="0" u="none" strike="noStrike" noProof="0" dirty="0">
                        <a:solidFill>
                          <a:srgbClr val="0061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No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 -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-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53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noProof="0" dirty="0" err="1">
                          <a:effectLst/>
                        </a:rPr>
                        <a:t>Aletheia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2015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No</a:t>
                      </a:r>
                      <a:endParaRPr lang="es-ES" sz="1400" b="0" i="0" u="none" strike="noStrike" noProof="0" dirty="0">
                        <a:solidFill>
                          <a:srgbClr val="9C0006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Sí. 03.08.2016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10.08.2016.</a:t>
                      </a:r>
                    </a:p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Sin acción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Contactar por la segunda vez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noProof="0" dirty="0" err="1">
                          <a:effectLst/>
                        </a:rPr>
                        <a:t>An</a:t>
                      </a:r>
                      <a:r>
                        <a:rPr lang="es-ES" sz="1400" u="none" strike="noStrike" noProof="0" dirty="0">
                          <a:effectLst/>
                        </a:rPr>
                        <a:t>. </a:t>
                      </a:r>
                      <a:r>
                        <a:rPr lang="es-ES" sz="1400" u="none" strike="noStrike" noProof="0" dirty="0" err="1">
                          <a:effectLst/>
                        </a:rPr>
                        <a:t>acad</a:t>
                      </a:r>
                      <a:r>
                        <a:rPr lang="es-ES" sz="1400" u="none" strike="noStrike" noProof="0" dirty="0">
                          <a:effectLst/>
                        </a:rPr>
                        <a:t>. </a:t>
                      </a:r>
                      <a:r>
                        <a:rPr lang="es-ES" sz="1400" u="none" strike="noStrike" noProof="0" dirty="0" err="1">
                          <a:effectLst/>
                        </a:rPr>
                        <a:t>bras</a:t>
                      </a:r>
                      <a:r>
                        <a:rPr lang="es-ES" sz="1400" u="none" strike="noStrike" noProof="0" dirty="0">
                          <a:effectLst/>
                        </a:rPr>
                        <a:t>. </a:t>
                      </a:r>
                      <a:r>
                        <a:rPr lang="es-ES" sz="1400" u="none" strike="noStrike" noProof="0" dirty="0" err="1">
                          <a:effectLst/>
                        </a:rPr>
                        <a:t>ciênc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>
                          <a:effectLst/>
                        </a:rPr>
                        <a:t>2017</a:t>
                      </a:r>
                      <a:endParaRPr lang="es-ES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Sí</a:t>
                      </a:r>
                      <a:endParaRPr lang="es-ES" sz="1400" b="0" i="0" u="none" strike="noStrike" noProof="0" dirty="0">
                        <a:solidFill>
                          <a:srgbClr val="0061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>
                          <a:effectLst/>
                        </a:rPr>
                        <a:t>No</a:t>
                      </a:r>
                      <a:endParaRPr lang="es-ES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 -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u="none" strike="noStrike" noProof="0" dirty="0">
                          <a:effectLst/>
                        </a:rPr>
                        <a:t>-</a:t>
                      </a:r>
                      <a:endParaRPr lang="es-E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84" marR="3884" marT="38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3351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Ejemplo de mensaje de comunicación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x-none" dirty="0"/>
              <a:t>Estimado Editor,</a:t>
            </a:r>
          </a:p>
          <a:p>
            <a:pPr marL="0" indent="0">
              <a:buNone/>
            </a:pPr>
            <a:endParaRPr lang="x-none" dirty="0"/>
          </a:p>
          <a:p>
            <a:pPr marL="0" indent="0">
              <a:buNone/>
            </a:pPr>
            <a:r>
              <a:rPr lang="x-none" dirty="0"/>
              <a:t>Conforme los </a:t>
            </a:r>
            <a:r>
              <a:rPr lang="x-none" dirty="0">
                <a:hlinkClick r:id="rId2"/>
              </a:rPr>
              <a:t>Criterios de Selección y Permanencia de Revistas en la Base de Datos LILACS</a:t>
            </a:r>
            <a:r>
              <a:rPr lang="x-none" dirty="0"/>
              <a:t> y la </a:t>
            </a:r>
            <a:r>
              <a:rPr lang="es-ES" dirty="0">
                <a:hlinkClick r:id="rId3"/>
              </a:rPr>
              <a:t>Recomendación sobre Acceso Abierto y Contenido En Línea en LILACS</a:t>
            </a:r>
            <a:r>
              <a:rPr lang="x-none" dirty="0"/>
              <a:t> de 2012, todas las revistas indexadas en LILACS deberán </a:t>
            </a:r>
            <a:r>
              <a:rPr lang="es-ES" dirty="0"/>
              <a:t>incluir el texto completo del contenido integral de la revista en formato electrónico en acceso abierto.</a:t>
            </a:r>
            <a:r>
              <a:rPr lang="x-none" dirty="0"/>
              <a:t> </a:t>
            </a:r>
          </a:p>
          <a:p>
            <a:pPr marL="0" indent="0">
              <a:buNone/>
            </a:pPr>
            <a:endParaRPr lang="x-none" dirty="0"/>
          </a:p>
          <a:p>
            <a:pPr marL="0" indent="0">
              <a:buNone/>
            </a:pPr>
            <a:r>
              <a:rPr lang="x-none" dirty="0"/>
              <a:t>Así, una vez más instamos a los editores de revistas LILACS que aún no están atendiendo a la recomendación manteniendo el texto completo de sus artículos en  sitio propio de la revista o por medio del envío del PDF vía sistema LILACS-Express.</a:t>
            </a:r>
          </a:p>
          <a:p>
            <a:pPr marL="0" indent="0">
              <a:buNone/>
            </a:pPr>
            <a:endParaRPr lang="x-none" dirty="0"/>
          </a:p>
          <a:p>
            <a:pPr marL="0" indent="0">
              <a:buNone/>
            </a:pPr>
            <a:r>
              <a:rPr lang="x-none" dirty="0"/>
              <a:t>Las revistas que no cumplan a la recomendación hasta el </a:t>
            </a:r>
            <a:r>
              <a:rPr lang="x-none" b="1" dirty="0"/>
              <a:t>31 de mayo de 2018</a:t>
            </a:r>
            <a:r>
              <a:rPr lang="x-none" dirty="0"/>
              <a:t>, cuando estas revistas van a ser reevaluadas y excluidas de LILACS.</a:t>
            </a:r>
          </a:p>
        </p:txBody>
      </p:sp>
    </p:spTree>
    <p:extLst>
      <p:ext uri="{BB962C8B-B14F-4D97-AF65-F5344CB8AC3E}">
        <p14:creationId xmlns:p14="http://schemas.microsoft.com/office/powerpoint/2010/main" val="3423387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Fechas límite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b="1" dirty="0"/>
              <a:t>10/10/17</a:t>
            </a:r>
            <a:r>
              <a:rPr lang="es-ES" dirty="0"/>
              <a:t> - llenado del informe 08 por las coordinaciones nacionales</a:t>
            </a:r>
          </a:p>
          <a:p>
            <a:pPr lvl="1"/>
            <a:r>
              <a:rPr lang="es-ES" dirty="0"/>
              <a:t>identificar todas las revistas LILACS no disponibles en acceso abierto (columnas G,H, I)</a:t>
            </a:r>
          </a:p>
          <a:p>
            <a:pPr lvl="1"/>
            <a:r>
              <a:rPr lang="es-ES" b="1" dirty="0"/>
              <a:t>contactar </a:t>
            </a:r>
            <a:r>
              <a:rPr lang="es-ES" dirty="0"/>
              <a:t>los editores de estas revistas informando que la participación al LILACS-Express es obligatoria (columna J)</a:t>
            </a:r>
          </a:p>
          <a:p>
            <a:r>
              <a:rPr lang="es-ES" b="1" dirty="0"/>
              <a:t>24/11/17 </a:t>
            </a:r>
            <a:r>
              <a:rPr lang="es-ES" dirty="0"/>
              <a:t>– Monitoreo del retorno de los editores contactados y, si necesario, nuevo contacto (columnas J y K)</a:t>
            </a:r>
          </a:p>
          <a:p>
            <a:r>
              <a:rPr lang="es-ES" b="1" dirty="0"/>
              <a:t>16/03/18</a:t>
            </a:r>
            <a:r>
              <a:rPr lang="es-ES" dirty="0"/>
              <a:t> – Monitoreo del retorno de los editores contactados y, si necesario, nuevo contacto (columnas J y K)</a:t>
            </a:r>
          </a:p>
          <a:p>
            <a:r>
              <a:rPr lang="es-ES" b="1" dirty="0">
                <a:solidFill>
                  <a:srgbClr val="FF0000"/>
                </a:solidFill>
              </a:rPr>
              <a:t>31/05/18</a:t>
            </a:r>
            <a:r>
              <a:rPr lang="es-ES" dirty="0">
                <a:solidFill>
                  <a:srgbClr val="FF0000"/>
                </a:solidFill>
              </a:rPr>
              <a:t> - </a:t>
            </a:r>
            <a:r>
              <a:rPr lang="es-ES" dirty="0"/>
              <a:t>última fecha para los editores contestaren a la coordinación nacional (columna K)</a:t>
            </a:r>
          </a:p>
          <a:p>
            <a:r>
              <a:rPr lang="es-ES" b="1" dirty="0">
                <a:solidFill>
                  <a:srgbClr val="FF0000"/>
                </a:solidFill>
              </a:rPr>
              <a:t>15/06/18</a:t>
            </a:r>
            <a:r>
              <a:rPr lang="es-ES" dirty="0">
                <a:solidFill>
                  <a:srgbClr val="FF0000"/>
                </a:solidFill>
              </a:rPr>
              <a:t> - </a:t>
            </a:r>
            <a:r>
              <a:rPr lang="es-ES" dirty="0"/>
              <a:t>informe final de la coordinación a LILACS, sobre la acción con cada revista no disponible en acceso abierto (columna L)</a:t>
            </a:r>
          </a:p>
          <a:p>
            <a:pPr lvl="1"/>
            <a:r>
              <a:rPr lang="es-ES" dirty="0"/>
              <a:t>Todas las revistas que no tengan acceso al texto completo después de esta fecha van a ser excluidas de LILACS</a:t>
            </a:r>
          </a:p>
        </p:txBody>
      </p:sp>
    </p:spTree>
    <p:extLst>
      <p:ext uri="{BB962C8B-B14F-4D97-AF65-F5344CB8AC3E}">
        <p14:creationId xmlns:p14="http://schemas.microsoft.com/office/powerpoint/2010/main" val="2846976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1464175"/>
              </p:ext>
            </p:extLst>
          </p:nvPr>
        </p:nvGraphicFramePr>
        <p:xfrm>
          <a:off x="217303" y="371472"/>
          <a:ext cx="8686927" cy="5421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9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517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2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9638">
                <a:tc>
                  <a:txBody>
                    <a:bodyPr/>
                    <a:lstStyle/>
                    <a:p>
                      <a:pPr algn="ctr"/>
                      <a:r>
                        <a:rPr lang="es-ES" sz="1400" noProof="0" dirty="0"/>
                        <a:t>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noProof="0"/>
                        <a:t>Fecha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noProof="0"/>
                        <a:t>Temas de las reuniones</a:t>
                      </a:r>
                      <a:r>
                        <a:rPr lang="es-ES" sz="1400" baseline="0" noProof="0"/>
                        <a:t> de coordinación LILACS</a:t>
                      </a:r>
                      <a:endParaRPr lang="es-ES" sz="14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noProof="0"/>
                        <a:t>Entrega</a:t>
                      </a:r>
                      <a:r>
                        <a:rPr lang="es-ES" sz="1400" baseline="0" noProof="0"/>
                        <a:t> del</a:t>
                      </a:r>
                    </a:p>
                    <a:p>
                      <a:pPr algn="ctr"/>
                      <a:r>
                        <a:rPr lang="es-ES" sz="1400" baseline="0" noProof="0"/>
                        <a:t>informe</a:t>
                      </a:r>
                      <a:endParaRPr lang="es-ES" sz="1400" noProof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552"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10 mayo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="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Presentación</a:t>
                      </a:r>
                      <a:r>
                        <a:rPr lang="es-ES" sz="1400" b="0" baseline="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inicial  - el contexto</a:t>
                      </a:r>
                      <a:endParaRPr lang="es-ES" sz="1400" b="0" noProof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16 mayo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552"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16 mayo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="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Inclusión</a:t>
                      </a:r>
                      <a:r>
                        <a:rPr lang="es-ES" sz="1400" b="0" baseline="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R</a:t>
                      </a:r>
                      <a:r>
                        <a:rPr lang="es-ES" sz="1400" b="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egistros LILACS-Express</a:t>
                      </a:r>
                      <a:r>
                        <a:rPr lang="es-ES" sz="1400" b="0" baseline="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r>
                        <a:rPr lang="es-ES" sz="1400" b="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(</a:t>
                      </a:r>
                      <a:r>
                        <a:rPr lang="es-ES" sz="1400" b="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SciELO</a:t>
                      </a:r>
                      <a:r>
                        <a:rPr lang="es-ES" sz="1400" b="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y Editor)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30 mayo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552"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06 jun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="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Revisión e indización de registros LILACS-Express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20 jun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552"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27 jun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="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Creación de usuarios para</a:t>
                      </a:r>
                      <a:r>
                        <a:rPr lang="es-ES" sz="1400" b="0" baseline="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r>
                        <a:rPr lang="es-ES" sz="1400" b="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FI-</a:t>
                      </a:r>
                      <a:r>
                        <a:rPr lang="es-ES" sz="1400" b="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Admin</a:t>
                      </a:r>
                      <a:endParaRPr lang="es-ES" sz="1400" b="0" kern="1200" noProof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11 jul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552"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18 jul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="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Criterios de selección de revistas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01 ago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552"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08 ago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="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Proceso de selección de revistas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22 ago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552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400" b="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7</a:t>
                      </a:r>
                      <a:endParaRPr lang="es-ES" sz="1400" b="0" kern="1200" noProof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400" b="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29 </a:t>
                      </a:r>
                      <a:r>
                        <a:rPr lang="es-ES" sz="1400" b="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ago</a:t>
                      </a:r>
                      <a:endParaRPr lang="es-ES" sz="1400" b="0" kern="1200" noProof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baseline="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Informes 01-06: status, dudas y cierre</a:t>
                      </a:r>
                      <a:endParaRPr lang="es-ES" sz="1400" b="0" noProof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400" b="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12 sept</a:t>
                      </a:r>
                      <a:endParaRPr lang="es-ES" sz="1400" b="0" kern="1200" noProof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9638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400" b="1" kern="1200" noProof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400" b="1" noProof="0" dirty="0">
                          <a:solidFill>
                            <a:schemeClr val="accent2"/>
                          </a:solidFill>
                        </a:rPr>
                        <a:t>19 sept</a:t>
                      </a:r>
                      <a:endParaRPr lang="es-ES" sz="1400" b="1" kern="1200" noProof="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noProof="0" dirty="0">
                          <a:solidFill>
                            <a:schemeClr val="accent2"/>
                          </a:solidFill>
                        </a:rPr>
                        <a:t>Actualización del status de las revistas indizadas en LILACS - parte </a:t>
                      </a:r>
                      <a:r>
                        <a:rPr lang="es-ES" sz="1400" b="1" baseline="0" noProof="0" dirty="0">
                          <a:solidFill>
                            <a:schemeClr val="accent2"/>
                          </a:solidFill>
                        </a:rPr>
                        <a:t>I: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baseline="0" noProof="0" dirty="0">
                          <a:solidFill>
                            <a:schemeClr val="accent2"/>
                          </a:solidFill>
                        </a:rPr>
                        <a:t>Adhesión al movimiento de Acceso Abierto</a:t>
                      </a:r>
                      <a:endParaRPr lang="es-ES" sz="1400" b="0" noProof="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400" b="1" kern="1200" noProof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10 oct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552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400" b="0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4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 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baseline="0" noProof="0" dirty="0">
                          <a:solidFill>
                            <a:schemeClr val="tx1"/>
                          </a:solidFill>
                        </a:rPr>
                        <a:t>Pt II</a:t>
                      </a:r>
                      <a:r>
                        <a:rPr lang="es-ES" sz="1400" b="0" baseline="0" noProof="0" dirty="0">
                          <a:solidFill>
                            <a:schemeClr val="tx1"/>
                          </a:solidFill>
                        </a:rPr>
                        <a:t>: incluir CC que indizan revistas LILACS-Express en FI-</a:t>
                      </a:r>
                      <a:r>
                        <a:rPr lang="es-ES" sz="1400" b="0" baseline="0" noProof="0" dirty="0" err="1">
                          <a:solidFill>
                            <a:schemeClr val="tx1"/>
                          </a:solidFill>
                        </a:rPr>
                        <a:t>Admin</a:t>
                      </a:r>
                      <a:endParaRPr lang="es-ES" sz="14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400" b="0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 oct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552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400" b="0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400" b="0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baseline="0" noProof="0" dirty="0">
                          <a:solidFill>
                            <a:schemeClr val="tx1"/>
                          </a:solidFill>
                        </a:rPr>
                        <a:t>Pt III</a:t>
                      </a:r>
                      <a:r>
                        <a:rPr lang="es-ES" sz="1400" b="0" baseline="0" noProof="0" dirty="0">
                          <a:solidFill>
                            <a:schemeClr val="tx1"/>
                          </a:solidFill>
                        </a:rPr>
                        <a:t>: verificar registros LILACS-Express pendientes de revisión e indización por los 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400" b="0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 nov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1552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400" b="0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400" b="0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 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baseline="0" noProof="0" dirty="0">
                          <a:solidFill>
                            <a:schemeClr val="tx1"/>
                          </a:solidFill>
                        </a:rPr>
                        <a:t>Pt IV</a:t>
                      </a:r>
                      <a:r>
                        <a:rPr lang="es-ES" sz="1400" b="0" baseline="0" noProof="0" dirty="0">
                          <a:solidFill>
                            <a:schemeClr val="tx1"/>
                          </a:solidFill>
                        </a:rPr>
                        <a:t>: verificar revistas en retraso en LILACS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400" b="0" kern="1200" noProof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dic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1552"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12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noProof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20/03/18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kern="1200" noProof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Actualización de datos y registros de nuevos de CC</a:t>
                      </a:r>
                      <a:endParaRPr lang="es-ES" sz="1400" b="0" noProof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noProof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1552"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baseline="0" noProof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2018</a:t>
                      </a:r>
                      <a:endParaRPr lang="es-ES" sz="1400" b="0" noProof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noProof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Migración de base de datos al FI-Admin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noProof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1552"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14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2018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noProof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Flujo de contribución con LILACS después de la migración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noProof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1552"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baseline="0" noProof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2018</a:t>
                      </a:r>
                      <a:endParaRPr lang="es-ES" sz="1400" b="0" noProof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noProof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[…]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noProof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3501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Muchas gracias!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 dirty="0"/>
          </a:p>
          <a:p>
            <a:endParaRPr lang="x-none" dirty="0"/>
          </a:p>
          <a:p>
            <a:r>
              <a:rPr lang="x-none" dirty="0"/>
              <a:t>Dudas:</a:t>
            </a:r>
          </a:p>
          <a:p>
            <a:pPr marL="0" indent="0" algn="ctr">
              <a:buNone/>
            </a:pPr>
            <a:r>
              <a:rPr lang="x-none" dirty="0"/>
              <a:t>coord-lilacs@googlegroups.com</a:t>
            </a:r>
          </a:p>
        </p:txBody>
      </p:sp>
    </p:spTree>
    <p:extLst>
      <p:ext uri="{BB962C8B-B14F-4D97-AF65-F5344CB8AC3E}">
        <p14:creationId xmlns:p14="http://schemas.microsoft.com/office/powerpoint/2010/main" val="473652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Agenda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Objetivo de la sesión 08</a:t>
            </a:r>
          </a:p>
          <a:p>
            <a:r>
              <a:rPr lang="es-ES" dirty="0"/>
              <a:t>Acceso abierto</a:t>
            </a:r>
          </a:p>
          <a:p>
            <a:pPr lvl="1"/>
            <a:r>
              <a:rPr lang="es-ES" dirty="0"/>
              <a:t>Definición</a:t>
            </a:r>
          </a:p>
          <a:p>
            <a:pPr lvl="1"/>
            <a:r>
              <a:rPr lang="es-ES" dirty="0"/>
              <a:t>Consideraciones importantes</a:t>
            </a:r>
          </a:p>
          <a:p>
            <a:pPr lvl="1"/>
            <a:r>
              <a:rPr lang="es-ES" dirty="0"/>
              <a:t>Histórico en LILACS</a:t>
            </a:r>
          </a:p>
          <a:p>
            <a:r>
              <a:rPr lang="es-ES" dirty="0"/>
              <a:t>Actividad y informe 08</a:t>
            </a:r>
          </a:p>
          <a:p>
            <a:pPr lvl="1"/>
            <a:r>
              <a:rPr lang="es-ES" dirty="0"/>
              <a:t>Orientación</a:t>
            </a:r>
          </a:p>
          <a:p>
            <a:pPr lvl="1"/>
            <a:r>
              <a:rPr lang="es-ES" dirty="0"/>
              <a:t>Ejemplos</a:t>
            </a:r>
          </a:p>
          <a:p>
            <a:pPr lvl="1"/>
            <a:r>
              <a:rPr lang="es-ES" dirty="0"/>
              <a:t>Fecha límite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0644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Objetivo de la sesión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dirty="0"/>
              <a:t>Adhesión de 100% de las revistas LILACS al movimiento de Acceso Abierto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Objetivos específicos:</a:t>
            </a:r>
          </a:p>
          <a:p>
            <a:r>
              <a:rPr lang="es-ES" dirty="0"/>
              <a:t>Identificar las revistas indizadas en LILACS </a:t>
            </a:r>
            <a:r>
              <a:rPr lang="es-ES" b="1" dirty="0"/>
              <a:t>no disponibles </a:t>
            </a:r>
            <a:r>
              <a:rPr lang="es-ES" dirty="0"/>
              <a:t>en acceso abierto.</a:t>
            </a:r>
          </a:p>
          <a:p>
            <a:r>
              <a:rPr lang="es-ES" dirty="0"/>
              <a:t>Incluirlas estas revistas en LILACS-Express Editor.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Las revistas no disponibles en acceso abierto y que </a:t>
            </a:r>
            <a:r>
              <a:rPr lang="es-ES" b="1" dirty="0"/>
              <a:t>no ingresen en LILACS-Express Editor</a:t>
            </a:r>
            <a:r>
              <a:rPr lang="es-ES" dirty="0"/>
              <a:t> </a:t>
            </a:r>
            <a:r>
              <a:rPr lang="es-ES" b="1" dirty="0"/>
              <a:t>deben ser excluidas </a:t>
            </a:r>
            <a:r>
              <a:rPr lang="es-ES" dirty="0"/>
              <a:t>de LILACS.</a:t>
            </a:r>
          </a:p>
        </p:txBody>
      </p:sp>
    </p:spTree>
    <p:extLst>
      <p:ext uri="{BB962C8B-B14F-4D97-AF65-F5344CB8AC3E}">
        <p14:creationId xmlns:p14="http://schemas.microsoft.com/office/powerpoint/2010/main" val="1587443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Acceso abierto: definición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El acceso abierto a la literatura científica supone que los usuarios pueden leer, descargar, copiar, distribuir, imprimir, </a:t>
            </a:r>
            <a:r>
              <a:rPr lang="es-ES" b="1" dirty="0"/>
              <a:t>buscar o enlazar los textos completos de los artículos científicos</a:t>
            </a:r>
            <a:r>
              <a:rPr lang="es-ES" dirty="0"/>
              <a:t> y usarlos con cualquier otro propósito legítimo.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sz="1800" dirty="0"/>
              <a:t>Fundación </a:t>
            </a:r>
            <a:r>
              <a:rPr lang="es-ES" sz="1800" dirty="0" err="1"/>
              <a:t>Dialnet</a:t>
            </a:r>
            <a:r>
              <a:rPr lang="es-ES" sz="1800" dirty="0"/>
              <a:t>. </a:t>
            </a:r>
            <a:r>
              <a:rPr lang="es-ES" sz="1800" b="1" dirty="0"/>
              <a:t>El Acceso Abierto a la literatura científica</a:t>
            </a:r>
          </a:p>
          <a:p>
            <a:pPr marL="0" indent="0">
              <a:buNone/>
            </a:pPr>
            <a:r>
              <a:rPr lang="es-ES" sz="1800" dirty="0">
                <a:hlinkClick r:id="rId2"/>
              </a:rPr>
              <a:t>https://dialnet.unirioja.es/info/ayuda/oai</a:t>
            </a: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2319255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Acceso abierto: definición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“[…] free availability [of scientific literature] on the public internet, permitting any users to read, download, copy, distribute, print, </a:t>
            </a:r>
            <a:r>
              <a:rPr lang="en-US" b="1" dirty="0"/>
              <a:t>search</a:t>
            </a:r>
            <a:r>
              <a:rPr lang="en-US" dirty="0"/>
              <a:t>, or </a:t>
            </a:r>
            <a:r>
              <a:rPr lang="en-US" b="1" dirty="0"/>
              <a:t>link</a:t>
            </a:r>
            <a:r>
              <a:rPr lang="en-US" dirty="0"/>
              <a:t> to the full texts of these articles, </a:t>
            </a:r>
            <a:r>
              <a:rPr lang="en-US" b="1" dirty="0"/>
              <a:t>crawl them for indexing</a:t>
            </a:r>
            <a:r>
              <a:rPr lang="en-US" dirty="0"/>
              <a:t>, </a:t>
            </a:r>
            <a:r>
              <a:rPr lang="en-US" b="1" dirty="0"/>
              <a:t>pass them as data to software</a:t>
            </a:r>
            <a:r>
              <a:rPr lang="en-US" dirty="0"/>
              <a:t>, or use them for any other lawful purpose, without financial, legal, or technical barriers…”.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900" dirty="0"/>
              <a:t>Budapest Open Access Initiative Declaration</a:t>
            </a:r>
          </a:p>
          <a:p>
            <a:pPr marL="0" indent="0">
              <a:buNone/>
            </a:pPr>
            <a:r>
              <a:rPr lang="es-ES" sz="1900" dirty="0">
                <a:hlinkClick r:id="rId2"/>
              </a:rPr>
              <a:t>http://www.budapestopenaccessinitiative.org/read</a:t>
            </a:r>
            <a:endParaRPr lang="es-ES" sz="1900" dirty="0"/>
          </a:p>
        </p:txBody>
      </p:sp>
    </p:spTree>
    <p:extLst>
      <p:ext uri="{BB962C8B-B14F-4D97-AF65-F5344CB8AC3E}">
        <p14:creationId xmlns:p14="http://schemas.microsoft.com/office/powerpoint/2010/main" val="2065947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Acceso abierto en LILACS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Para LILACS es necesario que los fascículos estén en acceso abierto, incluso el </a:t>
            </a:r>
            <a:r>
              <a:rPr lang="es-ES" b="1" dirty="0"/>
              <a:t>último número publicado</a:t>
            </a:r>
            <a:r>
              <a:rPr lang="es-ES" dirty="0"/>
              <a:t>.</a:t>
            </a:r>
          </a:p>
          <a:p>
            <a:pPr lvl="1"/>
            <a:r>
              <a:rPr lang="es-ES" dirty="0"/>
              <a:t>No se acepta embargos de acceso al texto completo</a:t>
            </a:r>
          </a:p>
          <a:p>
            <a:pPr lvl="1"/>
            <a:r>
              <a:rPr lang="es-ES" dirty="0"/>
              <a:t>No se acepta retraso de más de un año de publicación. Estas deben ser excluidas de LILACS. </a:t>
            </a:r>
          </a:p>
          <a:p>
            <a:pPr lvl="1"/>
            <a:r>
              <a:rPr lang="es-ES" b="1" dirty="0"/>
              <a:t>Las revistas deben tener al menos un número publicado de 2017 en línea</a:t>
            </a:r>
            <a:r>
              <a:rPr lang="es-ES" dirty="0"/>
              <a:t>.</a:t>
            </a:r>
          </a:p>
          <a:p>
            <a:r>
              <a:rPr lang="es-ES" dirty="0"/>
              <a:t>Todos los artículos deben tener </a:t>
            </a:r>
            <a:r>
              <a:rPr lang="es-ES" b="1" dirty="0"/>
              <a:t>enlace propio </a:t>
            </a:r>
            <a:r>
              <a:rPr lang="es-ES" dirty="0"/>
              <a:t>(no se acepta el fascículo entero)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78096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Acceso abierto en LILACS: histórico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dirty="0"/>
              <a:t>2002: </a:t>
            </a:r>
            <a:r>
              <a:rPr lang="es-ES" dirty="0">
                <a:hlinkClick r:id="rId2"/>
              </a:rPr>
              <a:t>Declaración de la Iniciativa de Budapest para el Acceso Abierto</a:t>
            </a:r>
            <a:endParaRPr lang="es-ES" dirty="0"/>
          </a:p>
          <a:p>
            <a:pPr lvl="1"/>
            <a:r>
              <a:rPr lang="es-ES" dirty="0"/>
              <a:t>definición</a:t>
            </a:r>
          </a:p>
          <a:p>
            <a:r>
              <a:rPr lang="es-ES" dirty="0"/>
              <a:t>2005: </a:t>
            </a:r>
            <a:r>
              <a:rPr lang="es-ES" dirty="0">
                <a:hlinkClick r:id="rId3"/>
              </a:rPr>
              <a:t>Declaración de Salvador sobre Acceso Abierto</a:t>
            </a:r>
            <a:endParaRPr lang="es-ES" dirty="0"/>
          </a:p>
          <a:p>
            <a:pPr lvl="1"/>
            <a:r>
              <a:rPr lang="es-ES" dirty="0"/>
              <a:t>destaca la importancia de la implantación de políticas que reconozcan el acceso abierto a la información científica y técnica con el objetivo de promover la equidad en los países en desarrollo.</a:t>
            </a:r>
          </a:p>
          <a:p>
            <a:r>
              <a:rPr lang="es-ES" dirty="0"/>
              <a:t>2008: </a:t>
            </a:r>
            <a:r>
              <a:rPr lang="es-ES" dirty="0">
                <a:hlinkClick r:id="rId4"/>
              </a:rPr>
              <a:t>Criterios de Selección y Permanencia de Revistas</a:t>
            </a:r>
            <a:endParaRPr lang="es-ES" dirty="0"/>
          </a:p>
          <a:p>
            <a:pPr lvl="1"/>
            <a:r>
              <a:rPr lang="es-ES" dirty="0"/>
              <a:t>los editores de las revistas indizadas en LILACS deben comprometerse a disponer y mantener el texto completo de cada artículo en acceso abierto.</a:t>
            </a:r>
          </a:p>
          <a:p>
            <a:r>
              <a:rPr lang="es-ES" dirty="0"/>
              <a:t>2012: </a:t>
            </a:r>
            <a:r>
              <a:rPr lang="es-ES" dirty="0">
                <a:hlinkClick r:id="rId5"/>
              </a:rPr>
              <a:t>Recomendación sobre Acceso Abierto y Contenido En Línea en LILACS</a:t>
            </a:r>
            <a:endParaRPr lang="es-ES" dirty="0"/>
          </a:p>
          <a:p>
            <a:pPr lvl="1"/>
            <a:r>
              <a:rPr lang="es-ES" dirty="0"/>
              <a:t>todas las revistas publicadas a partir de 2013 deberán tener el contenido integral de la revista en acceso abierto.</a:t>
            </a:r>
          </a:p>
          <a:p>
            <a:r>
              <a:rPr lang="es-ES" dirty="0"/>
              <a:t>Revisión de los Criterios de Selección y Permanencia de Revistas [</a:t>
            </a:r>
            <a:r>
              <a:rPr lang="es-ES" dirty="0">
                <a:solidFill>
                  <a:srgbClr val="FF0000"/>
                </a:solidFill>
              </a:rPr>
              <a:t>en construcción</a:t>
            </a:r>
            <a:r>
              <a:rPr lang="es-ES" dirty="0"/>
              <a:t>]:</a:t>
            </a:r>
          </a:p>
          <a:p>
            <a:pPr lvl="1"/>
            <a:r>
              <a:rPr lang="es-ES" dirty="0"/>
              <a:t>Acceso abierto obligatorio para artículos publicados a partir de 2017.</a:t>
            </a:r>
          </a:p>
        </p:txBody>
      </p:sp>
    </p:spTree>
    <p:extLst>
      <p:ext uri="{BB962C8B-B14F-4D97-AF65-F5344CB8AC3E}">
        <p14:creationId xmlns:p14="http://schemas.microsoft.com/office/powerpoint/2010/main" val="2561570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Acceso abierto en revistas LILACS*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dirty="0"/>
              <a:t>Cosecha de datos de </a:t>
            </a:r>
            <a:r>
              <a:rPr lang="es-ES_tradnl" dirty="0" err="1"/>
              <a:t>SciELO</a:t>
            </a:r>
            <a:r>
              <a:rPr lang="es-ES_tradnl" dirty="0"/>
              <a:t>: 32%</a:t>
            </a:r>
          </a:p>
          <a:p>
            <a:r>
              <a:rPr lang="es-ES_tradnl" dirty="0"/>
              <a:t>LILACS-Express Editor vía FI-</a:t>
            </a:r>
            <a:r>
              <a:rPr lang="es-ES_tradnl" dirty="0" err="1"/>
              <a:t>Admin</a:t>
            </a:r>
            <a:r>
              <a:rPr lang="es-ES_tradnl" dirty="0"/>
              <a:t>: 1%</a:t>
            </a:r>
          </a:p>
          <a:p>
            <a:endParaRPr lang="es-ES_tradnl" dirty="0"/>
          </a:p>
          <a:p>
            <a:r>
              <a:rPr lang="es-ES_tradnl" dirty="0"/>
              <a:t>Chequear disponibilidad de acceso abierto: </a:t>
            </a:r>
            <a:r>
              <a:rPr lang="es-ES_tradnl" b="1" dirty="0"/>
              <a:t>67%</a:t>
            </a:r>
          </a:p>
          <a:p>
            <a:pPr lvl="1"/>
            <a:r>
              <a:rPr lang="es-ES_tradnl" dirty="0"/>
              <a:t>Revistas que </a:t>
            </a:r>
            <a:r>
              <a:rPr lang="es-ES_tradnl" b="1" dirty="0"/>
              <a:t>ya</a:t>
            </a:r>
            <a:r>
              <a:rPr lang="es-ES_tradnl" dirty="0"/>
              <a:t> publican en acceso abierto</a:t>
            </a:r>
            <a:r>
              <a:rPr lang="es-ES_tradnl" dirty="0">
                <a:sym typeface="Wingdings" panose="05000000000000000000" pitchFamily="2" charset="2"/>
              </a:rPr>
              <a:t> </a:t>
            </a:r>
            <a:r>
              <a:rPr lang="es-ES_tradnl" b="1" dirty="0">
                <a:sym typeface="Wingdings" panose="05000000000000000000" pitchFamily="2" charset="2"/>
              </a:rPr>
              <a:t>enlazar</a:t>
            </a:r>
            <a:r>
              <a:rPr lang="es-ES_tradnl" dirty="0">
                <a:sym typeface="Wingdings" panose="05000000000000000000" pitchFamily="2" charset="2"/>
              </a:rPr>
              <a:t> en los registros LILACS</a:t>
            </a:r>
            <a:endParaRPr lang="es-ES_tradnl" dirty="0"/>
          </a:p>
          <a:p>
            <a:pPr lvl="1"/>
            <a:r>
              <a:rPr lang="es-ES_tradnl" dirty="0"/>
              <a:t>Revistas que </a:t>
            </a:r>
            <a:r>
              <a:rPr lang="es-ES_tradnl" b="1" dirty="0"/>
              <a:t>no</a:t>
            </a:r>
            <a:r>
              <a:rPr lang="es-ES_tradnl" dirty="0"/>
              <a:t> publican en acceso abierto</a:t>
            </a:r>
            <a:r>
              <a:rPr lang="es-ES_tradnl" dirty="0">
                <a:sym typeface="Wingdings" panose="05000000000000000000" pitchFamily="2" charset="2"/>
              </a:rPr>
              <a:t> </a:t>
            </a:r>
            <a:r>
              <a:rPr lang="es-ES_tradnl" b="1" dirty="0">
                <a:sym typeface="Wingdings" panose="05000000000000000000" pitchFamily="2" charset="2"/>
              </a:rPr>
              <a:t>cargar</a:t>
            </a:r>
            <a:r>
              <a:rPr lang="es-ES_tradnl" dirty="0">
                <a:sym typeface="Wingdings" panose="05000000000000000000" pitchFamily="2" charset="2"/>
              </a:rPr>
              <a:t> en </a:t>
            </a:r>
            <a:r>
              <a:rPr lang="es-ES_tradnl" dirty="0"/>
              <a:t>LILACS-Express Editor vía FI-</a:t>
            </a:r>
            <a:r>
              <a:rPr lang="es-ES_tradnl" dirty="0" err="1"/>
              <a:t>Admin</a:t>
            </a:r>
            <a:endParaRPr lang="es-ES_tradnl" dirty="0"/>
          </a:p>
          <a:p>
            <a:endParaRPr lang="es-ES_tradnl" dirty="0"/>
          </a:p>
          <a:p>
            <a:pPr marL="0" indent="0">
              <a:buNone/>
            </a:pPr>
            <a:r>
              <a:rPr lang="es-ES_tradnl" sz="2400" dirty="0"/>
              <a:t>*excepto Brasil</a:t>
            </a:r>
          </a:p>
        </p:txBody>
      </p:sp>
    </p:spTree>
    <p:extLst>
      <p:ext uri="{BB962C8B-B14F-4D97-AF65-F5344CB8AC3E}">
        <p14:creationId xmlns:p14="http://schemas.microsoft.com/office/powerpoint/2010/main" val="1137408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actividad y el informe 08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7649" y="1257300"/>
            <a:ext cx="8639175" cy="48688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" sz="1800" dirty="0"/>
              <a:t>Identificar las revistas indizadas en LILACS </a:t>
            </a:r>
            <a:r>
              <a:rPr lang="es-ES" sz="1800" b="1" dirty="0"/>
              <a:t>no disponibles </a:t>
            </a:r>
            <a:r>
              <a:rPr lang="es-ES" sz="1800" dirty="0"/>
              <a:t>en acceso abierto.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1800" dirty="0"/>
              <a:t>Incluirlas estas revistas en LILACS-Express Editor.</a:t>
            </a:r>
          </a:p>
          <a:p>
            <a:endParaRPr lang="es-ES" sz="1800" dirty="0"/>
          </a:p>
          <a:p>
            <a:pPr marL="0" indent="0">
              <a:buNone/>
            </a:pPr>
            <a:r>
              <a:rPr lang="es-ES" sz="1800" dirty="0"/>
              <a:t>Control de las acciones realizadas en el </a:t>
            </a:r>
            <a:r>
              <a:rPr lang="es-ES" sz="1800" b="1" dirty="0"/>
              <a:t>Informe 08 - Actualización de revistas</a:t>
            </a:r>
            <a:r>
              <a:rPr lang="es-ES" sz="1800" dirty="0"/>
              <a:t> disponible en la </a:t>
            </a:r>
            <a:r>
              <a:rPr lang="es-ES" sz="1800" dirty="0">
                <a:hlinkClick r:id="rId2"/>
              </a:rPr>
              <a:t>carpeta de cada país en Google Drive</a:t>
            </a:r>
            <a:r>
              <a:rPr lang="es-ES" sz="1800" dirty="0"/>
              <a:t>:</a:t>
            </a:r>
          </a:p>
          <a:p>
            <a:r>
              <a:rPr lang="es-ES" sz="1800" dirty="0"/>
              <a:t>Acceder al sitio de cada revista (columna G) para chequear el último número publicado en línea (columna H).</a:t>
            </a:r>
          </a:p>
          <a:p>
            <a:r>
              <a:rPr lang="es-ES" sz="1800" dirty="0"/>
              <a:t>Identificar las revistas aún no disponibles en acceso abierto. (columna I)</a:t>
            </a:r>
          </a:p>
          <a:p>
            <a:r>
              <a:rPr lang="es-ES" sz="1800" dirty="0"/>
              <a:t>Comunicar los editores de estas revistas acerca de la obligatoriedad de adhesión al acceso abierto y posibilidad de participación en LILACS-Express Editor (columna J).</a:t>
            </a:r>
          </a:p>
          <a:p>
            <a:pPr lvl="1"/>
            <a:r>
              <a:rPr lang="es-ES" sz="1800" dirty="0">
                <a:hlinkClick r:id="rId3"/>
              </a:rPr>
              <a:t>A los que acepten: crear el usuario en FI-</a:t>
            </a:r>
            <a:r>
              <a:rPr lang="es-ES" sz="1800" dirty="0" err="1">
                <a:hlinkClick r:id="rId3"/>
              </a:rPr>
              <a:t>Admin</a:t>
            </a:r>
            <a:r>
              <a:rPr lang="es-ES" sz="1800" dirty="0">
                <a:hlinkClick r:id="rId3"/>
              </a:rPr>
              <a:t> con perfil Editor LILACS-Express para el responsable por la entrada de datos</a:t>
            </a:r>
            <a:endParaRPr lang="es-ES" sz="1800" dirty="0"/>
          </a:p>
          <a:p>
            <a:pPr lvl="1"/>
            <a:r>
              <a:rPr lang="es-ES" sz="1800" dirty="0"/>
              <a:t>A los que no acepten o no contesten hasta la fecha definida, solicitar la exclusión de la revista vía correo de LILACS e informar:</a:t>
            </a:r>
          </a:p>
          <a:p>
            <a:pPr lvl="2"/>
            <a:r>
              <a:rPr lang="es-ES" sz="1600" dirty="0"/>
              <a:t>Motivo de exclusión</a:t>
            </a:r>
          </a:p>
          <a:p>
            <a:pPr lvl="2"/>
            <a:r>
              <a:rPr lang="es-ES" sz="1600" dirty="0"/>
              <a:t>El último volumen, número y año indizado (no es necesariamente el último publicado).</a:t>
            </a:r>
          </a:p>
        </p:txBody>
      </p:sp>
    </p:spTree>
    <p:extLst>
      <p:ext uri="{BB962C8B-B14F-4D97-AF65-F5344CB8AC3E}">
        <p14:creationId xmlns:p14="http://schemas.microsoft.com/office/powerpoint/2010/main" val="1608649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 OPAS" ma:contentTypeID="0x0101006FC7944B218B465880B4E8486075E3DB009C5C9B862E7BF543A26046ACE21DA7A8" ma:contentTypeVersion="2" ma:contentTypeDescription="Tipo de conteúdo para documento OPAS" ma:contentTypeScope="" ma:versionID="94ca72f40fe7aa8a18b6af169b4da492">
  <xsd:schema xmlns:xsd="http://www.w3.org/2001/XMLSchema" xmlns:xs="http://www.w3.org/2001/XMLSchema" xmlns:p="http://schemas.microsoft.com/office/2006/metadata/properties" xmlns:ns2="40fd4455-0f53-4a8f-9f41-18a90389ffe1" xmlns:ns3="32314d6f-7711-4059-82fe-3ca1658d9aac" targetNamespace="http://schemas.microsoft.com/office/2006/metadata/properties" ma:root="true" ma:fieldsID="d83647a26e892d0f3f41edb057b03dcb" ns2:_="" ns3:_="">
    <xsd:import namespace="40fd4455-0f53-4a8f-9f41-18a90389ffe1"/>
    <xsd:import namespace="32314d6f-7711-4059-82fe-3ca1658d9aac"/>
    <xsd:element name="properties">
      <xsd:complexType>
        <xsd:sequence>
          <xsd:element name="documentManagement">
            <xsd:complexType>
              <xsd:all>
                <xsd:element ref="ns2:DocumentID" minOccurs="0"/>
                <xsd:element ref="ns3:SecurityClearanc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fd4455-0f53-4a8f-9f41-18a90389ffe1" elementFormDefault="qualified">
    <xsd:import namespace="http://schemas.microsoft.com/office/2006/documentManagement/types"/>
    <xsd:import namespace="http://schemas.microsoft.com/office/infopath/2007/PartnerControls"/>
    <xsd:element name="DocumentID" ma:index="8" nillable="true" ma:displayName="Número de documento" ma:internalName="DocumentID">
      <xsd:simpleType>
        <xsd:restriction base="dms:Text">
          <xsd:maxLength value="16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314d6f-7711-4059-82fe-3ca1658d9aac" elementFormDefault="qualified">
    <xsd:import namespace="http://schemas.microsoft.com/office/2006/documentManagement/types"/>
    <xsd:import namespace="http://schemas.microsoft.com/office/infopath/2007/PartnerControls"/>
    <xsd:element name="SecurityClearance" ma:index="9" nillable="true" ma:displayName="Classificação de segurança" ma:list="{8f923816-ba80-48d1-8dd6-3a0ab9fd1459}" ma:internalName="SecurityClearance" ma:readOnly="false" ma:showField="PT-BR" ma:web="4dbe1d96-c829-4075-905b-499f05de977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curityClearance xmlns="32314d6f-7711-4059-82fe-3ca1658d9aac" xsi:nil="true"/>
    <DocumentID xmlns="40fd4455-0f53-4a8f-9f41-18a90389ffe1">2017-19574380547</DocumentID>
  </documentManagement>
</p:properties>
</file>

<file path=customXml/itemProps1.xml><?xml version="1.0" encoding="utf-8"?>
<ds:datastoreItem xmlns:ds="http://schemas.openxmlformats.org/officeDocument/2006/customXml" ds:itemID="{2455419D-0F34-43D6-B53E-F4BCE66BD7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B4EBAB-3F08-4029-8B02-D1CA865AA0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fd4455-0f53-4a8f-9f41-18a90389ffe1"/>
    <ds:schemaRef ds:uri="32314d6f-7711-4059-82fe-3ca1658d9a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39B4703-49C3-41A1-BC47-BABD96613E10}">
  <ds:schemaRefs>
    <ds:schemaRef ds:uri="http://www.w3.org/XML/1998/namespace"/>
    <ds:schemaRef ds:uri="40fd4455-0f53-4a8f-9f41-18a90389ffe1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32314d6f-7711-4059-82fe-3ca1658d9aac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3486</TotalTime>
  <Words>1440</Words>
  <Application>Microsoft Office PowerPoint</Application>
  <PresentationFormat>Apresentação na tela (4:3)</PresentationFormat>
  <Paragraphs>264</Paragraphs>
  <Slides>14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Actualización del status de las revistas LILACS - parte I:  Adhesión al movimiento de Acceso Abierto</vt:lpstr>
      <vt:lpstr>Agenda</vt:lpstr>
      <vt:lpstr>Objetivo de la sesión</vt:lpstr>
      <vt:lpstr>Acceso abierto: definición</vt:lpstr>
      <vt:lpstr>Acceso abierto: definición </vt:lpstr>
      <vt:lpstr>Acceso abierto en LILACS</vt:lpstr>
      <vt:lpstr>Acceso abierto en LILACS: histórico</vt:lpstr>
      <vt:lpstr>Acceso abierto en revistas LILACS*</vt:lpstr>
      <vt:lpstr>La actividad y el informe 08</vt:lpstr>
      <vt:lpstr>Ejemplo de informe 08</vt:lpstr>
      <vt:lpstr>Ejemplo de mensaje de comunicación</vt:lpstr>
      <vt:lpstr>Fechas límite</vt:lpstr>
      <vt:lpstr>Apresentação do PowerPoint</vt:lpstr>
      <vt:lpstr>Muchas gracias!</vt:lpstr>
    </vt:vector>
  </TitlesOfParts>
  <Company>BIREME-OPS-OMS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Marina Pierri</dc:creator>
  <cp:lastModifiedBy>Mota, Jefferson da Justa (BIR)</cp:lastModifiedBy>
  <cp:revision>254</cp:revision>
  <dcterms:created xsi:type="dcterms:W3CDTF">2017-03-08T13:12:17Z</dcterms:created>
  <dcterms:modified xsi:type="dcterms:W3CDTF">2023-03-30T17:59:21Z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0x0101006FC7944B218B465880B4E8486075E3DB009C5C9B862E7BF543A26046ACE21DA7A8</vt:lpwstr>
  </property>
</Properties>
</file>