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2BC06E-143A-02B7-7468-570D7643C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363CBAF-55A4-7120-C824-145C2570C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180A2C-0018-7401-8B7E-BD64F0B65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044EFA-D0DD-A72D-A896-B1D2030B5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7CD74C-8ABE-6775-AD62-66B13A4D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88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F4B6A8-5504-06DF-DE36-B8EAFB4B6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DA2EE89-2B73-F9A5-8114-2CB87B26A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71340A-B87A-2608-7C16-8C8D3C610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9E8139-44F1-4DA0-AB1E-D7B62DF4B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6104A0-4338-7D62-F1BD-6B1DED4E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714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DB3A27C-6B24-7C90-754F-417E1B515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701AC3-A7FD-3C9A-80E8-D6444E7EF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3CD8D1-DA91-750E-FE7A-CD8F299A9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F2B6DA-5800-3B1B-E300-785837E4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15F5EC-FF74-3466-7F72-AB43123EA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545BC7-3AD5-70A0-4914-2212CCC9D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5A3A4A-A5B1-D430-2DE0-04AA51D2B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13F905-9A77-A6E8-55F3-A83BA015A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69CD72-F7C6-9511-27DB-4CE5D9B3A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6E8704-46F3-63A8-512E-6B96A7069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8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9E1F48-FDB9-8B6C-FF54-BF26D2359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A347BC-318C-B605-F41B-6931A2F0E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CADA37-DB47-C5F5-C647-9C077210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0E9CCF-6E68-C0C8-9C3F-DDAE99B33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B092D9-EFDC-4375-2352-0E5E80E9A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97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561CF-FDBE-07CA-FFCD-18B1E0C4A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FDC0675-0742-1E6F-8A8B-88CA32C307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913E25F-FC8B-2B81-DA3A-AA9ACA83C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5FE50B-E20A-3D60-5FEC-C99CC7422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2EC10-45A9-F274-BF54-CCE0F4244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5B6E62C-C504-B7C4-53F5-FB6BC062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89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A04C26-F7EF-E7A0-A6AE-98CA2A708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96AAED0-0D86-EE08-E601-656B7180A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057349E-E745-182C-27B9-E21ECBAECB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8998479-82A7-0246-1B66-6B0D4AEC5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9F53C9D-01CE-0C9E-A0C7-DDEB24F098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FB2BFEC-EABA-F360-CB75-EC776987F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DA57010-AF7D-1A74-CD4F-E6DCF915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98CB8E5-BE26-C416-04DB-F1D533E95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27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1178C-3A61-8855-16BB-6FE109BB5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D4B6F88-3543-C754-736A-CFEC87736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0143204-A964-7AED-B0BC-81B42E46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4632B9-E81F-2273-D053-AA33FA4DF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5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48A6305-CC90-F81B-C9D7-DAAD899A5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418612A-4100-F660-CA88-ED2DCAD5A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B9B912C-1CBC-46BF-7456-B132476B1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43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36CB0D-7BF2-1FA2-455B-C5C603E4F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853BCDD-7944-51DD-8BD4-A1F2A79A7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9F784B-2FAD-8F01-9FE1-4D9F10821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30A0B8-A62B-507C-B3B6-863A8A0F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83B44F-6489-20FD-FCED-6417657C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95D352E-9325-0388-8ED1-CBCB2BB4F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1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FB1CC-68E6-5EED-B341-8D9F7B88A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82E002F-AD1E-B4F4-1F59-F15D6DF4C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BCC59C8-9CC0-4A44-86A8-8A47264EB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A844437-647C-8A3B-8F4C-8EBA98DCD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C0817E-5068-016B-8E22-E1B3CB5FB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832E3D-6451-FFFD-4252-5BD88DFF2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93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2C72B7B-64CF-5AFC-F3DC-C6B190E94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C92CD2-E541-1F4B-9266-9DDCE584B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E57BC5-A5C9-6E98-06F6-BD89BFCD1E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4EBF4-3D60-46BF-8743-D890487E2D3F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0426AB-E1DC-DA5B-AB22-FECA4BD07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52EAAB7-D6D4-8615-9162-D8549F4214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409A8-4DD0-4783-BF85-5CD4016AC3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6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58F25AD8-2EA5-8DD3-C521-AE2A3C9E0F7D}"/>
              </a:ext>
            </a:extLst>
          </p:cNvPr>
          <p:cNvSpPr txBox="1"/>
          <p:nvPr/>
        </p:nvSpPr>
        <p:spPr>
          <a:xfrm>
            <a:off x="1127760" y="460413"/>
            <a:ext cx="7508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Total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Capacity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Annual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Base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Model</a:t>
            </a:r>
            <a:endParaRPr lang="en-US" sz="3200" b="1" dirty="0"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80D257F-B8CA-0463-7B82-1CEC632141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0862" y="1135203"/>
            <a:ext cx="7750276" cy="5262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718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33092DD3-C8E2-BC7B-37BB-2A572A68B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440" y="1144265"/>
            <a:ext cx="8961119" cy="5703575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CC78D157-3DA4-F016-CBB1-5D1947755071}"/>
              </a:ext>
            </a:extLst>
          </p:cNvPr>
          <p:cNvSpPr txBox="1"/>
          <p:nvPr/>
        </p:nvSpPr>
        <p:spPr>
          <a:xfrm>
            <a:off x="1127760" y="460413"/>
            <a:ext cx="8463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Annual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Electricity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Production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Base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Model</a:t>
            </a:r>
            <a:endParaRPr lang="en-US" sz="3200" b="1" dirty="0"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8987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090431C-123D-8126-2541-ACD93479F6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820" y="1127704"/>
            <a:ext cx="9324200" cy="573029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5C7A69C-1F7A-E530-E7B0-726CDD604076}"/>
              </a:ext>
            </a:extLst>
          </p:cNvPr>
          <p:cNvSpPr txBox="1"/>
          <p:nvPr/>
        </p:nvSpPr>
        <p:spPr>
          <a:xfrm>
            <a:off x="1137920" y="450253"/>
            <a:ext cx="8463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Transport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Demand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Base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Model</a:t>
            </a:r>
            <a:endParaRPr lang="en-US" sz="3200" b="1" dirty="0"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0E10C7A-2912-2CAE-B1B0-E298A8B7D858}"/>
              </a:ext>
            </a:extLst>
          </p:cNvPr>
          <p:cNvSpPr txBox="1"/>
          <p:nvPr/>
        </p:nvSpPr>
        <p:spPr>
          <a:xfrm>
            <a:off x="9601200" y="2736331"/>
            <a:ext cx="139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Electric car</a:t>
            </a:r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CE3D16A-23D2-9999-09DE-2EFA14BBB8BF}"/>
              </a:ext>
            </a:extLst>
          </p:cNvPr>
          <p:cNvSpPr txBox="1"/>
          <p:nvPr/>
        </p:nvSpPr>
        <p:spPr>
          <a:xfrm>
            <a:off x="240770" y="5545630"/>
            <a:ext cx="139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err="1"/>
              <a:t>Gasoline</a:t>
            </a:r>
            <a:r>
              <a:rPr lang="es-EC" dirty="0"/>
              <a:t> car</a:t>
            </a:r>
            <a:endParaRPr lang="en-US" dirty="0"/>
          </a:p>
        </p:txBody>
      </p:sp>
      <p:cxnSp>
        <p:nvCxnSpPr>
          <p:cNvPr id="9" name="Conector: curvado 8">
            <a:extLst>
              <a:ext uri="{FF2B5EF4-FFF2-40B4-BE49-F238E27FC236}">
                <a16:creationId xmlns:a16="http://schemas.microsoft.com/office/drawing/2014/main" id="{5F8AAC39-366D-1A26-699B-BB19627FC5E0}"/>
              </a:ext>
            </a:extLst>
          </p:cNvPr>
          <p:cNvCxnSpPr>
            <a:cxnSpLocks/>
            <a:stCxn id="7" idx="2"/>
          </p:cNvCxnSpPr>
          <p:nvPr/>
        </p:nvCxnSpPr>
        <p:spPr>
          <a:xfrm rot="16200000" flipH="1">
            <a:off x="1135101" y="5715921"/>
            <a:ext cx="231838" cy="629920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AB82F5E3-B32A-4CF0-18BF-F77211C5D1AE}"/>
              </a:ext>
            </a:extLst>
          </p:cNvPr>
          <p:cNvCxnSpPr>
            <a:cxnSpLocks/>
            <a:stCxn id="6" idx="1"/>
          </p:cNvCxnSpPr>
          <p:nvPr/>
        </p:nvCxnSpPr>
        <p:spPr>
          <a:xfrm rot="10800000" flipV="1">
            <a:off x="9342120" y="2920996"/>
            <a:ext cx="259080" cy="508001"/>
          </a:xfrm>
          <a:prstGeom prst="curved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56C6B90-93AA-D8A9-522D-885EBBED83EB}"/>
              </a:ext>
            </a:extLst>
          </p:cNvPr>
          <p:cNvSpPr txBox="1"/>
          <p:nvPr/>
        </p:nvSpPr>
        <p:spPr>
          <a:xfrm>
            <a:off x="9601200" y="2412995"/>
            <a:ext cx="139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/>
              <a:t>Electric bus</a:t>
            </a:r>
            <a:endParaRPr lang="en-US" dirty="0"/>
          </a:p>
        </p:txBody>
      </p:sp>
      <p:cxnSp>
        <p:nvCxnSpPr>
          <p:cNvPr id="17" name="Conector: curvado 16">
            <a:extLst>
              <a:ext uri="{FF2B5EF4-FFF2-40B4-BE49-F238E27FC236}">
                <a16:creationId xmlns:a16="http://schemas.microsoft.com/office/drawing/2014/main" id="{81891EE6-2830-1373-75A6-ADA368A0C66D}"/>
              </a:ext>
            </a:extLst>
          </p:cNvPr>
          <p:cNvCxnSpPr>
            <a:stCxn id="15" idx="1"/>
          </p:cNvCxnSpPr>
          <p:nvPr/>
        </p:nvCxnSpPr>
        <p:spPr>
          <a:xfrm rot="10800000" flipV="1">
            <a:off x="9342120" y="2597661"/>
            <a:ext cx="259080" cy="18466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AE058514-43A0-BB56-256C-7AED3201069C}"/>
              </a:ext>
            </a:extLst>
          </p:cNvPr>
          <p:cNvSpPr txBox="1"/>
          <p:nvPr/>
        </p:nvSpPr>
        <p:spPr>
          <a:xfrm>
            <a:off x="240770" y="5012008"/>
            <a:ext cx="1390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dirty="0" err="1"/>
              <a:t>Gasoline</a:t>
            </a:r>
            <a:r>
              <a:rPr lang="es-EC" dirty="0"/>
              <a:t> bus</a:t>
            </a:r>
            <a:endParaRPr lang="en-US" dirty="0"/>
          </a:p>
        </p:txBody>
      </p:sp>
      <p:cxnSp>
        <p:nvCxnSpPr>
          <p:cNvPr id="20" name="Conector: curvado 19">
            <a:extLst>
              <a:ext uri="{FF2B5EF4-FFF2-40B4-BE49-F238E27FC236}">
                <a16:creationId xmlns:a16="http://schemas.microsoft.com/office/drawing/2014/main" id="{6B73101D-7C28-8A2D-0ED7-41606340C9CE}"/>
              </a:ext>
            </a:extLst>
          </p:cNvPr>
          <p:cNvCxnSpPr>
            <a:cxnSpLocks/>
          </p:cNvCxnSpPr>
          <p:nvPr/>
        </p:nvCxnSpPr>
        <p:spPr>
          <a:xfrm>
            <a:off x="1651670" y="5242178"/>
            <a:ext cx="908650" cy="303452"/>
          </a:xfrm>
          <a:prstGeom prst="curvedConnector3">
            <a:avLst>
              <a:gd name="adj1" fmla="val 52236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743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08B368-0772-12BD-E06C-A0EF30DE7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DEMCARGSL and DEMCARELC capital </a:t>
            </a:r>
            <a:r>
              <a:rPr lang="es-EC" dirty="0" err="1"/>
              <a:t>cost</a:t>
            </a:r>
            <a:r>
              <a:rPr lang="es-EC" dirty="0"/>
              <a:t> has a </a:t>
            </a:r>
            <a:r>
              <a:rPr lang="es-EC" dirty="0" err="1"/>
              <a:t>peak</a:t>
            </a:r>
            <a:r>
              <a:rPr lang="es-EC" dirty="0"/>
              <a:t> </a:t>
            </a:r>
            <a:r>
              <a:rPr lang="es-EC" dirty="0" err="1"/>
              <a:t>between</a:t>
            </a:r>
            <a:r>
              <a:rPr lang="es-EC" dirty="0"/>
              <a:t> 2049 and 2050.</a:t>
            </a:r>
          </a:p>
          <a:p>
            <a:r>
              <a:rPr lang="es-EC" dirty="0"/>
              <a:t>DEMCARGSL capital </a:t>
            </a:r>
            <a:r>
              <a:rPr lang="es-EC" dirty="0" err="1"/>
              <a:t>cost</a:t>
            </a:r>
            <a:r>
              <a:rPr lang="es-EC" dirty="0"/>
              <a:t> </a:t>
            </a:r>
            <a:r>
              <a:rPr lang="es-EC" dirty="0" err="1"/>
              <a:t>increases</a:t>
            </a:r>
            <a:r>
              <a:rPr lang="es-EC" dirty="0"/>
              <a:t> </a:t>
            </a:r>
            <a:r>
              <a:rPr lang="es-EC" dirty="0" err="1"/>
              <a:t>from</a:t>
            </a:r>
            <a:r>
              <a:rPr lang="es-EC" dirty="0"/>
              <a:t> 0.001 </a:t>
            </a:r>
            <a:r>
              <a:rPr lang="es-EC" dirty="0" err="1"/>
              <a:t>to</a:t>
            </a:r>
            <a:r>
              <a:rPr lang="es-EC" dirty="0"/>
              <a:t> 975.04 (</a:t>
            </a:r>
            <a:r>
              <a:rPr lang="es-EC" dirty="0" err="1"/>
              <a:t>that</a:t>
            </a:r>
            <a:r>
              <a:rPr lang="es-EC" dirty="0"/>
              <a:t> </a:t>
            </a:r>
            <a:r>
              <a:rPr lang="es-EC" dirty="0" err="1"/>
              <a:t>is</a:t>
            </a:r>
            <a:r>
              <a:rPr lang="es-EC" dirty="0"/>
              <a:t> </a:t>
            </a:r>
            <a:r>
              <a:rPr lang="es-EC" dirty="0" err="1"/>
              <a:t>why</a:t>
            </a:r>
            <a:r>
              <a:rPr lang="es-EC" dirty="0"/>
              <a:t> in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graph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demand</a:t>
            </a:r>
            <a:r>
              <a:rPr lang="es-EC" dirty="0"/>
              <a:t> </a:t>
            </a:r>
            <a:r>
              <a:rPr lang="es-EC" dirty="0" err="1"/>
              <a:t>drastically</a:t>
            </a:r>
            <a:r>
              <a:rPr lang="es-EC" dirty="0"/>
              <a:t> </a:t>
            </a:r>
            <a:r>
              <a:rPr lang="es-EC" dirty="0" err="1"/>
              <a:t>falls</a:t>
            </a:r>
            <a:r>
              <a:rPr lang="es-EC" dirty="0"/>
              <a:t>)</a:t>
            </a:r>
          </a:p>
          <a:p>
            <a:r>
              <a:rPr lang="es-EC" dirty="0"/>
              <a:t>DEMCARELC capital </a:t>
            </a:r>
            <a:r>
              <a:rPr lang="es-EC" dirty="0" err="1"/>
              <a:t>cost</a:t>
            </a:r>
            <a:r>
              <a:rPr lang="es-EC" dirty="0"/>
              <a:t> </a:t>
            </a:r>
            <a:r>
              <a:rPr lang="es-EC" dirty="0" err="1"/>
              <a:t>decreases</a:t>
            </a:r>
            <a:r>
              <a:rPr lang="es-EC" dirty="0"/>
              <a:t> </a:t>
            </a:r>
            <a:r>
              <a:rPr lang="es-EC" dirty="0" err="1"/>
              <a:t>from</a:t>
            </a:r>
            <a:r>
              <a:rPr lang="es-EC" dirty="0"/>
              <a:t> 5581.63 </a:t>
            </a:r>
            <a:r>
              <a:rPr lang="es-EC" dirty="0" err="1"/>
              <a:t>to</a:t>
            </a:r>
            <a:r>
              <a:rPr lang="es-EC" dirty="0"/>
              <a:t> 0.001 (</a:t>
            </a:r>
            <a:r>
              <a:rPr lang="es-EC" dirty="0" err="1"/>
              <a:t>that</a:t>
            </a:r>
            <a:r>
              <a:rPr lang="es-EC" dirty="0"/>
              <a:t> </a:t>
            </a:r>
            <a:r>
              <a:rPr lang="es-EC" dirty="0" err="1"/>
              <a:t>is</a:t>
            </a:r>
            <a:r>
              <a:rPr lang="es-EC" dirty="0"/>
              <a:t> </a:t>
            </a:r>
            <a:r>
              <a:rPr lang="es-EC" dirty="0" err="1"/>
              <a:t>why</a:t>
            </a:r>
            <a:r>
              <a:rPr lang="es-EC" dirty="0"/>
              <a:t> in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graph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demand</a:t>
            </a:r>
            <a:r>
              <a:rPr lang="es-EC" dirty="0"/>
              <a:t> </a:t>
            </a:r>
            <a:r>
              <a:rPr lang="es-EC" dirty="0" err="1"/>
              <a:t>drastically</a:t>
            </a:r>
            <a:r>
              <a:rPr lang="es-EC" dirty="0"/>
              <a:t> </a:t>
            </a:r>
            <a:r>
              <a:rPr lang="es-EC" dirty="0" err="1"/>
              <a:t>increases</a:t>
            </a:r>
            <a:r>
              <a:rPr lang="es-EC" dirty="0"/>
              <a:t>).</a:t>
            </a:r>
          </a:p>
          <a:p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F940149-AD34-35E9-6513-0CC0B5D93135}"/>
              </a:ext>
            </a:extLst>
          </p:cNvPr>
          <p:cNvSpPr txBox="1"/>
          <p:nvPr/>
        </p:nvSpPr>
        <p:spPr>
          <a:xfrm>
            <a:off x="1097280" y="681037"/>
            <a:ext cx="8463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Problems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found</a:t>
            </a:r>
            <a:endParaRPr lang="en-US" sz="3200" b="1" dirty="0"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7745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F62198-BE93-D994-7CAF-752C583D9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303"/>
            <a:ext cx="10515600" cy="4351338"/>
          </a:xfrm>
        </p:spPr>
        <p:txBody>
          <a:bodyPr/>
          <a:lstStyle/>
          <a:p>
            <a:r>
              <a:rPr lang="es-EC" dirty="0" err="1"/>
              <a:t>When</a:t>
            </a:r>
            <a:r>
              <a:rPr lang="es-EC" dirty="0"/>
              <a:t> </a:t>
            </a:r>
            <a:r>
              <a:rPr lang="es-EC" dirty="0" err="1"/>
              <a:t>the</a:t>
            </a:r>
            <a:r>
              <a:rPr lang="es-EC" dirty="0"/>
              <a:t> geotermal </a:t>
            </a:r>
            <a:r>
              <a:rPr lang="es-EC" dirty="0" err="1"/>
              <a:t>capacity</a:t>
            </a:r>
            <a:r>
              <a:rPr lang="es-EC" dirty="0"/>
              <a:t> </a:t>
            </a:r>
            <a:r>
              <a:rPr lang="es-EC" dirty="0" err="1"/>
              <a:t>was</a:t>
            </a:r>
            <a:r>
              <a:rPr lang="es-EC" dirty="0"/>
              <a:t> </a:t>
            </a:r>
            <a:r>
              <a:rPr lang="es-EC" dirty="0" err="1"/>
              <a:t>changed</a:t>
            </a:r>
            <a:r>
              <a:rPr lang="es-EC" dirty="0"/>
              <a:t> </a:t>
            </a:r>
            <a:r>
              <a:rPr lang="es-EC" dirty="0" err="1"/>
              <a:t>from</a:t>
            </a:r>
            <a:r>
              <a:rPr lang="es-EC" dirty="0"/>
              <a:t> 1.7 </a:t>
            </a:r>
            <a:r>
              <a:rPr lang="es-EC" dirty="0" err="1"/>
              <a:t>to</a:t>
            </a:r>
            <a:r>
              <a:rPr lang="es-EC" dirty="0"/>
              <a:t> 0.9, </a:t>
            </a:r>
            <a:r>
              <a:rPr lang="es-EC" dirty="0" err="1"/>
              <a:t>the</a:t>
            </a:r>
            <a:r>
              <a:rPr lang="es-EC" dirty="0"/>
              <a:t> </a:t>
            </a:r>
            <a:r>
              <a:rPr lang="es-EC" dirty="0" err="1"/>
              <a:t>distribution</a:t>
            </a:r>
            <a:r>
              <a:rPr lang="es-EC" dirty="0"/>
              <a:t> </a:t>
            </a:r>
            <a:r>
              <a:rPr lang="es-EC" dirty="0" err="1"/>
              <a:t>of</a:t>
            </a:r>
            <a:r>
              <a:rPr lang="es-EC" dirty="0"/>
              <a:t> </a:t>
            </a:r>
            <a:r>
              <a:rPr lang="es-EC" dirty="0" err="1"/>
              <a:t>energy</a:t>
            </a:r>
            <a:r>
              <a:rPr lang="es-EC" dirty="0"/>
              <a:t> </a:t>
            </a:r>
            <a:r>
              <a:rPr lang="es-EC" dirty="0" err="1"/>
              <a:t>generation</a:t>
            </a:r>
            <a:r>
              <a:rPr lang="es-EC" dirty="0"/>
              <a:t> </a:t>
            </a:r>
            <a:r>
              <a:rPr lang="es-EC" dirty="0" err="1"/>
              <a:t>completely</a:t>
            </a:r>
            <a:r>
              <a:rPr lang="es-EC" dirty="0"/>
              <a:t> </a:t>
            </a:r>
            <a:r>
              <a:rPr lang="es-EC" dirty="0" err="1"/>
              <a:t>changed</a:t>
            </a:r>
            <a:r>
              <a:rPr lang="es-EC" dirty="0"/>
              <a:t>.</a:t>
            </a:r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C9F71D2-A456-DF04-9305-3BD1B7689922}"/>
              </a:ext>
            </a:extLst>
          </p:cNvPr>
          <p:cNvSpPr txBox="1"/>
          <p:nvPr/>
        </p:nvSpPr>
        <p:spPr>
          <a:xfrm>
            <a:off x="1097280" y="681037"/>
            <a:ext cx="8463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Something</a:t>
            </a:r>
            <a:r>
              <a:rPr lang="es-EC" sz="3200" b="1" dirty="0">
                <a:latin typeface="Aharoni" panose="020B0604020202020204" pitchFamily="2" charset="-79"/>
                <a:cs typeface="Aharoni" panose="020B0604020202020204" pitchFamily="2" charset="-79"/>
              </a:rPr>
              <a:t> </a:t>
            </a:r>
            <a:r>
              <a:rPr lang="es-EC" sz="3200" b="1" dirty="0" err="1">
                <a:latin typeface="Aharoni" panose="020B0604020202020204" pitchFamily="2" charset="-79"/>
                <a:cs typeface="Aharoni" panose="020B0604020202020204" pitchFamily="2" charset="-79"/>
              </a:rPr>
              <a:t>interesting</a:t>
            </a:r>
            <a:endParaRPr lang="en-US" sz="3200" b="1" dirty="0">
              <a:latin typeface="Aharoni" panose="020B0604020202020204" pitchFamily="2" charset="-79"/>
              <a:cs typeface="Aharoni" panose="020B0604020202020204" pitchFamily="2" charset="-79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6B8D3FC-9D84-6F73-6AC8-0931B0CF37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747" t="10222" r="1747" b="2187"/>
          <a:stretch/>
        </p:blipFill>
        <p:spPr>
          <a:xfrm>
            <a:off x="2316003" y="2405123"/>
            <a:ext cx="7559993" cy="411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050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98</Words>
  <Application>Microsoft Office PowerPoint</Application>
  <PresentationFormat>Panorámica</PresentationFormat>
  <Paragraphs>13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Anahí Barreto Cuesta</dc:creator>
  <cp:lastModifiedBy>Anahí Barreto Cuesta</cp:lastModifiedBy>
  <cp:revision>1</cp:revision>
  <dcterms:created xsi:type="dcterms:W3CDTF">2023-01-25T21:12:37Z</dcterms:created>
  <dcterms:modified xsi:type="dcterms:W3CDTF">2023-01-25T21:49:19Z</dcterms:modified>
</cp:coreProperties>
</file>