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4" r:id="rId2"/>
    <p:sldId id="276" r:id="rId3"/>
    <p:sldId id="289" r:id="rId4"/>
    <p:sldId id="297" r:id="rId5"/>
    <p:sldId id="298" r:id="rId6"/>
    <p:sldId id="299" r:id="rId7"/>
    <p:sldId id="290" r:id="rId8"/>
    <p:sldId id="300" r:id="rId9"/>
    <p:sldId id="301" r:id="rId10"/>
    <p:sldId id="291" r:id="rId11"/>
    <p:sldId id="303" r:id="rId12"/>
    <p:sldId id="302" r:id="rId13"/>
    <p:sldId id="304" r:id="rId14"/>
    <p:sldId id="305" r:id="rId15"/>
    <p:sldId id="306" r:id="rId16"/>
    <p:sldId id="292" r:id="rId17"/>
  </p:sldIdLst>
  <p:sldSz cx="14630400" cy="8229600"/>
  <p:notesSz cx="6858000" cy="9144000"/>
  <p:defaultTextStyle>
    <a:defPPr>
      <a:defRPr lang="en-US"/>
    </a:defPPr>
    <a:lvl1pPr marL="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83">
          <p15:clr>
            <a:srgbClr val="A4A3A4"/>
          </p15:clr>
        </p15:guide>
        <p15:guide id="2" orient="horz" pos="170">
          <p15:clr>
            <a:srgbClr val="A4A3A4"/>
          </p15:clr>
        </p15:guide>
        <p15:guide id="3" orient="horz" pos="2473">
          <p15:clr>
            <a:srgbClr val="A4A3A4"/>
          </p15:clr>
        </p15:guide>
        <p15:guide id="4" orient="horz" pos="5098">
          <p15:clr>
            <a:srgbClr val="A4A3A4"/>
          </p15:clr>
        </p15:guide>
        <p15:guide id="5" orient="horz" pos="1008">
          <p15:clr>
            <a:srgbClr val="A4A3A4"/>
          </p15:clr>
        </p15:guide>
        <p15:guide id="6" orient="horz">
          <p15:clr>
            <a:srgbClr val="A4A3A4"/>
          </p15:clr>
        </p15:guide>
        <p15:guide id="7" pos="4608">
          <p15:clr>
            <a:srgbClr val="A4A3A4"/>
          </p15:clr>
        </p15:guide>
        <p15:guide id="8" pos="9090">
          <p15:clr>
            <a:srgbClr val="A4A3A4"/>
          </p15:clr>
        </p15:guide>
        <p15:guide id="9" pos="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6BA"/>
    <a:srgbClr val="055CBB"/>
    <a:srgbClr val="1946BB"/>
    <a:srgbClr val="79B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F5CF25-5820-448E-9813-4B10A4721129}" v="1" dt="2022-10-04T20:52:17.7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19" autoAdjust="0"/>
    <p:restoredTop sz="94601" autoAdjust="0"/>
  </p:normalViewPr>
  <p:slideViewPr>
    <p:cSldViewPr snapToGrid="0" showGuides="1">
      <p:cViewPr varScale="1">
        <p:scale>
          <a:sx n="109" d="100"/>
          <a:sy n="109" d="100"/>
        </p:scale>
        <p:origin x="736" y="192"/>
      </p:cViewPr>
      <p:guideLst>
        <p:guide orient="horz" pos="4883"/>
        <p:guide orient="horz" pos="170"/>
        <p:guide orient="horz" pos="2473"/>
        <p:guide orient="horz" pos="5098"/>
        <p:guide orient="horz" pos="1008"/>
        <p:guide orient="horz"/>
        <p:guide pos="4608"/>
        <p:guide pos="9090"/>
        <p:guide pos="4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8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pia Jr, Frank" userId="5527da69-1ec9-4733-97ff-c69b4af31ebb" providerId="ADAL" clId="{99F5CF25-5820-448E-9813-4B10A4721129}"/>
    <pc:docChg chg="modMainMaster">
      <pc:chgData name="Tapia Jr, Frank" userId="5527da69-1ec9-4733-97ff-c69b4af31ebb" providerId="ADAL" clId="{99F5CF25-5820-448E-9813-4B10A4721129}" dt="2022-10-04T20:52:17.773" v="0" actId="14826"/>
      <pc:docMkLst>
        <pc:docMk/>
      </pc:docMkLst>
      <pc:sldMasterChg chg="modSp">
        <pc:chgData name="Tapia Jr, Frank" userId="5527da69-1ec9-4733-97ff-c69b4af31ebb" providerId="ADAL" clId="{99F5CF25-5820-448E-9813-4B10A4721129}" dt="2022-10-04T20:52:17.773" v="0" actId="14826"/>
        <pc:sldMasterMkLst>
          <pc:docMk/>
          <pc:sldMasterMk cId="372488542" sldId="2147483648"/>
        </pc:sldMasterMkLst>
        <pc:picChg chg="mod">
          <ac:chgData name="Tapia Jr, Frank" userId="5527da69-1ec9-4733-97ff-c69b4af31ebb" providerId="ADAL" clId="{99F5CF25-5820-448E-9813-4B10A4721129}" dt="2022-10-04T20:52:17.773" v="0" actId="14826"/>
          <ac:picMkLst>
            <pc:docMk/>
            <pc:sldMasterMk cId="372488542" sldId="2147483648"/>
            <ac:picMk id="5" creationId="{00000000-0000-0000-0000-00000000000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9292E-8E4F-4BF3-8652-746C41F3F2C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5482B-E8C4-4515-957A-05DBD119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2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1722D-20BB-409F-8B0B-E44C5CB55357}" type="datetimeFigureOut">
              <a:rPr lang="en-US" smtClean="0"/>
              <a:t>10/4/23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2036B-E434-4D9D-AE07-17067B549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326944" y="1861104"/>
            <a:ext cx="11976512" cy="2286000"/>
          </a:xfrm>
        </p:spPr>
        <p:txBody>
          <a:bodyPr>
            <a:normAutofit/>
          </a:bodyPr>
          <a:lstStyle>
            <a:lvl1pPr algn="ctr">
              <a:lnSpc>
                <a:spcPts val="7143"/>
              </a:lnSpc>
              <a:defRPr sz="6900">
                <a:solidFill>
                  <a:srgbClr val="1946B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97280" y="5298609"/>
            <a:ext cx="12435840" cy="1063834"/>
          </a:xfrm>
        </p:spPr>
        <p:txBody>
          <a:bodyPr>
            <a:normAutofit/>
          </a:bodyPr>
          <a:lstStyle>
            <a:lvl1pPr marL="0" indent="0" algn="ctr">
              <a:buNone/>
              <a:defRPr sz="3400" baseline="0">
                <a:solidFill>
                  <a:schemeClr val="tx1"/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 or Date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40" y="4323122"/>
            <a:ext cx="7132320" cy="35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3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and 3-Area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>
          <a:xfrm>
            <a:off x="723901" y="1787162"/>
            <a:ext cx="13174979" cy="1758680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723901" y="3636215"/>
            <a:ext cx="6225539" cy="3713274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7139942" y="3636215"/>
            <a:ext cx="6758939" cy="3713274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add image or figure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3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and 3-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>
          <a:xfrm>
            <a:off x="723901" y="5576840"/>
            <a:ext cx="13174979" cy="1758680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723901" y="1787096"/>
            <a:ext cx="6225539" cy="3713274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7139942" y="1787096"/>
            <a:ext cx="6758939" cy="3713274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add image or figure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03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96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3657600"/>
            <a:ext cx="12435840" cy="640080"/>
          </a:xfrm>
        </p:spPr>
        <p:txBody>
          <a:bodyPr>
            <a:normAutofit/>
          </a:bodyPr>
          <a:lstStyle>
            <a:lvl1pPr marL="0" indent="0" algn="ctr">
              <a:buNone/>
              <a:defRPr sz="2900" baseline="0">
                <a:solidFill>
                  <a:srgbClr val="1946BA"/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Blank Slide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09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898881" y="7618331"/>
            <a:ext cx="665157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r">
              <a:defRPr sz="1700">
                <a:solidFill>
                  <a:srgbClr val="1946BA"/>
                </a:solidFill>
                <a:latin typeface="Gill Sans Std" pitchFamily="34" charset="0"/>
              </a:defRPr>
            </a:lvl1pPr>
          </a:lstStyle>
          <a:p>
            <a:fld id="{511E60E2-5F03-4AD1-8874-AA9ACC93B3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8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326944" y="1861104"/>
            <a:ext cx="11976512" cy="2286000"/>
          </a:xfrm>
        </p:spPr>
        <p:txBody>
          <a:bodyPr>
            <a:normAutofit/>
          </a:bodyPr>
          <a:lstStyle>
            <a:lvl1pPr algn="ctr">
              <a:lnSpc>
                <a:spcPts val="7143"/>
              </a:lnSpc>
              <a:defRPr sz="6900">
                <a:solidFill>
                  <a:srgbClr val="1946BA"/>
                </a:solidFill>
                <a:effectLst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4830801"/>
            <a:ext cx="12435840" cy="1063834"/>
          </a:xfrm>
        </p:spPr>
        <p:txBody>
          <a:bodyPr>
            <a:normAutofit/>
          </a:bodyPr>
          <a:lstStyle>
            <a:lvl1pPr marL="0" indent="0" algn="ctr">
              <a:buNone/>
              <a:defRPr sz="3400" baseline="0">
                <a:solidFill>
                  <a:schemeClr val="tx1"/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6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50083" y="32591"/>
            <a:ext cx="13898880" cy="901730"/>
          </a:xfrm>
        </p:spPr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>
          <a:xfrm>
            <a:off x="723901" y="1178767"/>
            <a:ext cx="13174979" cy="6168035"/>
          </a:xfrm>
        </p:spPr>
        <p:txBody>
          <a:bodyPr>
            <a:normAutofit/>
          </a:bodyPr>
          <a:lstStyle>
            <a:lvl1pPr marL="326539" indent="-326539">
              <a:defRPr sz="3400" baseline="0"/>
            </a:lvl1pPr>
            <a:lvl2pPr>
              <a:lnSpc>
                <a:spcPts val="3714"/>
              </a:lnSpc>
              <a:defRPr sz="3100" baseline="0"/>
            </a:lvl2pPr>
            <a:lvl3pPr>
              <a:lnSpc>
                <a:spcPts val="3143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8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 Line 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0083" y="-21727"/>
            <a:ext cx="13898880" cy="99950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3901" y="1178767"/>
            <a:ext cx="6461760" cy="6168035"/>
          </a:xfrm>
        </p:spPr>
        <p:txBody>
          <a:bodyPr/>
          <a:lstStyle>
            <a:lvl1pPr>
              <a:lnSpc>
                <a:spcPts val="4286"/>
              </a:lnSpc>
              <a:defRPr sz="3400"/>
            </a:lvl1pPr>
            <a:lvl2pPr>
              <a:defRPr sz="3100"/>
            </a:lvl2pPr>
            <a:lvl3pPr>
              <a:defRPr sz="2900"/>
            </a:lvl3pPr>
            <a:lvl4pPr marL="1959233" indent="0">
              <a:buNone/>
              <a:defRPr sz="2600"/>
            </a:lvl4pPr>
            <a:lvl5pPr marL="2612311" indent="0">
              <a:buNone/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dirty="0"/>
              <a:t>Click to Edit Main</a:t>
            </a:r>
            <a:br>
              <a:rPr lang="en-US" dirty="0"/>
            </a:br>
            <a:r>
              <a:rPr lang="en-US" dirty="0"/>
              <a:t>2-Column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444741" y="1178767"/>
            <a:ext cx="6461760" cy="6168035"/>
          </a:xfrm>
        </p:spPr>
        <p:txBody>
          <a:bodyPr/>
          <a:lstStyle>
            <a:lvl1pPr>
              <a:lnSpc>
                <a:spcPts val="4286"/>
              </a:lnSpc>
              <a:defRPr sz="3400" baseline="0"/>
            </a:lvl1pPr>
            <a:lvl2pPr>
              <a:defRPr sz="3100"/>
            </a:lvl2pPr>
            <a:lvl3pPr>
              <a:defRPr sz="2900"/>
            </a:lvl3pPr>
            <a:lvl4pPr marL="1959233" indent="0">
              <a:buNone/>
              <a:defRPr sz="2600"/>
            </a:lvl4pPr>
            <a:lvl5pPr marL="2612311" indent="0">
              <a:buNone/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dirty="0"/>
              <a:t>Click to Edit Main</a:t>
            </a:r>
            <a:br>
              <a:rPr lang="en-US" dirty="0"/>
            </a:br>
            <a:r>
              <a:rPr lang="en-US" dirty="0"/>
              <a:t>2-Column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3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and 3-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50083" y="32591"/>
            <a:ext cx="13898880" cy="901730"/>
          </a:xfrm>
        </p:spPr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>
          <a:xfrm>
            <a:off x="723901" y="1178766"/>
            <a:ext cx="13174979" cy="2364535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723901" y="3636215"/>
            <a:ext cx="6225539" cy="3713274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7139942" y="3636215"/>
            <a:ext cx="6758939" cy="3713274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add image or figure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7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and 3-Area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50083" y="32591"/>
            <a:ext cx="13898880" cy="901730"/>
          </a:xfrm>
        </p:spPr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>
          <a:xfrm>
            <a:off x="723901" y="4978607"/>
            <a:ext cx="13174979" cy="2364535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723901" y="1188352"/>
            <a:ext cx="6225539" cy="3713274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7139942" y="1188352"/>
            <a:ext cx="6758939" cy="3713274"/>
          </a:xfrm>
        </p:spPr>
        <p:txBody>
          <a:bodyPr>
            <a:normAutofit/>
          </a:bodyPr>
          <a:lstStyle>
            <a:lvl1pPr marL="326539" indent="-326539">
              <a:lnSpc>
                <a:spcPct val="100000"/>
              </a:lnSpc>
              <a:defRPr sz="3400" baseline="0"/>
            </a:lvl1pPr>
            <a:lvl2pPr>
              <a:lnSpc>
                <a:spcPct val="100000"/>
              </a:lnSpc>
              <a:defRPr sz="3100" baseline="0"/>
            </a:lvl2pPr>
            <a:lvl3pPr>
              <a:lnSpc>
                <a:spcPct val="100000"/>
              </a:lnSpc>
              <a:defRPr sz="2900"/>
            </a:lvl3pPr>
          </a:lstStyle>
          <a:p>
            <a:pPr lvl="0"/>
            <a:r>
              <a:rPr lang="en-US" dirty="0"/>
              <a:t>Click to add image or figure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7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4998720" y="7412736"/>
            <a:ext cx="4632960" cy="2148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0615" tIns="65308" rIns="130615" bIns="65308" rtlCol="0" anchor="ctr" anchorCtr="0">
            <a:noAutofit/>
          </a:bodyPr>
          <a:lstStyle/>
          <a:p>
            <a:pPr marL="0" marR="0" indent="0" algn="ctr" defTabSz="13061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50083" y="32591"/>
            <a:ext cx="13898880" cy="901730"/>
          </a:xfrm>
        </p:spPr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18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>
          <a:xfrm>
            <a:off x="723901" y="1787160"/>
            <a:ext cx="13174979" cy="5480962"/>
          </a:xfrm>
        </p:spPr>
        <p:txBody>
          <a:bodyPr>
            <a:normAutofit/>
          </a:bodyPr>
          <a:lstStyle>
            <a:lvl1pPr marL="326539" indent="-326539">
              <a:defRPr sz="3400" baseline="0"/>
            </a:lvl1pPr>
            <a:lvl2pPr>
              <a:lnSpc>
                <a:spcPts val="3714"/>
              </a:lnSpc>
              <a:defRPr sz="3100" baseline="0"/>
            </a:lvl2pPr>
            <a:lvl3pPr>
              <a:lnSpc>
                <a:spcPts val="3143"/>
              </a:lnSpc>
              <a:defRPr sz="29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9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Line 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3901" y="1790445"/>
            <a:ext cx="6461760" cy="5626134"/>
          </a:xfrm>
        </p:spPr>
        <p:txBody>
          <a:bodyPr/>
          <a:lstStyle>
            <a:lvl1pPr>
              <a:lnSpc>
                <a:spcPts val="4286"/>
              </a:lnSpc>
              <a:defRPr sz="3400"/>
            </a:lvl1pPr>
            <a:lvl2pPr>
              <a:defRPr sz="3100"/>
            </a:lvl2pPr>
            <a:lvl3pPr>
              <a:defRPr sz="2900"/>
            </a:lvl3pPr>
            <a:lvl4pPr marL="1959233" indent="0">
              <a:buNone/>
              <a:defRPr sz="2600"/>
            </a:lvl4pPr>
            <a:lvl5pPr marL="2612311" indent="0">
              <a:buNone/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dirty="0"/>
              <a:t>Click to Edit Main</a:t>
            </a:r>
            <a:br>
              <a:rPr lang="en-US" dirty="0"/>
            </a:br>
            <a:r>
              <a:rPr lang="en-US" dirty="0"/>
              <a:t>2-Column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444741" y="1790445"/>
            <a:ext cx="6461760" cy="5626134"/>
          </a:xfrm>
        </p:spPr>
        <p:txBody>
          <a:bodyPr/>
          <a:lstStyle>
            <a:lvl1pPr>
              <a:lnSpc>
                <a:spcPts val="4286"/>
              </a:lnSpc>
              <a:defRPr sz="3400" baseline="0"/>
            </a:lvl1pPr>
            <a:lvl2pPr>
              <a:defRPr sz="3100"/>
            </a:lvl2pPr>
            <a:lvl3pPr>
              <a:defRPr sz="2900"/>
            </a:lvl3pPr>
            <a:lvl4pPr marL="1959233" indent="0">
              <a:buNone/>
              <a:defRPr sz="2600"/>
            </a:lvl4pPr>
            <a:lvl5pPr marL="2612311" indent="0">
              <a:buNone/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dirty="0"/>
              <a:t>Click to Edit Main</a:t>
            </a:r>
            <a:br>
              <a:rPr lang="en-US" dirty="0"/>
            </a:br>
            <a:r>
              <a:rPr lang="en-US" dirty="0"/>
              <a:t>2-Column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3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" y="1523"/>
            <a:ext cx="14628032" cy="822655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083" y="97772"/>
            <a:ext cx="13898880" cy="13716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/>
          </a:bodyPr>
          <a:lstStyle/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1" y="1920240"/>
            <a:ext cx="13174979" cy="5431156"/>
          </a:xfrm>
          <a:prstGeom prst="rect">
            <a:avLst/>
          </a:prstGeom>
        </p:spPr>
        <p:txBody>
          <a:bodyPr vert="horz" lIns="130615" tIns="65308" rIns="130615" bIns="65308" rtlCol="0">
            <a:normAutofit/>
          </a:bodyPr>
          <a:lstStyle/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0277" y="7541367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r">
              <a:defRPr sz="1700">
                <a:solidFill>
                  <a:srgbClr val="1946BA"/>
                </a:solidFill>
                <a:latin typeface="Gill Sans Std" pitchFamily="34" charset="0"/>
              </a:defRPr>
            </a:lvl1pPr>
          </a:lstStyle>
          <a:p>
            <a:fld id="{511E60E2-5F03-4AD1-8874-AA9ACC93B3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8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59" r:id="rId5"/>
    <p:sldLayoutId id="2147483660" r:id="rId6"/>
    <p:sldLayoutId id="2147483661" r:id="rId7"/>
    <p:sldLayoutId id="2147483656" r:id="rId8"/>
    <p:sldLayoutId id="2147483657" r:id="rId9"/>
    <p:sldLayoutId id="2147483662" r:id="rId10"/>
    <p:sldLayoutId id="2147483663" r:id="rId11"/>
    <p:sldLayoutId id="2147483654" r:id="rId12"/>
    <p:sldLayoutId id="2147483655" r:id="rId13"/>
    <p:sldLayoutId id="2147483664" r:id="rId14"/>
  </p:sldLayoutIdLst>
  <p:hf hdr="0"/>
  <p:txStyles>
    <p:titleStyle>
      <a:lvl1pPr algn="l" defTabSz="1306155" rtl="0" eaLnBrk="1" latinLnBrk="0" hangingPunct="1">
        <a:lnSpc>
          <a:spcPts val="5714"/>
        </a:lnSpc>
        <a:spcBef>
          <a:spcPct val="0"/>
        </a:spcBef>
        <a:buNone/>
        <a:defRPr sz="5100" b="1" i="0" kern="1200" baseline="0">
          <a:solidFill>
            <a:srgbClr val="1946BA"/>
          </a:solidFill>
          <a:effectLst/>
          <a:latin typeface="Gill Sans MT" panose="020B0502020104020203" pitchFamily="34" charset="0"/>
          <a:ea typeface="+mj-ea"/>
          <a:cs typeface="+mj-cs"/>
        </a:defRPr>
      </a:lvl1pPr>
    </p:titleStyle>
    <p:bodyStyle>
      <a:lvl1pPr marL="326539" indent="-326539" algn="l" defTabSz="1306155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400" b="0" kern="1200" baseline="0">
          <a:solidFill>
            <a:schemeClr val="tx1"/>
          </a:solidFill>
          <a:effectLst/>
          <a:latin typeface="Gill Sans MT" panose="020B0502020104020203" pitchFamily="34" charset="0"/>
          <a:ea typeface="+mn-ea"/>
          <a:cs typeface="+mn-cs"/>
        </a:defRPr>
      </a:lvl1pPr>
      <a:lvl2pPr marL="1061251" indent="-408174" algn="l" defTabSz="1306155" rtl="0" eaLnBrk="1" latinLnBrk="0" hangingPunct="1">
        <a:lnSpc>
          <a:spcPts val="3714"/>
        </a:lnSpc>
        <a:spcBef>
          <a:spcPct val="20000"/>
        </a:spcBef>
        <a:buFont typeface="Arial" panose="020B0604020202020204" pitchFamily="34" charset="0"/>
        <a:buChar char="–"/>
        <a:defRPr sz="3100" kern="1200" baseline="0">
          <a:solidFill>
            <a:schemeClr val="tx1"/>
          </a:solidFill>
          <a:effectLst/>
          <a:latin typeface="Gill Sans MT" panose="020B0502020104020203" pitchFamily="34" charset="0"/>
          <a:ea typeface="+mn-ea"/>
          <a:cs typeface="+mn-cs"/>
        </a:defRPr>
      </a:lvl2pPr>
      <a:lvl3pPr marL="1546524" indent="-240369" algn="l" defTabSz="1306155" rtl="0" eaLnBrk="1" latinLnBrk="0" hangingPunct="1">
        <a:lnSpc>
          <a:spcPts val="3143"/>
        </a:lnSpc>
        <a:spcBef>
          <a:spcPct val="20000"/>
        </a:spcBef>
        <a:buFont typeface="Arial" panose="020B0604020202020204" pitchFamily="34" charset="0"/>
        <a:buChar char="•"/>
        <a:defRPr sz="2900" kern="1200" baseline="0">
          <a:solidFill>
            <a:schemeClr val="tx1"/>
          </a:solidFill>
          <a:effectLst/>
          <a:latin typeface="Gill Sans MT" panose="020B0502020104020203" pitchFamily="34" charset="0"/>
          <a:ea typeface="+mn-ea"/>
          <a:cs typeface="+mn-cs"/>
        </a:defRPr>
      </a:lvl3pPr>
      <a:lvl4pPr marL="2285771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49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926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03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82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160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77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3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11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88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6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2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Building Next Generation</a:t>
            </a:r>
            <a:br>
              <a:rPr lang="en-US" dirty="0"/>
            </a:br>
            <a:r>
              <a:rPr lang="en-US" dirty="0"/>
              <a:t>Ground Data Software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Brad Trantham</a:t>
            </a:r>
          </a:p>
          <a:p>
            <a:r>
              <a:rPr lang="en-US" dirty="0"/>
              <a:t>09 October 2023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81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B9CF4-1F5B-ECF0-9C2A-3DAE79439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Make Data Products</a:t>
            </a:r>
            <a:br>
              <a:rPr lang="en-US" dirty="0"/>
            </a:br>
            <a:r>
              <a:rPr lang="en-US" dirty="0"/>
              <a:t>Speak for Themselves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BE4DD-C608-2A7F-994C-CBF3528EE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66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DEF9D-DF10-89DA-D020-3FD1482C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11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A9C2A82-9043-36F7-EC1E-4DAD15BBDA5D}"/>
              </a:ext>
            </a:extLst>
          </p:cNvPr>
          <p:cNvGrpSpPr/>
          <p:nvPr/>
        </p:nvGrpSpPr>
        <p:grpSpPr>
          <a:xfrm>
            <a:off x="2441228" y="996463"/>
            <a:ext cx="9747945" cy="5955323"/>
            <a:chOff x="1049214" y="949568"/>
            <a:chExt cx="9747945" cy="595532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7B29490-B12C-4022-D637-34FE61CF1371}"/>
                </a:ext>
              </a:extLst>
            </p:cNvPr>
            <p:cNvSpPr/>
            <p:nvPr/>
          </p:nvSpPr>
          <p:spPr>
            <a:xfrm>
              <a:off x="1049214" y="949568"/>
              <a:ext cx="3036277" cy="595532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Ground Data Pipeline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F287674-6FC7-737D-C0AC-EE1B6DDFA3A1}"/>
                </a:ext>
              </a:extLst>
            </p:cNvPr>
            <p:cNvSpPr/>
            <p:nvPr/>
          </p:nvSpPr>
          <p:spPr>
            <a:xfrm>
              <a:off x="5243146" y="2538045"/>
              <a:ext cx="2157046" cy="196947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  <a:p>
              <a:pPr algn="ctr"/>
              <a:r>
                <a:rPr lang="en-US" dirty="0"/>
                <a:t>Product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D5D61B1-2FDC-2B87-8F42-FEFCA7E0E9B0}"/>
                </a:ext>
              </a:extLst>
            </p:cNvPr>
            <p:cNvSpPr/>
            <p:nvPr/>
          </p:nvSpPr>
          <p:spPr>
            <a:xfrm>
              <a:off x="8639175" y="1330570"/>
              <a:ext cx="2157984" cy="1969477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Archive</a:t>
              </a:r>
            </a:p>
            <a:p>
              <a:pPr algn="ctr"/>
              <a:r>
                <a:rPr lang="en-US" dirty="0"/>
                <a:t>Label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E1C3F7-EC30-22CD-7574-01D6F9251660}"/>
                </a:ext>
              </a:extLst>
            </p:cNvPr>
            <p:cNvSpPr/>
            <p:nvPr/>
          </p:nvSpPr>
          <p:spPr>
            <a:xfrm>
              <a:off x="8639175" y="3751383"/>
              <a:ext cx="2157984" cy="1969477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Browse</a:t>
              </a:r>
            </a:p>
            <a:p>
              <a:pPr algn="ctr"/>
              <a:r>
                <a:rPr lang="en-US" dirty="0"/>
                <a:t>Plot</a:t>
              </a:r>
            </a:p>
          </p:txBody>
        </p:sp>
        <p:sp>
          <p:nvSpPr>
            <p:cNvPr id="9" name="Right Arrow 8">
              <a:extLst>
                <a:ext uri="{FF2B5EF4-FFF2-40B4-BE49-F238E27FC236}">
                  <a16:creationId xmlns:a16="http://schemas.microsoft.com/office/drawing/2014/main" id="{81D5CEAE-22D9-7122-F965-1350915B3252}"/>
                </a:ext>
              </a:extLst>
            </p:cNvPr>
            <p:cNvSpPr/>
            <p:nvPr/>
          </p:nvSpPr>
          <p:spPr>
            <a:xfrm>
              <a:off x="4188801" y="3124201"/>
              <a:ext cx="973016" cy="808892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6D146A2A-E493-F4D0-68C2-EFFA9539B2A9}"/>
                </a:ext>
              </a:extLst>
            </p:cNvPr>
            <p:cNvSpPr/>
            <p:nvPr/>
          </p:nvSpPr>
          <p:spPr>
            <a:xfrm>
              <a:off x="7562849" y="2315309"/>
              <a:ext cx="973016" cy="808892"/>
            </a:xfrm>
            <a:prstGeom prst="rightArrow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ight Arrow 10">
              <a:extLst>
                <a:ext uri="{FF2B5EF4-FFF2-40B4-BE49-F238E27FC236}">
                  <a16:creationId xmlns:a16="http://schemas.microsoft.com/office/drawing/2014/main" id="{8DD062FB-7313-0708-D50F-A5B48BCAC91E}"/>
                </a:ext>
              </a:extLst>
            </p:cNvPr>
            <p:cNvSpPr/>
            <p:nvPr/>
          </p:nvSpPr>
          <p:spPr>
            <a:xfrm>
              <a:off x="7562849" y="3927230"/>
              <a:ext cx="973016" cy="808892"/>
            </a:xfrm>
            <a:prstGeom prst="rightArrow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91260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15C49-2FDB-C797-B821-F5113014C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Who’s Bringing the Metadata?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2D989-ADC8-9D37-5A4C-1A63A4A5D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Field_Binary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 err="1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StartSCLK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field_number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field_number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field_location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3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3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"byte"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17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field_location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data_type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IEEE754MSBDouble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data_type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field_length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3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3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"byte"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8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field_length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IEEE754MSBDouble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description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Spacecraft Clock of first packet received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description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Field_Binary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C00C8-37B6-7DD0-489B-6C124644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63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15C49-2FDB-C797-B821-F5113014C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Who’s Bringing the Metadata?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2D989-ADC8-9D37-5A4C-1A63A4A5D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Field_Binary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 err="1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StartSCLK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field_number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field_number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field_location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3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3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"byte"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17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field_location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data_type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IEEE754MSBDouble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data_type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field_length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32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32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32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"byte"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dirty="0">
                <a:solidFill>
                  <a:srgbClr val="C00000"/>
                </a:solidFill>
                <a:latin typeface="Menlo" panose="020B0609030804020204" pitchFamily="49" charset="0"/>
              </a:rPr>
              <a:t>8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field_length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IEEE754MSBDouble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description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32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Spacecraft Clock of first packet received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description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32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Field_Binary</a:t>
            </a:r>
            <a:r>
              <a:rPr lang="en-US" sz="32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32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C00C8-37B6-7DD0-489B-6C124644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32F57F-0224-B4F3-FE73-778115FE2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646" y="934321"/>
            <a:ext cx="11421913" cy="90173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783F83-5CDA-C441-5726-0707604C8D17}"/>
              </a:ext>
            </a:extLst>
          </p:cNvPr>
          <p:cNvCxnSpPr/>
          <p:nvPr/>
        </p:nvCxnSpPr>
        <p:spPr>
          <a:xfrm>
            <a:off x="5029200" y="1225659"/>
            <a:ext cx="1371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E08D3F-7745-88DE-D163-2DB39F96BEBB}"/>
              </a:ext>
            </a:extLst>
          </p:cNvPr>
          <p:cNvCxnSpPr/>
          <p:nvPr/>
        </p:nvCxnSpPr>
        <p:spPr>
          <a:xfrm>
            <a:off x="5029200" y="1518736"/>
            <a:ext cx="1371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638FF8-D660-E43D-C1B9-DDB5AABB53B2}"/>
              </a:ext>
            </a:extLst>
          </p:cNvPr>
          <p:cNvCxnSpPr>
            <a:cxnSpLocks/>
          </p:cNvCxnSpPr>
          <p:nvPr/>
        </p:nvCxnSpPr>
        <p:spPr>
          <a:xfrm>
            <a:off x="8315802" y="1225659"/>
            <a:ext cx="625363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007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08FA9-AF5D-D9B0-48E7-E043340B8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CDF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0D287-39EE-F3EC-C9F8-F2EC6ECC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Array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Duration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local_identifier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Duration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local_identifier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offset</a:t>
            </a:r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4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unit</a:t>
            </a:r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4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"byte"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16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offset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axes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axes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axis_index_order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Last Index Fastest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axis_index_order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description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Measurement Duration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description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Element_Array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data_type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00000"/>
                </a:solidFill>
                <a:effectLst/>
                <a:latin typeface="Menlo" panose="020B0609030804020204" pitchFamily="49" charset="0"/>
              </a:rPr>
              <a:t>UnsignedLSB4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data_type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&lt;/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Element_Array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Axis_Array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axis_name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Epoch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axis_name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elements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10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elements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sequence_number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400" b="0" dirty="0">
                <a:solidFill>
                  <a:srgbClr val="CCCCCC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sequence_number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&lt;/</a:t>
            </a:r>
            <a:r>
              <a:rPr lang="en-US" sz="240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Axis_Array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24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Array</a:t>
            </a:r>
            <a:r>
              <a:rPr lang="en-US" sz="240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2400" b="0" dirty="0">
              <a:solidFill>
                <a:srgbClr val="CCCCCC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9605C-F751-B609-B697-7FDCCD69F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14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7DEA16-8A45-CB25-B789-028106EEA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581" y="758672"/>
            <a:ext cx="9035819" cy="1619371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A2C1FD5-69E6-102E-0E27-CFCBFDECF6B4}"/>
              </a:ext>
            </a:extLst>
          </p:cNvPr>
          <p:cNvCxnSpPr>
            <a:cxnSpLocks/>
          </p:cNvCxnSpPr>
          <p:nvPr/>
        </p:nvCxnSpPr>
        <p:spPr>
          <a:xfrm>
            <a:off x="7561384" y="1354613"/>
            <a:ext cx="226255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5C2737C-FA19-F1CF-84EB-0A5C1A5BCBD0}"/>
              </a:ext>
            </a:extLst>
          </p:cNvPr>
          <p:cNvCxnSpPr/>
          <p:nvPr/>
        </p:nvCxnSpPr>
        <p:spPr>
          <a:xfrm>
            <a:off x="13213080" y="1354613"/>
            <a:ext cx="1371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847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4185D-5B6C-8B98-36AC-1B3C383B4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Metadata to PDS Labels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754AB-B14F-C6BE-22D7-90957A18E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1F0269-E573-51E1-AD21-32ACC9AD4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33715"/>
              </p:ext>
            </p:extLst>
          </p:nvPr>
        </p:nvGraphicFramePr>
        <p:xfrm>
          <a:off x="2438400" y="2028092"/>
          <a:ext cx="9753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0">
                  <a:extLst>
                    <a:ext uri="{9D8B030D-6E8A-4147-A177-3AD203B41FA5}">
                      <a16:colId xmlns:a16="http://schemas.microsoft.com/office/drawing/2014/main" val="1625903372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390556067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772943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PDS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FITS Header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CDF Attribute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450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FIELDNAM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66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DATA_TYPE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5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TTYPE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CATDESC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2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11578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C46DF2-A2C5-429E-2A97-344F5B3538E9}"/>
              </a:ext>
            </a:extLst>
          </p:cNvPr>
          <p:cNvSpPr txBox="1"/>
          <p:nvPr/>
        </p:nvSpPr>
        <p:spPr>
          <a:xfrm>
            <a:off x="2414954" y="5029200"/>
            <a:ext cx="98004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field_length</a:t>
            </a:r>
            <a:r>
              <a:rPr lang="en-US" dirty="0"/>
              <a:t>&gt; can generally be inferred from Data Type</a:t>
            </a:r>
          </a:p>
        </p:txBody>
      </p:sp>
    </p:spTree>
    <p:extLst>
      <p:ext uri="{BB962C8B-B14F-4D97-AF65-F5344CB8AC3E}">
        <p14:creationId xmlns:p14="http://schemas.microsoft.com/office/powerpoint/2010/main" val="1571135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FDB75-5B33-B1FF-68EA-F9998D167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8CE47-C74C-5444-AA96-2E1A3AD7B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Decouple Input-Process-Output Logic</a:t>
            </a:r>
          </a:p>
          <a:p>
            <a:endParaRPr lang="en-US" dirty="0"/>
          </a:p>
          <a:p>
            <a:r>
              <a:rPr lang="en-US" dirty="0"/>
              <a:t>Write Less, Share More</a:t>
            </a:r>
          </a:p>
          <a:p>
            <a:endParaRPr lang="en-US" dirty="0"/>
          </a:p>
          <a:p>
            <a:r>
              <a:rPr lang="en-US" dirty="0"/>
              <a:t>Generic Tools for Self-Describing Products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D0A21-677D-7D82-91AB-9FA7EF3E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5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 Ground Software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3901" y="1178767"/>
            <a:ext cx="8291145" cy="616803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Cassini CAPS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Rosetta RPC-IES</a:t>
            </a:r>
          </a:p>
          <a:p>
            <a:r>
              <a:rPr lang="en-US" dirty="0">
                <a:solidFill>
                  <a:srgbClr val="1946BA"/>
                </a:solidFill>
              </a:rPr>
              <a:t>Juno UVS</a:t>
            </a:r>
          </a:p>
          <a:p>
            <a:r>
              <a:rPr lang="en-US" dirty="0" err="1">
                <a:solidFill>
                  <a:srgbClr val="1946BA"/>
                </a:solidFill>
              </a:rPr>
              <a:t>BepiColombo</a:t>
            </a:r>
            <a:r>
              <a:rPr lang="en-US" dirty="0">
                <a:solidFill>
                  <a:srgbClr val="1946BA"/>
                </a:solidFill>
              </a:rPr>
              <a:t> SERENA-STROFIO</a:t>
            </a:r>
          </a:p>
          <a:p>
            <a:r>
              <a:rPr lang="en-US" dirty="0">
                <a:solidFill>
                  <a:srgbClr val="1946BA"/>
                </a:solidFill>
              </a:rPr>
              <a:t>JUICE UVS</a:t>
            </a:r>
          </a:p>
          <a:p>
            <a:r>
              <a:rPr lang="en-US" dirty="0">
                <a:solidFill>
                  <a:srgbClr val="00B050"/>
                </a:solidFill>
              </a:rPr>
              <a:t>Europa Clipper Europa-UVS</a:t>
            </a:r>
          </a:p>
          <a:p>
            <a:r>
              <a:rPr lang="en-US" dirty="0">
                <a:solidFill>
                  <a:srgbClr val="00B050"/>
                </a:solidFill>
              </a:rPr>
              <a:t>SWF0-L1 SWiPS</a:t>
            </a:r>
          </a:p>
          <a:p>
            <a:r>
              <a:rPr lang="en-US" dirty="0">
                <a:solidFill>
                  <a:srgbClr val="00B050"/>
                </a:solidFill>
              </a:rPr>
              <a:t>Lunar Vertex MAPS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155680" y="7543106"/>
            <a:ext cx="3413760" cy="438150"/>
          </a:xfrm>
        </p:spPr>
        <p:txBody>
          <a:bodyPr/>
          <a:lstStyle/>
          <a:p>
            <a:fld id="{511E60E2-5F03-4AD1-8874-AA9ACC93B38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1FEEC6-008F-AFC5-E6E4-0A472FF4DDA2}"/>
              </a:ext>
            </a:extLst>
          </p:cNvPr>
          <p:cNvSpPr txBox="1"/>
          <p:nvPr/>
        </p:nvSpPr>
        <p:spPr>
          <a:xfrm>
            <a:off x="9015046" y="1178767"/>
            <a:ext cx="329418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Completed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>
                <a:solidFill>
                  <a:srgbClr val="1946BA"/>
                </a:solidFill>
              </a:rPr>
              <a:t>Active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>
                <a:solidFill>
                  <a:srgbClr val="00B050"/>
                </a:solidFill>
              </a:rPr>
              <a:t>In Development</a:t>
            </a:r>
          </a:p>
        </p:txBody>
      </p:sp>
    </p:spTree>
    <p:extLst>
      <p:ext uri="{BB962C8B-B14F-4D97-AF65-F5344CB8AC3E}">
        <p14:creationId xmlns:p14="http://schemas.microsoft.com/office/powerpoint/2010/main" val="508513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F2E8-8F2A-58F9-AB99-97228D732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Good Habits:</a:t>
            </a:r>
            <a:br>
              <a:rPr lang="en-US" dirty="0"/>
            </a:br>
            <a:r>
              <a:rPr lang="en-US" dirty="0"/>
              <a:t>Input-Process-Output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A99DE-7DFE-E2B8-43AB-C8C18CF9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58F8A2-D0B9-F8BD-B542-917717014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1476FE5-E69F-E804-A5A9-1FB9DC47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083" y="32591"/>
            <a:ext cx="13898880" cy="901730"/>
          </a:xfrm>
        </p:spPr>
        <p:txBody>
          <a:bodyPr/>
          <a:lstStyle/>
          <a:p>
            <a:r>
              <a:rPr lang="en-US" dirty="0"/>
              <a:t>Maintain Good Separation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F0AD0D6-0E31-5EDA-F6D3-92038336F1C5}"/>
              </a:ext>
            </a:extLst>
          </p:cNvPr>
          <p:cNvGrpSpPr/>
          <p:nvPr/>
        </p:nvGrpSpPr>
        <p:grpSpPr>
          <a:xfrm>
            <a:off x="1887416" y="4484079"/>
            <a:ext cx="9366739" cy="2012266"/>
            <a:chOff x="1946030" y="1453662"/>
            <a:chExt cx="9366739" cy="201226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477D7-7CD8-7412-AC6A-CF6E43206309}"/>
                </a:ext>
              </a:extLst>
            </p:cNvPr>
            <p:cNvSpPr/>
            <p:nvPr/>
          </p:nvSpPr>
          <p:spPr>
            <a:xfrm>
              <a:off x="1946030" y="1453662"/>
              <a:ext cx="1570892" cy="172329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Input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6C987DC-B09A-F3DA-D6E1-281F053F0873}"/>
                </a:ext>
              </a:extLst>
            </p:cNvPr>
            <p:cNvSpPr/>
            <p:nvPr/>
          </p:nvSpPr>
          <p:spPr>
            <a:xfrm>
              <a:off x="4489938" y="1453662"/>
              <a:ext cx="1570892" cy="17232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EE0E13-AAD5-ED42-D508-9C47AE9A5BA9}"/>
                </a:ext>
              </a:extLst>
            </p:cNvPr>
            <p:cNvSpPr/>
            <p:nvPr/>
          </p:nvSpPr>
          <p:spPr>
            <a:xfrm>
              <a:off x="7033846" y="1453662"/>
              <a:ext cx="1570892" cy="172329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Output</a:t>
              </a:r>
            </a:p>
          </p:txBody>
        </p:sp>
        <p:sp>
          <p:nvSpPr>
            <p:cNvPr id="9" name="Right Arrow 8">
              <a:extLst>
                <a:ext uri="{FF2B5EF4-FFF2-40B4-BE49-F238E27FC236}">
                  <a16:creationId xmlns:a16="http://schemas.microsoft.com/office/drawing/2014/main" id="{C35258F5-C61A-3A74-0A5F-EFD97EFB562A}"/>
                </a:ext>
              </a:extLst>
            </p:cNvPr>
            <p:cNvSpPr/>
            <p:nvPr/>
          </p:nvSpPr>
          <p:spPr>
            <a:xfrm>
              <a:off x="3516922" y="1910862"/>
              <a:ext cx="973016" cy="808892"/>
            </a:xfrm>
            <a:prstGeom prst="right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85029F55-43BD-4008-45DB-22225BE30A87}"/>
                </a:ext>
              </a:extLst>
            </p:cNvPr>
            <p:cNvSpPr/>
            <p:nvPr/>
          </p:nvSpPr>
          <p:spPr>
            <a:xfrm>
              <a:off x="6060830" y="1910862"/>
              <a:ext cx="973016" cy="808892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4B546A9-C13A-203A-F9B7-73430C8BC74C}"/>
                </a:ext>
              </a:extLst>
            </p:cNvPr>
            <p:cNvSpPr txBox="1"/>
            <p:nvPr/>
          </p:nvSpPr>
          <p:spPr>
            <a:xfrm>
              <a:off x="10785231" y="1696213"/>
              <a:ext cx="527538" cy="17697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500" dirty="0"/>
                <a:t>✅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F877FFF-FD15-8E25-48C7-6F3E54EF4432}"/>
              </a:ext>
            </a:extLst>
          </p:cNvPr>
          <p:cNvGrpSpPr/>
          <p:nvPr/>
        </p:nvGrpSpPr>
        <p:grpSpPr>
          <a:xfrm>
            <a:off x="2872155" y="1670541"/>
            <a:ext cx="9366739" cy="1723292"/>
            <a:chOff x="2919046" y="4454770"/>
            <a:chExt cx="9366739" cy="17232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DD80BA2-7357-C240-D1C7-99B019BF42FE}"/>
                </a:ext>
              </a:extLst>
            </p:cNvPr>
            <p:cNvSpPr/>
            <p:nvPr/>
          </p:nvSpPr>
          <p:spPr>
            <a:xfrm>
              <a:off x="2919046" y="4454770"/>
              <a:ext cx="1570892" cy="172329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Input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657692F-F309-9F3C-2870-F49F0548EB80}"/>
                </a:ext>
              </a:extLst>
            </p:cNvPr>
            <p:cNvSpPr/>
            <p:nvPr/>
          </p:nvSpPr>
          <p:spPr>
            <a:xfrm>
              <a:off x="6060830" y="4454770"/>
              <a:ext cx="1570892" cy="172329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Output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D3C50DE-1157-8268-DE08-B993D074A768}"/>
                </a:ext>
              </a:extLst>
            </p:cNvPr>
            <p:cNvSpPr/>
            <p:nvPr/>
          </p:nvSpPr>
          <p:spPr>
            <a:xfrm>
              <a:off x="4489938" y="4454770"/>
              <a:ext cx="1570892" cy="17232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53AE2F0-D471-068F-A6D5-8C31AE2C0DC3}"/>
                </a:ext>
              </a:extLst>
            </p:cNvPr>
            <p:cNvSpPr txBox="1"/>
            <p:nvPr/>
          </p:nvSpPr>
          <p:spPr>
            <a:xfrm>
              <a:off x="10785231" y="4608402"/>
              <a:ext cx="150055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/>
                <a:t>❌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6066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58F8A2-D0B9-F8BD-B542-917717014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5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1476FE5-E69F-E804-A5A9-1FB9DC47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083" y="32591"/>
            <a:ext cx="13898880" cy="901730"/>
          </a:xfrm>
        </p:spPr>
        <p:txBody>
          <a:bodyPr/>
          <a:lstStyle/>
          <a:p>
            <a:r>
              <a:rPr lang="en-US" dirty="0"/>
              <a:t>Avoid tight coupling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E242DB5-7DBB-A22E-6100-B5C94223D48E}"/>
              </a:ext>
            </a:extLst>
          </p:cNvPr>
          <p:cNvGrpSpPr/>
          <p:nvPr/>
        </p:nvGrpSpPr>
        <p:grpSpPr>
          <a:xfrm>
            <a:off x="1758462" y="2216483"/>
            <a:ext cx="11113476" cy="3159367"/>
            <a:chOff x="1453662" y="2216483"/>
            <a:chExt cx="11113476" cy="31593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DD80BA2-7357-C240-D1C7-99B019BF42FE}"/>
                </a:ext>
              </a:extLst>
            </p:cNvPr>
            <p:cNvSpPr/>
            <p:nvPr/>
          </p:nvSpPr>
          <p:spPr>
            <a:xfrm>
              <a:off x="1453662" y="2216483"/>
              <a:ext cx="3657600" cy="3159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Input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657692F-F309-9F3C-2870-F49F0548EB80}"/>
                </a:ext>
              </a:extLst>
            </p:cNvPr>
            <p:cNvSpPr/>
            <p:nvPr/>
          </p:nvSpPr>
          <p:spPr>
            <a:xfrm>
              <a:off x="8909538" y="2216483"/>
              <a:ext cx="3657600" cy="315936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Output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D3C50DE-1157-8268-DE08-B993D074A768}"/>
                </a:ext>
              </a:extLst>
            </p:cNvPr>
            <p:cNvSpPr/>
            <p:nvPr/>
          </p:nvSpPr>
          <p:spPr>
            <a:xfrm>
              <a:off x="5181600" y="2216483"/>
              <a:ext cx="3657600" cy="315936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990175B-DCCC-8328-1BBC-EF4C55ABDDE3}"/>
                </a:ext>
              </a:extLst>
            </p:cNvPr>
            <p:cNvSpPr/>
            <p:nvPr/>
          </p:nvSpPr>
          <p:spPr>
            <a:xfrm>
              <a:off x="1770185" y="2344616"/>
              <a:ext cx="6025662" cy="87923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Read input, reshape data, insert into DB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2EDD66-B004-CD63-21ED-014A930315CD}"/>
                </a:ext>
              </a:extLst>
            </p:cNvPr>
            <p:cNvSpPr/>
            <p:nvPr/>
          </p:nvSpPr>
          <p:spPr>
            <a:xfrm>
              <a:off x="5720863" y="4360985"/>
              <a:ext cx="6025662" cy="87923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Write output, write labels, make plots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2048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58F8A2-D0B9-F8BD-B542-917717014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6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1476FE5-E69F-E804-A5A9-1FB9DC47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360" y="240116"/>
            <a:ext cx="13898880" cy="901730"/>
          </a:xfrm>
        </p:spPr>
        <p:txBody>
          <a:bodyPr/>
          <a:lstStyle/>
          <a:p>
            <a:r>
              <a:rPr lang="en-US" dirty="0"/>
              <a:t>Turn Physical to Logical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B803D34-2238-E7D3-7800-DE889F8C242A}"/>
              </a:ext>
            </a:extLst>
          </p:cNvPr>
          <p:cNvGrpSpPr/>
          <p:nvPr/>
        </p:nvGrpSpPr>
        <p:grpSpPr>
          <a:xfrm>
            <a:off x="881575" y="1403207"/>
            <a:ext cx="12867250" cy="6071855"/>
            <a:chOff x="668215" y="1508714"/>
            <a:chExt cx="12867250" cy="607185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477D7-7CD8-7412-AC6A-CF6E43206309}"/>
                </a:ext>
              </a:extLst>
            </p:cNvPr>
            <p:cNvSpPr/>
            <p:nvPr/>
          </p:nvSpPr>
          <p:spPr>
            <a:xfrm>
              <a:off x="2825261" y="3423140"/>
              <a:ext cx="1570892" cy="172329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Input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6C987DC-B09A-F3DA-D6E1-281F053F0873}"/>
                </a:ext>
              </a:extLst>
            </p:cNvPr>
            <p:cNvSpPr/>
            <p:nvPr/>
          </p:nvSpPr>
          <p:spPr>
            <a:xfrm>
              <a:off x="6342185" y="3429000"/>
              <a:ext cx="1570892" cy="17232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EE0E13-AAD5-ED42-D508-9C47AE9A5BA9}"/>
                </a:ext>
              </a:extLst>
            </p:cNvPr>
            <p:cNvSpPr/>
            <p:nvPr/>
          </p:nvSpPr>
          <p:spPr>
            <a:xfrm>
              <a:off x="9807527" y="3423140"/>
              <a:ext cx="1570892" cy="172329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Output</a:t>
              </a:r>
            </a:p>
          </p:txBody>
        </p:sp>
        <p:sp>
          <p:nvSpPr>
            <p:cNvPr id="9" name="Right Arrow 8">
              <a:extLst>
                <a:ext uri="{FF2B5EF4-FFF2-40B4-BE49-F238E27FC236}">
                  <a16:creationId xmlns:a16="http://schemas.microsoft.com/office/drawing/2014/main" id="{C35258F5-C61A-3A74-0A5F-EFD97EFB562A}"/>
                </a:ext>
              </a:extLst>
            </p:cNvPr>
            <p:cNvSpPr/>
            <p:nvPr/>
          </p:nvSpPr>
          <p:spPr>
            <a:xfrm>
              <a:off x="4396153" y="3880340"/>
              <a:ext cx="973016" cy="808892"/>
            </a:xfrm>
            <a:prstGeom prst="right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85029F55-43BD-4008-45DB-22225BE30A87}"/>
                </a:ext>
              </a:extLst>
            </p:cNvPr>
            <p:cNvSpPr/>
            <p:nvPr/>
          </p:nvSpPr>
          <p:spPr>
            <a:xfrm>
              <a:off x="8834511" y="3880340"/>
              <a:ext cx="973016" cy="808892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8676992-6F1A-1FC0-43A9-25619921B5E7}"/>
                </a:ext>
              </a:extLst>
            </p:cNvPr>
            <p:cNvSpPr/>
            <p:nvPr/>
          </p:nvSpPr>
          <p:spPr>
            <a:xfrm>
              <a:off x="7895493" y="2338755"/>
              <a:ext cx="990600" cy="389206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F20F226-4322-47C8-787D-1D85CE0690BB}"/>
                </a:ext>
              </a:extLst>
            </p:cNvPr>
            <p:cNvSpPr/>
            <p:nvPr/>
          </p:nvSpPr>
          <p:spPr>
            <a:xfrm>
              <a:off x="5334001" y="2350481"/>
              <a:ext cx="990600" cy="389206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3791FBB-29F8-5A2E-E54D-9F81B064568F}"/>
                </a:ext>
              </a:extLst>
            </p:cNvPr>
            <p:cNvSpPr txBox="1"/>
            <p:nvPr/>
          </p:nvSpPr>
          <p:spPr>
            <a:xfrm>
              <a:off x="5486400" y="1508714"/>
              <a:ext cx="328246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Logical Representation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91759CB-D06B-670E-8810-5F3F485660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0155" y="1967887"/>
              <a:ext cx="550984" cy="29304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159BF3CE-667F-2318-E9E7-515DAB7A6FC6}"/>
                </a:ext>
              </a:extLst>
            </p:cNvPr>
            <p:cNvCxnSpPr>
              <a:cxnSpLocks/>
            </p:cNvCxnSpPr>
            <p:nvPr/>
          </p:nvCxnSpPr>
          <p:spPr>
            <a:xfrm>
              <a:off x="8006862" y="1968320"/>
              <a:ext cx="548640" cy="29260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0A6769B-3C0A-97BF-84C3-11E14FF472E5}"/>
                </a:ext>
              </a:extLst>
            </p:cNvPr>
            <p:cNvSpPr/>
            <p:nvPr/>
          </p:nvSpPr>
          <p:spPr>
            <a:xfrm>
              <a:off x="668215" y="2623459"/>
              <a:ext cx="2157046" cy="79968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Binary packet reader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CF6E0A5-047E-885F-A861-34A9299BF96F}"/>
                </a:ext>
              </a:extLst>
            </p:cNvPr>
            <p:cNvSpPr/>
            <p:nvPr/>
          </p:nvSpPr>
          <p:spPr>
            <a:xfrm>
              <a:off x="668215" y="3884945"/>
              <a:ext cx="2157046" cy="79968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Text packet reader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76CC2B0-07E7-D8BD-A1F5-29EEDEA6CE80}"/>
                </a:ext>
              </a:extLst>
            </p:cNvPr>
            <p:cNvSpPr/>
            <p:nvPr/>
          </p:nvSpPr>
          <p:spPr>
            <a:xfrm>
              <a:off x="668215" y="5146005"/>
              <a:ext cx="2157046" cy="79968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Alternative packet reader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9B05485-1164-ABE3-A655-6B799977E9E9}"/>
                </a:ext>
              </a:extLst>
            </p:cNvPr>
            <p:cNvSpPr/>
            <p:nvPr/>
          </p:nvSpPr>
          <p:spPr>
            <a:xfrm>
              <a:off x="11378419" y="2623459"/>
              <a:ext cx="2157046" cy="799681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ASCII writer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DFB0694-EFD4-3BE0-C076-2219C6734C69}"/>
                </a:ext>
              </a:extLst>
            </p:cNvPr>
            <p:cNvSpPr/>
            <p:nvPr/>
          </p:nvSpPr>
          <p:spPr>
            <a:xfrm>
              <a:off x="11378419" y="3880340"/>
              <a:ext cx="2157046" cy="799681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CDF writer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02B5258-4590-9977-0898-78C5E498EA3B}"/>
                </a:ext>
              </a:extLst>
            </p:cNvPr>
            <p:cNvSpPr/>
            <p:nvPr/>
          </p:nvSpPr>
          <p:spPr>
            <a:xfrm>
              <a:off x="11378419" y="5146005"/>
              <a:ext cx="2157046" cy="799681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FITS writer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2286308-F0F0-977C-ECE7-012BEDA4B249}"/>
                </a:ext>
              </a:extLst>
            </p:cNvPr>
            <p:cNvSpPr txBox="1"/>
            <p:nvPr/>
          </p:nvSpPr>
          <p:spPr>
            <a:xfrm>
              <a:off x="5711754" y="6688017"/>
              <a:ext cx="355209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Packets, data arrays, </a:t>
              </a:r>
            </a:p>
            <a:p>
              <a:r>
                <a:rPr lang="en-US" dirty="0"/>
                <a:t>Engineering objects 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8F457DF-C176-3F2C-8FD1-055F1AD4C67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20155" y="6381054"/>
              <a:ext cx="548640" cy="29260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410292C7-A58A-8CD9-6A2C-40305ACA6C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6862" y="6365395"/>
              <a:ext cx="548640" cy="29260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2069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080E-A088-1B7F-F6BA-02CF6CA5D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Double the Instruments,</a:t>
            </a:r>
            <a:br>
              <a:rPr lang="en-US" dirty="0"/>
            </a:br>
            <a:r>
              <a:rPr lang="en-US" dirty="0"/>
              <a:t>Double the Software?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21A11-2218-F0AF-FD43-12FC286BE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8A5DB-20BF-AB48-4C1A-5738F0875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Tale of  Two Instruments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FDB2D8-2E10-3C71-360B-55F58EC0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8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198486B-C355-4E4E-6D2A-E5457AAFE3AD}"/>
              </a:ext>
            </a:extLst>
          </p:cNvPr>
          <p:cNvGrpSpPr/>
          <p:nvPr/>
        </p:nvGrpSpPr>
        <p:grpSpPr>
          <a:xfrm>
            <a:off x="1676401" y="2274277"/>
            <a:ext cx="11277599" cy="2492990"/>
            <a:chOff x="1711570" y="2274277"/>
            <a:chExt cx="11277599" cy="24929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9633092-AE67-A5AF-4572-512787B182FF}"/>
                </a:ext>
              </a:extLst>
            </p:cNvPr>
            <p:cNvSpPr txBox="1"/>
            <p:nvPr/>
          </p:nvSpPr>
          <p:spPr>
            <a:xfrm>
              <a:off x="1711570" y="2274277"/>
              <a:ext cx="475957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1946BA"/>
                  </a:solidFill>
                </a:rPr>
                <a:t>Europa-UVS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/>
                <a:t>2 science modes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1946BA"/>
                  </a:solidFill>
                </a:rPr>
                <a:t>2 type of engineering packets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1946BA"/>
                  </a:solidFill>
                </a:rPr>
                <a:t>1 type of metadata packet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1946BA"/>
                  </a:solidFill>
                </a:rPr>
                <a:t>CCSDS input packets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/>
                <a:t>FITS output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1A83B09-1C6D-2216-E0DA-81741F079DFF}"/>
                </a:ext>
              </a:extLst>
            </p:cNvPr>
            <p:cNvSpPr txBox="1"/>
            <p:nvPr/>
          </p:nvSpPr>
          <p:spPr>
            <a:xfrm>
              <a:off x="8229599" y="2274277"/>
              <a:ext cx="475957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JUICE UVS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/>
                <a:t>2 science modes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B050"/>
                  </a:solidFill>
                </a:rPr>
                <a:t>6 types of engineering packets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B050"/>
                  </a:solidFill>
                </a:rPr>
                <a:t>0 types of metadata packets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B050"/>
                  </a:solidFill>
                </a:rPr>
                <a:t>CCSDS &amp; DDS input packets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dirty="0"/>
                <a:t>FITS output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2147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8A5DB-20BF-AB48-4C1A-5738F0875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the Problem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FDB2D8-2E10-3C71-360B-55F58EC0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0E2-5F03-4AD1-8874-AA9ACC93B38D}" type="slidenum">
              <a:rPr lang="en-US" smtClean="0"/>
              <a:t>9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84F6EF7-B6EF-29B2-34F5-BA9313E1F7FE}"/>
              </a:ext>
            </a:extLst>
          </p:cNvPr>
          <p:cNvGrpSpPr/>
          <p:nvPr/>
        </p:nvGrpSpPr>
        <p:grpSpPr>
          <a:xfrm>
            <a:off x="1487523" y="1488831"/>
            <a:ext cx="11655354" cy="5251938"/>
            <a:chOff x="2028092" y="1336431"/>
            <a:chExt cx="11655354" cy="525193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4D51829-1659-0A47-77DF-D11D83D5D353}"/>
                </a:ext>
              </a:extLst>
            </p:cNvPr>
            <p:cNvSpPr/>
            <p:nvPr/>
          </p:nvSpPr>
          <p:spPr>
            <a:xfrm>
              <a:off x="8194431" y="4525107"/>
              <a:ext cx="4583723" cy="206326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EB0FE95-B383-8CB7-811B-634D815A530E}"/>
                </a:ext>
              </a:extLst>
            </p:cNvPr>
            <p:cNvSpPr/>
            <p:nvPr/>
          </p:nvSpPr>
          <p:spPr>
            <a:xfrm>
              <a:off x="2028092" y="4525107"/>
              <a:ext cx="4583723" cy="206326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B945E12-C023-2B04-9981-C40A95094F14}"/>
                </a:ext>
              </a:extLst>
            </p:cNvPr>
            <p:cNvSpPr/>
            <p:nvPr/>
          </p:nvSpPr>
          <p:spPr>
            <a:xfrm>
              <a:off x="3144400" y="1336431"/>
              <a:ext cx="8710246" cy="230944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0969572-A32A-6850-7EA4-6E4D43BF6C64}"/>
                </a:ext>
              </a:extLst>
            </p:cNvPr>
            <p:cNvSpPr txBox="1"/>
            <p:nvPr/>
          </p:nvSpPr>
          <p:spPr>
            <a:xfrm>
              <a:off x="3425754" y="1652954"/>
              <a:ext cx="10257692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Histogram Packet</a:t>
              </a:r>
            </a:p>
            <a:p>
              <a:r>
                <a:rPr lang="en-US" dirty="0"/>
                <a:t>Pixel List Packet</a:t>
              </a:r>
            </a:p>
            <a:p>
              <a:r>
                <a:rPr lang="en-US" dirty="0"/>
                <a:t>Housekeeping Packet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C7A63B8-A65C-BB91-5612-8E94AF542463}"/>
                </a:ext>
              </a:extLst>
            </p:cNvPr>
            <p:cNvSpPr txBox="1"/>
            <p:nvPr/>
          </p:nvSpPr>
          <p:spPr>
            <a:xfrm>
              <a:off x="8466677" y="1652954"/>
              <a:ext cx="3669323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 Transformer</a:t>
              </a:r>
            </a:p>
            <a:p>
              <a:r>
                <a:rPr lang="en-US" dirty="0"/>
                <a:t>FITS Writer</a:t>
              </a:r>
            </a:p>
            <a:p>
              <a:r>
                <a:rPr lang="en-US" dirty="0"/>
                <a:t>Label Writer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4A4713-07D1-C59F-CF20-964BC7271FAB}"/>
                </a:ext>
              </a:extLst>
            </p:cNvPr>
            <p:cNvSpPr txBox="1"/>
            <p:nvPr/>
          </p:nvSpPr>
          <p:spPr>
            <a:xfrm>
              <a:off x="2356338" y="4801776"/>
              <a:ext cx="4407877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EuropaHistogram</a:t>
              </a:r>
              <a:r>
                <a:rPr lang="en-US" dirty="0"/>
                <a:t> Packet</a:t>
              </a:r>
            </a:p>
            <a:p>
              <a:r>
                <a:rPr lang="en-US" dirty="0" err="1"/>
                <a:t>EuropaPixelList</a:t>
              </a:r>
              <a:r>
                <a:rPr lang="en-US" dirty="0"/>
                <a:t> Packet</a:t>
              </a:r>
            </a:p>
            <a:p>
              <a:r>
                <a:rPr lang="en-US" dirty="0" err="1"/>
                <a:t>EuropaHousekeeping</a:t>
              </a:r>
              <a:r>
                <a:rPr lang="en-US" dirty="0"/>
                <a:t> Packet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B671B38-0F9C-BC11-8828-73206593EC34}"/>
                </a:ext>
              </a:extLst>
            </p:cNvPr>
            <p:cNvSpPr txBox="1"/>
            <p:nvPr/>
          </p:nvSpPr>
          <p:spPr>
            <a:xfrm>
              <a:off x="8721968" y="4801776"/>
              <a:ext cx="4407877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JuiceHistogram</a:t>
              </a:r>
              <a:r>
                <a:rPr lang="en-US" dirty="0"/>
                <a:t> Packet</a:t>
              </a:r>
            </a:p>
            <a:p>
              <a:r>
                <a:rPr lang="en-US" dirty="0" err="1"/>
                <a:t>JuicePixelList</a:t>
              </a:r>
              <a:r>
                <a:rPr lang="en-US" dirty="0"/>
                <a:t> Packet</a:t>
              </a:r>
            </a:p>
            <a:p>
              <a:r>
                <a:rPr lang="en-US" dirty="0" err="1"/>
                <a:t>JuiceHousekeeping</a:t>
              </a:r>
              <a:r>
                <a:rPr lang="en-US" dirty="0"/>
                <a:t> Packet</a:t>
              </a:r>
            </a:p>
          </p:txBody>
        </p:sp>
        <p:sp>
          <p:nvSpPr>
            <p:cNvPr id="12" name="Down Arrow 11">
              <a:extLst>
                <a:ext uri="{FF2B5EF4-FFF2-40B4-BE49-F238E27FC236}">
                  <a16:creationId xmlns:a16="http://schemas.microsoft.com/office/drawing/2014/main" id="{168D7573-9638-A04A-CE17-9A28FC8BE529}"/>
                </a:ext>
              </a:extLst>
            </p:cNvPr>
            <p:cNvSpPr/>
            <p:nvPr/>
          </p:nvSpPr>
          <p:spPr>
            <a:xfrm>
              <a:off x="4278922" y="3771553"/>
              <a:ext cx="562707" cy="703384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>
              <a:extLst>
                <a:ext uri="{FF2B5EF4-FFF2-40B4-BE49-F238E27FC236}">
                  <a16:creationId xmlns:a16="http://schemas.microsoft.com/office/drawing/2014/main" id="{4398AA0C-7F47-00B4-DA1F-9651C27CA7B1}"/>
                </a:ext>
              </a:extLst>
            </p:cNvPr>
            <p:cNvSpPr/>
            <p:nvPr/>
          </p:nvSpPr>
          <p:spPr>
            <a:xfrm>
              <a:off x="10204938" y="3771553"/>
              <a:ext cx="562707" cy="703384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33790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&amp; Bullets">
  <a:themeElements>
    <a:clrScheme name="SwRI Corporate Pallet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614</Words>
  <Application>Microsoft Macintosh PowerPoint</Application>
  <PresentationFormat>Custom</PresentationFormat>
  <Paragraphs>156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Gill Sans MT</vt:lpstr>
      <vt:lpstr>Gill Sans Std</vt:lpstr>
      <vt:lpstr>Menlo</vt:lpstr>
      <vt:lpstr>Wingdings</vt:lpstr>
      <vt:lpstr>Title &amp; Bullets</vt:lpstr>
      <vt:lpstr>Building Next Generation Ground Data Software</vt:lpstr>
      <vt:lpstr>Instrument Ground Software History</vt:lpstr>
      <vt:lpstr>Good Habits: Input-Process-Output</vt:lpstr>
      <vt:lpstr>Maintain Good Separation</vt:lpstr>
      <vt:lpstr>Avoid tight coupling</vt:lpstr>
      <vt:lpstr>Turn Physical to Logical</vt:lpstr>
      <vt:lpstr>Double the Instruments, Double the Software?</vt:lpstr>
      <vt:lpstr>A Tale of  Two Instruments</vt:lpstr>
      <vt:lpstr>Modeling the Problem</vt:lpstr>
      <vt:lpstr>Make Data Products Speak for Themselves</vt:lpstr>
      <vt:lpstr>PowerPoint Presentation</vt:lpstr>
      <vt:lpstr>Who’s Bringing the Metadata?</vt:lpstr>
      <vt:lpstr>Who’s Bringing the Metadata?</vt:lpstr>
      <vt:lpstr>CDF Example</vt:lpstr>
      <vt:lpstr>Mapping Metadata to PDS Labels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SwRI Corporate PPT Template v2</dc:title>
  <dc:creator>Frank Tapia, Jessica Vidal, Tim Martin</dc:creator>
  <cp:lastModifiedBy>Brad Trantham</cp:lastModifiedBy>
  <cp:revision>61</cp:revision>
  <dcterms:created xsi:type="dcterms:W3CDTF">2014-10-07T20:34:53Z</dcterms:created>
  <dcterms:modified xsi:type="dcterms:W3CDTF">2023-10-04T14:03:55Z</dcterms:modified>
</cp:coreProperties>
</file>