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37">
          <p15:clr>
            <a:srgbClr val="A4A3A4"/>
          </p15:clr>
        </p15:guide>
        <p15:guide id="2" pos="5223">
          <p15:clr>
            <a:srgbClr val="A4A3A4"/>
          </p15:clr>
        </p15:guide>
        <p15:guide id="3" pos="2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clrMru>
    <a:srgbClr val="545454"/>
    <a:srgbClr val="0A237A"/>
    <a:srgbClr val="091C5F"/>
    <a:srgbClr val="E37D16"/>
    <a:srgbClr val="E39E16"/>
    <a:srgbClr val="FF9E16"/>
    <a:srgbClr val="002463"/>
    <a:srgbClr val="163560"/>
    <a:srgbClr val="0033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61" autoAdjust="0"/>
    <p:restoredTop sz="96327" autoAdjust="0"/>
  </p:normalViewPr>
  <p:slideViewPr>
    <p:cSldViewPr snapToGrid="0">
      <p:cViewPr varScale="1">
        <p:scale>
          <a:sx n="128" d="100"/>
          <a:sy n="128" d="100"/>
        </p:scale>
        <p:origin x="1448" y="176"/>
      </p:cViewPr>
      <p:guideLst>
        <p:guide orient="horz" pos="4137"/>
        <p:guide pos="5223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00" d="100"/>
          <a:sy n="100" d="100"/>
        </p:scale>
        <p:origin x="-4592" y="-104"/>
      </p:cViewPr>
      <p:guideLst>
        <p:guide orient="horz" pos="2880"/>
        <p:guide pos="2160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5B8A0F-509A-4D4E-B8A2-D4D70F6ADCD7}" type="datetimeFigureOut">
              <a:rPr lang="en-US" smtClean="0"/>
              <a:pPr/>
              <a:t>10/4/23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96E58-9887-034D-A2C5-588D503682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984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02528-0F20-8844-920C-2F20B517E443}" type="datetimeFigureOut">
              <a:rPr lang="en-US" smtClean="0"/>
              <a:pPr/>
              <a:t>10/4/23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1B632-81DE-3B44-B95D-30BC8B3608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787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1509" y="1240507"/>
            <a:ext cx="7772491" cy="1142693"/>
          </a:xfrm>
        </p:spPr>
        <p:txBody>
          <a:bodyPr anchor="ctr" anchorCtr="0">
            <a:normAutofit/>
          </a:bodyPr>
          <a:lstStyle>
            <a:lvl1pPr algn="ctr">
              <a:spcBef>
                <a:spcPts val="300"/>
              </a:spcBef>
              <a:spcAft>
                <a:spcPts val="300"/>
              </a:spcAft>
              <a:defRPr sz="3200" i="1">
                <a:solidFill>
                  <a:srgbClr val="0A23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509" y="2888133"/>
            <a:ext cx="7772492" cy="11860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i="1">
                <a:solidFill>
                  <a:srgbClr val="0A23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Date</a:t>
            </a:r>
          </a:p>
        </p:txBody>
      </p:sp>
      <p:pic>
        <p:nvPicPr>
          <p:cNvPr id="7" name="Picture 6" descr="apl_small_vertical_blue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02" b="8895"/>
          <a:stretch/>
        </p:blipFill>
        <p:spPr>
          <a:xfrm>
            <a:off x="6383867" y="5177780"/>
            <a:ext cx="2760133" cy="1680220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591734" y="4585830"/>
            <a:ext cx="4495195" cy="2063524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 algn="l">
              <a:buNone/>
              <a:defRPr sz="1800" i="1" baseline="0">
                <a:solidFill>
                  <a:srgbClr val="0A23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Title</a:t>
            </a:r>
            <a:br>
              <a:rPr lang="en-US" dirty="0"/>
            </a:br>
            <a:r>
              <a:rPr lang="en-US" dirty="0"/>
              <a:t>Contact info</a:t>
            </a:r>
          </a:p>
        </p:txBody>
      </p:sp>
      <p:pic>
        <p:nvPicPr>
          <p:cNvPr id="5" name="Picture 4" descr="PPT Template Bar Vertical Flat indexed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07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457200" y="1126398"/>
            <a:ext cx="8228542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6261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-3 Line Title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161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200" y="-16934"/>
            <a:ext cx="8229600" cy="1224425"/>
          </a:xfrm>
        </p:spPr>
        <p:txBody>
          <a:bodyPr anchor="b" anchorCtr="0">
            <a:normAutofit/>
          </a:bodyPr>
          <a:lstStyle>
            <a:lvl1pPr>
              <a:defRPr sz="2800" baseline="0"/>
            </a:lvl1pPr>
          </a:lstStyle>
          <a:p>
            <a:r>
              <a:rPr lang="en-US" dirty="0"/>
              <a:t>Click to edit Master title style:</a:t>
            </a:r>
            <a:br>
              <a:rPr lang="en-US" dirty="0"/>
            </a:br>
            <a:r>
              <a:rPr lang="en-US" dirty="0"/>
              <a:t>Two or Three Lines</a:t>
            </a:r>
            <a:br>
              <a:rPr lang="en-US" dirty="0"/>
            </a:br>
            <a:r>
              <a:rPr lang="en-US" dirty="0"/>
              <a:t>of Title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4513"/>
            <a:ext cx="8229600" cy="49924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3266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1800" y="1126063"/>
            <a:ext cx="4222800" cy="5257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2063" y="1126063"/>
            <a:ext cx="4224528" cy="5257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599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7185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pl_small_vertical_blu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533" y="1536046"/>
            <a:ext cx="5096934" cy="333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44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1200" y="71739"/>
            <a:ext cx="8766000" cy="80344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 descr="apl_small_shield_blue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624" y="6460067"/>
            <a:ext cx="361925" cy="370474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68274" y="6635750"/>
            <a:ext cx="8474076" cy="0"/>
          </a:xfrm>
          <a:prstGeom prst="line">
            <a:avLst/>
          </a:prstGeom>
          <a:ln>
            <a:solidFill>
              <a:schemeClr val="tx2"/>
            </a:solidFill>
            <a:tailEnd type="none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 Box 24"/>
          <p:cNvSpPr txBox="1">
            <a:spLocks noChangeArrowheads="1"/>
          </p:cNvSpPr>
          <p:nvPr userDrawn="1"/>
        </p:nvSpPr>
        <p:spPr bwMode="auto">
          <a:xfrm>
            <a:off x="79060" y="6636866"/>
            <a:ext cx="31290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10290D-4606-4C02-B498-50EFD41AC8B6}" type="slidenum">
              <a:rPr kumimoji="0" lang="en-US" sz="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uLnTx/>
                <a:uFillTx/>
              </a:rPr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alpha val="6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6399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959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2" r:id="rId4"/>
    <p:sldLayoutId id="2147483658" r:id="rId5"/>
    <p:sldLayoutId id="2147483657" r:id="rId6"/>
  </p:sldLayoutIdLst>
  <p:hf hdr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1" i="1" u="none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+mj-ea"/>
          <a:cs typeface="Arial"/>
        </a:defRPr>
      </a:lvl1pPr>
    </p:titleStyle>
    <p:bodyStyle>
      <a:lvl1pPr marL="230188" indent="-230188" algn="l" defTabSz="4572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Tx/>
        <a:buFont typeface="Wingdings" charset="2"/>
        <a:buChar char="§"/>
        <a:defRPr sz="2000" b="1" kern="1200">
          <a:solidFill>
            <a:srgbClr val="0A237A"/>
          </a:solidFill>
          <a:latin typeface="+mn-lt"/>
          <a:ea typeface="+mn-ea"/>
          <a:cs typeface="+mn-cs"/>
        </a:defRPr>
      </a:lvl1pPr>
      <a:lvl2pPr marL="627063" indent="-228600" algn="l" defTabSz="4572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Tx/>
        <a:buSzPct val="75000"/>
        <a:buFont typeface="Wingdings" charset="2"/>
        <a:buChar char="Ø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033463" indent="-228600" algn="l" defTabSz="4572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Tx/>
        <a:buFont typeface="Lucida Grande"/>
        <a:buChar char="–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430338" indent="-228600" algn="l" defTabSz="4572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Tx/>
        <a:buFont typeface="Arial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defTabSz="4572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Tx/>
        <a:buSzPct val="75000"/>
        <a:buFont typeface="Wingdings" charset="2"/>
        <a:buChar char="v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Van Allen Probes</a:t>
            </a:r>
            <a:br>
              <a:rPr lang="en-US" dirty="0"/>
            </a:br>
            <a:r>
              <a:rPr lang="en-US" dirty="0"/>
              <a:t>Science Gateway Lesson Learned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509" y="3783479"/>
            <a:ext cx="7772492" cy="1186074"/>
          </a:xfrm>
        </p:spPr>
        <p:txBody>
          <a:bodyPr/>
          <a:lstStyle/>
          <a:p>
            <a:r>
              <a:rPr lang="en-US" dirty="0"/>
              <a:t>October 9</a:t>
            </a:r>
            <a:r>
              <a:rPr lang="en-US" baseline="30000" dirty="0"/>
              <a:t>th</a:t>
            </a:r>
            <a:r>
              <a:rPr lang="en-US" dirty="0"/>
              <a:t>, 2023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Giuseppe Romeo,</a:t>
            </a:r>
          </a:p>
          <a:p>
            <a:r>
              <a:rPr lang="en-US" dirty="0"/>
              <a:t>Sasha </a:t>
            </a:r>
            <a:r>
              <a:rPr lang="en-US" dirty="0" err="1"/>
              <a:t>Ukhorskiy</a:t>
            </a:r>
            <a:endParaRPr lang="en-US" dirty="0"/>
          </a:p>
          <a:p>
            <a:r>
              <a:rPr lang="en-US" dirty="0"/>
              <a:t>Tom </a:t>
            </a:r>
            <a:r>
              <a:rPr lang="en-US" dirty="0" err="1"/>
              <a:t>Sotirelis</a:t>
            </a:r>
            <a:endParaRPr lang="en-US" dirty="0"/>
          </a:p>
          <a:p>
            <a:r>
              <a:rPr lang="en-US" dirty="0"/>
              <a:t>Robin Barnes</a:t>
            </a:r>
          </a:p>
        </p:txBody>
      </p:sp>
    </p:spTree>
    <p:extLst>
      <p:ext uri="{BB962C8B-B14F-4D97-AF65-F5344CB8AC3E}">
        <p14:creationId xmlns:p14="http://schemas.microsoft.com/office/powerpoint/2010/main" val="3326929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Van Allen Probes Science Gateway</a:t>
            </a:r>
          </a:p>
          <a:p>
            <a:r>
              <a:rPr lang="en-US" dirty="0"/>
              <a:t>Why do we need a Gateway?</a:t>
            </a:r>
          </a:p>
          <a:p>
            <a:r>
              <a:rPr lang="en-US" dirty="0"/>
              <a:t>What is the Gateway</a:t>
            </a:r>
          </a:p>
          <a:p>
            <a:r>
              <a:rPr lang="en-US" dirty="0"/>
              <a:t>Users</a:t>
            </a:r>
          </a:p>
          <a:p>
            <a:r>
              <a:rPr lang="en-US" dirty="0"/>
              <a:t>Reasons for its success</a:t>
            </a:r>
          </a:p>
          <a:p>
            <a:r>
              <a:rPr lang="en-US" dirty="0"/>
              <a:t>Long term support</a:t>
            </a:r>
          </a:p>
        </p:txBody>
      </p:sp>
    </p:spTree>
    <p:extLst>
      <p:ext uri="{BB962C8B-B14F-4D97-AF65-F5344CB8AC3E}">
        <p14:creationId xmlns:p14="http://schemas.microsoft.com/office/powerpoint/2010/main" val="1596268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22ED1-5181-BD44-502E-6C00C92B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 a Gateway?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442E6-1D7A-E16C-26D5-F9303C169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modern space mission are actually a collection of several instrument suites, for instance Val Allen Probes had EFW, EMFISIS, ECT, RBSPICE and RPS</a:t>
            </a:r>
          </a:p>
          <a:p>
            <a:r>
              <a:rPr lang="en-US" dirty="0"/>
              <a:t>Each instrument SOF had their own website to offer access to their data, but there was no common way to access data from different instruments</a:t>
            </a:r>
          </a:p>
          <a:p>
            <a:r>
              <a:rPr lang="en-US" dirty="0"/>
              <a:t>Science Gateway is the way to mitigate the issue by offering</a:t>
            </a:r>
          </a:p>
          <a:p>
            <a:pPr lvl="1"/>
            <a:r>
              <a:rPr lang="en-US" dirty="0"/>
              <a:t>Access to data from all the mission instruments</a:t>
            </a:r>
          </a:p>
          <a:p>
            <a:pPr lvl="1"/>
            <a:r>
              <a:rPr lang="en-US" dirty="0"/>
              <a:t>Access to mission-wide tools such as Orbit plotter,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Access to data products generated by using data from multiple instruments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999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6A823-5F85-DE1C-50FC-27B21C315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Gateway?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394D6-00CC-9082-3007-DB0DA7B89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Website based on Drupal for content management</a:t>
            </a:r>
          </a:p>
          <a:p>
            <a:r>
              <a:rPr lang="en-US" dirty="0"/>
              <a:t>~90% of the web content does not require account</a:t>
            </a:r>
          </a:p>
          <a:p>
            <a:r>
              <a:rPr lang="en-US" dirty="0"/>
              <a:t>Accounts can easily be requested via website, and enabled</a:t>
            </a:r>
          </a:p>
          <a:p>
            <a:r>
              <a:rPr lang="en-US" dirty="0"/>
              <a:t>The Van Allen Probes Science Gateway has currently ~770 registered and enabled users</a:t>
            </a:r>
          </a:p>
          <a:p>
            <a:r>
              <a:rPr lang="en-US" dirty="0"/>
              <a:t>&gt;4 years after the actual end of the mission users are still accessing and downloading data</a:t>
            </a:r>
          </a:p>
        </p:txBody>
      </p:sp>
    </p:spTree>
    <p:extLst>
      <p:ext uri="{BB962C8B-B14F-4D97-AF65-F5344CB8AC3E}">
        <p14:creationId xmlns:p14="http://schemas.microsoft.com/office/powerpoint/2010/main" val="2285076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5707F-BB0B-82FF-2FE2-22206DCA7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6AEFD-0972-4CD2-8102-B82842C08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website is accessed mostly by the science community, students mainly, from different institutions</a:t>
            </a:r>
          </a:p>
          <a:p>
            <a:r>
              <a:rPr lang="en-US" dirty="0"/>
              <a:t>Still receiving applications for accounts, with associated data downloads</a:t>
            </a:r>
          </a:p>
          <a:p>
            <a:r>
              <a:rPr lang="en-US" dirty="0"/>
              <a:t>Users are still asking questions about data, calibration, </a:t>
            </a:r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546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2EAE8-DC1F-3F7D-DCAD-3B0D34E9B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Gateway: demo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E01A324-DE53-B325-E304-D992DA9F57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169976"/>
            <a:ext cx="8228013" cy="517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172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482EE-2E80-4162-BC31-80C15365B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its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D79BF-FD6A-45D7-152C-5D6BCAC25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Easy to use</a:t>
            </a:r>
          </a:p>
          <a:p>
            <a:r>
              <a:rPr lang="en-US" dirty="0"/>
              <a:t>High quality plots</a:t>
            </a:r>
          </a:p>
          <a:p>
            <a:r>
              <a:rPr lang="en-US" dirty="0"/>
              <a:t>Plots customization</a:t>
            </a:r>
          </a:p>
          <a:p>
            <a:r>
              <a:rPr lang="en-US" dirty="0"/>
              <a:t>Many useful tools, some still used today for other missions (Conjunction Finder and </a:t>
            </a:r>
            <a:r>
              <a:rPr lang="en-US" dirty="0" err="1"/>
              <a:t>OrbitPlotter</a:t>
            </a:r>
            <a:r>
              <a:rPr lang="en-US" dirty="0"/>
              <a:t>)</a:t>
            </a:r>
          </a:p>
          <a:p>
            <a:r>
              <a:rPr lang="en-US" dirty="0"/>
              <a:t>Very useful user feedback</a:t>
            </a:r>
          </a:p>
          <a:p>
            <a:r>
              <a:rPr lang="en-US" dirty="0"/>
              <a:t>Most important of all: great collaboration with each instrument SOC team. There are the experts of their data, and without their collaboration many plotters could not have been implemented</a:t>
            </a:r>
          </a:p>
        </p:txBody>
      </p:sp>
    </p:spTree>
    <p:extLst>
      <p:ext uri="{BB962C8B-B14F-4D97-AF65-F5344CB8AC3E}">
        <p14:creationId xmlns:p14="http://schemas.microsoft.com/office/powerpoint/2010/main" val="110453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83C2C-56E1-42AC-BB4F-C46443DCC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Learned: long term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D4550-74F6-4F10-41E3-06901D1F8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2 main aspects that need to be addressed for a long term support of the website:</a:t>
            </a:r>
          </a:p>
          <a:p>
            <a:r>
              <a:rPr lang="en-US" dirty="0"/>
              <a:t>Site maintenance</a:t>
            </a:r>
          </a:p>
          <a:p>
            <a:r>
              <a:rPr lang="en-US" dirty="0"/>
              <a:t>Disk space</a:t>
            </a:r>
          </a:p>
        </p:txBody>
      </p:sp>
    </p:spTree>
    <p:extLst>
      <p:ext uri="{BB962C8B-B14F-4D97-AF65-F5344CB8AC3E}">
        <p14:creationId xmlns:p14="http://schemas.microsoft.com/office/powerpoint/2010/main" val="1886231535"/>
      </p:ext>
    </p:extLst>
  </p:cSld>
  <p:clrMapOvr>
    <a:masterClrMapping/>
  </p:clrMapOvr>
</p:sld>
</file>

<file path=ppt/theme/theme1.xml><?xml version="1.0" encoding="utf-8"?>
<a:theme xmlns:a="http://schemas.openxmlformats.org/drawingml/2006/main" name="13-00039 presentation">
  <a:themeElements>
    <a:clrScheme name="APL Branding">
      <a:dk1>
        <a:sysClr val="windowText" lastClr="000000"/>
      </a:dk1>
      <a:lt1>
        <a:sysClr val="window" lastClr="FFFFFF"/>
      </a:lt1>
      <a:dk2>
        <a:srgbClr val="002463"/>
      </a:dk2>
      <a:lt2>
        <a:srgbClr val="EEECE1"/>
      </a:lt2>
      <a:accent1>
        <a:srgbClr val="2C6AC1"/>
      </a:accent1>
      <a:accent2>
        <a:srgbClr val="A0B9EF"/>
      </a:accent2>
      <a:accent3>
        <a:srgbClr val="8C8C8C"/>
      </a:accent3>
      <a:accent4>
        <a:srgbClr val="973505"/>
      </a:accent4>
      <a:accent5>
        <a:srgbClr val="D74C05"/>
      </a:accent5>
      <a:accent6>
        <a:srgbClr val="FD8D16"/>
      </a:accent6>
      <a:hlink>
        <a:srgbClr val="1F63BB"/>
      </a:hlink>
      <a:folHlink>
        <a:srgbClr val="6A346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60000"/>
            <a:lumOff val="40000"/>
          </a:schemeClr>
        </a:solidFill>
        <a:ln w="12700" cmpd="sng"/>
      </a:spPr>
      <a:bodyPr rtlCol="0" anchor="ctr"/>
      <a:lstStyle>
        <a:defPPr algn="ctr">
          <a:defRPr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>
          <a:tailEnd type="none" w="med" len="lg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13-00039 presentation</Template>
  <TotalTime>6130</TotalTime>
  <Words>347</Words>
  <Application>Microsoft Macintosh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Lucida Grande</vt:lpstr>
      <vt:lpstr>Wingdings</vt:lpstr>
      <vt:lpstr>13-00039 presentation</vt:lpstr>
      <vt:lpstr>Van Allen Probes Science Gateway Lesson Learned</vt:lpstr>
      <vt:lpstr>Outline</vt:lpstr>
      <vt:lpstr>Why do we need a Gateway?</vt:lpstr>
      <vt:lpstr>What is the Gateway?</vt:lpstr>
      <vt:lpstr>Users</vt:lpstr>
      <vt:lpstr>The Gateway: demo</vt:lpstr>
      <vt:lpstr>Reasons for its success</vt:lpstr>
      <vt:lpstr>Lesson Learned: long term care</vt:lpstr>
    </vt:vector>
  </TitlesOfParts>
  <Company>JHU/APL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Jones, Terri L.</dc:creator>
  <cp:lastModifiedBy>Romeo, Giuseppe</cp:lastModifiedBy>
  <cp:revision>209</cp:revision>
  <cp:lastPrinted>2013-09-26T18:20:25Z</cp:lastPrinted>
  <dcterms:created xsi:type="dcterms:W3CDTF">2013-05-10T14:15:06Z</dcterms:created>
  <dcterms:modified xsi:type="dcterms:W3CDTF">2023-10-04T21:33:24Z</dcterms:modified>
</cp:coreProperties>
</file>