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258" y="5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26414" y="482930"/>
            <a:ext cx="7491171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304" y="1746580"/>
            <a:ext cx="8073390" cy="1818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xplorable.com/research-hypothesis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254" y="482930"/>
            <a:ext cx="27952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i="0" dirty="0">
                <a:latin typeface="Arial"/>
                <a:cs typeface="Arial"/>
              </a:rPr>
              <a:t>Hypothesis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4299" y="1424178"/>
            <a:ext cx="8072755" cy="41224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6985" indent="-3429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A scientific </a:t>
            </a:r>
            <a:r>
              <a:rPr sz="2800" dirty="0">
                <a:latin typeface="Arial"/>
                <a:cs typeface="Arial"/>
              </a:rPr>
              <a:t>hypothesis </a:t>
            </a:r>
            <a:r>
              <a:rPr sz="2800" spc="-5" dirty="0">
                <a:latin typeface="Arial"/>
                <a:cs typeface="Arial"/>
              </a:rPr>
              <a:t>is the initial </a:t>
            </a:r>
            <a:r>
              <a:rPr sz="2800" dirty="0">
                <a:latin typeface="Arial"/>
                <a:cs typeface="Arial"/>
              </a:rPr>
              <a:t>building block  </a:t>
            </a:r>
            <a:r>
              <a:rPr sz="2800" spc="-5" dirty="0">
                <a:latin typeface="Arial"/>
                <a:cs typeface="Arial"/>
              </a:rPr>
              <a:t>in the scientific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method</a:t>
            </a:r>
            <a:endParaRPr sz="2800">
              <a:latin typeface="Arial"/>
              <a:cs typeface="Arial"/>
            </a:endParaRPr>
          </a:p>
          <a:p>
            <a:pPr marL="354965" marR="6350" indent="-342900" algn="just">
              <a:lnSpc>
                <a:spcPct val="100000"/>
              </a:lnSpc>
              <a:spcBef>
                <a:spcPts val="675"/>
              </a:spcBef>
              <a:buChar char="•"/>
              <a:tabLst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Many </a:t>
            </a:r>
            <a:r>
              <a:rPr sz="2800" dirty="0">
                <a:latin typeface="Arial"/>
                <a:cs typeface="Arial"/>
              </a:rPr>
              <a:t>describe </a:t>
            </a:r>
            <a:r>
              <a:rPr sz="2800" spc="-5" dirty="0">
                <a:latin typeface="Arial"/>
                <a:cs typeface="Arial"/>
              </a:rPr>
              <a:t>it </a:t>
            </a:r>
            <a:r>
              <a:rPr sz="2800" spc="-10" dirty="0">
                <a:latin typeface="Arial"/>
                <a:cs typeface="Arial"/>
              </a:rPr>
              <a:t>as </a:t>
            </a:r>
            <a:r>
              <a:rPr sz="2800" spc="-5" dirty="0">
                <a:latin typeface="Arial"/>
                <a:cs typeface="Arial"/>
              </a:rPr>
              <a:t>an “educated guess,” based  on </a:t>
            </a:r>
            <a:r>
              <a:rPr sz="2800" dirty="0">
                <a:latin typeface="Arial"/>
                <a:cs typeface="Arial"/>
              </a:rPr>
              <a:t>prior </a:t>
            </a:r>
            <a:r>
              <a:rPr sz="2800" spc="-5" dirty="0">
                <a:latin typeface="Arial"/>
                <a:cs typeface="Arial"/>
              </a:rPr>
              <a:t>knowledge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observation</a:t>
            </a:r>
            <a:endParaRPr sz="2800">
              <a:latin typeface="Arial"/>
              <a:cs typeface="Arial"/>
            </a:endParaRPr>
          </a:p>
          <a:p>
            <a:pPr marL="354965" marR="5080" indent="-342900" algn="just">
              <a:lnSpc>
                <a:spcPct val="100000"/>
              </a:lnSpc>
              <a:spcBef>
                <a:spcPts val="670"/>
              </a:spcBef>
              <a:buChar char="•"/>
              <a:tabLst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hypothesis </a:t>
            </a:r>
            <a:r>
              <a:rPr sz="2800" spc="-5" dirty="0">
                <a:latin typeface="Arial"/>
                <a:cs typeface="Arial"/>
              </a:rPr>
              <a:t>also includes an explanation </a:t>
            </a:r>
            <a:r>
              <a:rPr sz="2800" dirty="0">
                <a:latin typeface="Arial"/>
                <a:cs typeface="Arial"/>
              </a:rPr>
              <a:t>of  </a:t>
            </a:r>
            <a:r>
              <a:rPr sz="2800" spc="-5" dirty="0">
                <a:latin typeface="Arial"/>
                <a:cs typeface="Arial"/>
              </a:rPr>
              <a:t>why the </a:t>
            </a:r>
            <a:r>
              <a:rPr sz="2800" dirty="0">
                <a:latin typeface="Arial"/>
                <a:cs typeface="Arial"/>
              </a:rPr>
              <a:t>guess </a:t>
            </a:r>
            <a:r>
              <a:rPr sz="2800" spc="-5" dirty="0">
                <a:latin typeface="Arial"/>
                <a:cs typeface="Arial"/>
              </a:rPr>
              <a:t>may be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correct.</a:t>
            </a:r>
            <a:endParaRPr sz="2800">
              <a:latin typeface="Arial"/>
              <a:cs typeface="Arial"/>
            </a:endParaRPr>
          </a:p>
          <a:p>
            <a:pPr marL="354965" marR="7620" indent="-342900" algn="just">
              <a:lnSpc>
                <a:spcPct val="100000"/>
              </a:lnSpc>
              <a:spcBef>
                <a:spcPts val="675"/>
              </a:spcBef>
              <a:buChar char="•"/>
              <a:tabLst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“A research hypothesis is </a:t>
            </a:r>
            <a:r>
              <a:rPr sz="2800" spc="-1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statement created  by researchers when </a:t>
            </a:r>
            <a:r>
              <a:rPr sz="2800" dirty="0">
                <a:latin typeface="Arial"/>
                <a:cs typeface="Arial"/>
              </a:rPr>
              <a:t>they </a:t>
            </a:r>
            <a:r>
              <a:rPr sz="2800" spc="-5" dirty="0">
                <a:latin typeface="Arial"/>
                <a:cs typeface="Arial"/>
              </a:rPr>
              <a:t>speculate upon the  outcome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a research </a:t>
            </a:r>
            <a:r>
              <a:rPr sz="2800" dirty="0">
                <a:latin typeface="Arial"/>
                <a:cs typeface="Arial"/>
              </a:rPr>
              <a:t>or</a:t>
            </a:r>
            <a:r>
              <a:rPr sz="2800" spc="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experiment.”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462529" y="6108598"/>
            <a:ext cx="41243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4"/>
              </a:rPr>
              <a:t>https://explorable.com/research-hypothesis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8364" y="547242"/>
            <a:ext cx="48298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i="0" dirty="0">
                <a:latin typeface="Arial"/>
                <a:cs typeface="Arial"/>
              </a:rPr>
              <a:t>Formulating</a:t>
            </a:r>
            <a:r>
              <a:rPr sz="3600" i="0" spc="-90" dirty="0">
                <a:latin typeface="Arial"/>
                <a:cs typeface="Arial"/>
              </a:rPr>
              <a:t> </a:t>
            </a:r>
            <a:r>
              <a:rPr sz="3600" i="0" dirty="0">
                <a:latin typeface="Arial"/>
                <a:cs typeface="Arial"/>
              </a:rPr>
              <a:t>Hypothesis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22882"/>
            <a:ext cx="8074659" cy="3958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350" indent="-343535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356235" algn="l"/>
              </a:tabLst>
            </a:pPr>
            <a:r>
              <a:rPr sz="3000" spc="-5" dirty="0">
                <a:latin typeface="Arial"/>
                <a:cs typeface="Arial"/>
              </a:rPr>
              <a:t>Hypothesis </a:t>
            </a:r>
            <a:r>
              <a:rPr sz="3000" dirty="0">
                <a:latin typeface="Arial"/>
                <a:cs typeface="Arial"/>
              </a:rPr>
              <a:t>is </a:t>
            </a:r>
            <a:r>
              <a:rPr sz="3000" spc="-5" dirty="0">
                <a:latin typeface="Arial"/>
                <a:cs typeface="Arial"/>
              </a:rPr>
              <a:t>formulated </a:t>
            </a:r>
            <a:r>
              <a:rPr sz="3000" dirty="0">
                <a:latin typeface="Arial"/>
                <a:cs typeface="Arial"/>
              </a:rPr>
              <a:t>from the </a:t>
            </a:r>
            <a:r>
              <a:rPr sz="3000" spc="-5" dirty="0">
                <a:latin typeface="Arial"/>
                <a:cs typeface="Arial"/>
              </a:rPr>
              <a:t>research  question by replacing </a:t>
            </a:r>
            <a:r>
              <a:rPr sz="3000" dirty="0">
                <a:latin typeface="Arial"/>
                <a:cs typeface="Arial"/>
              </a:rPr>
              <a:t>the </a:t>
            </a:r>
            <a:r>
              <a:rPr sz="3000" spc="-5" dirty="0">
                <a:latin typeface="Arial"/>
                <a:cs typeface="Arial"/>
              </a:rPr>
              <a:t>words </a:t>
            </a:r>
            <a:r>
              <a:rPr sz="3000" i="1" dirty="0">
                <a:latin typeface="Arial"/>
                <a:cs typeface="Arial"/>
              </a:rPr>
              <a:t>"Is  </a:t>
            </a:r>
            <a:r>
              <a:rPr sz="3000" i="1" spc="-5" dirty="0">
                <a:latin typeface="Arial"/>
                <a:cs typeface="Arial"/>
              </a:rPr>
              <a:t>there" </a:t>
            </a:r>
            <a:r>
              <a:rPr sz="3000" dirty="0">
                <a:latin typeface="Arial"/>
                <a:cs typeface="Arial"/>
              </a:rPr>
              <a:t>with </a:t>
            </a:r>
            <a:r>
              <a:rPr sz="3000" spc="-5" dirty="0">
                <a:latin typeface="Arial"/>
                <a:cs typeface="Arial"/>
              </a:rPr>
              <a:t>the words </a:t>
            </a:r>
            <a:r>
              <a:rPr sz="3000" i="1" spc="-5" dirty="0">
                <a:latin typeface="Arial"/>
                <a:cs typeface="Arial"/>
              </a:rPr>
              <a:t>"There is"</a:t>
            </a:r>
            <a:r>
              <a:rPr sz="3000" spc="-5" dirty="0">
                <a:latin typeface="Arial"/>
                <a:cs typeface="Arial"/>
              </a:rPr>
              <a:t>, and also  </a:t>
            </a:r>
            <a:r>
              <a:rPr sz="3000" dirty="0">
                <a:latin typeface="Arial"/>
                <a:cs typeface="Arial"/>
              </a:rPr>
              <a:t>replacing the </a:t>
            </a:r>
            <a:r>
              <a:rPr sz="3000" spc="-5" dirty="0">
                <a:latin typeface="Arial"/>
                <a:cs typeface="Arial"/>
              </a:rPr>
              <a:t>question mark </a:t>
            </a:r>
            <a:r>
              <a:rPr sz="3000" dirty="0">
                <a:latin typeface="Arial"/>
                <a:cs typeface="Arial"/>
              </a:rPr>
              <a:t>with a</a:t>
            </a:r>
            <a:r>
              <a:rPr sz="3000" spc="-11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period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350">
              <a:latin typeface="Arial"/>
              <a:cs typeface="Arial"/>
            </a:endParaRPr>
          </a:p>
          <a:p>
            <a:pPr marL="355600" marR="5080" indent="-343535">
              <a:lnSpc>
                <a:spcPct val="100000"/>
              </a:lnSpc>
              <a:tabLst>
                <a:tab pos="1737995" algn="l"/>
                <a:tab pos="2745740" algn="l"/>
                <a:tab pos="3690620" algn="l"/>
                <a:tab pos="6114415" algn="l"/>
              </a:tabLst>
            </a:pPr>
            <a:r>
              <a:rPr sz="3000" i="1" dirty="0">
                <a:solidFill>
                  <a:srgbClr val="C00000"/>
                </a:solidFill>
                <a:latin typeface="Arial"/>
                <a:cs typeface="Arial"/>
              </a:rPr>
              <a:t>There	</a:t>
            </a:r>
            <a:r>
              <a:rPr sz="3000" i="1" spc="5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3000" i="1" dirty="0">
                <a:solidFill>
                  <a:srgbClr val="C00000"/>
                </a:solidFill>
                <a:latin typeface="Arial"/>
                <a:cs typeface="Arial"/>
              </a:rPr>
              <a:t>s	a	sig</a:t>
            </a:r>
            <a:r>
              <a:rPr sz="3000" i="1" spc="-10" dirty="0">
                <a:solidFill>
                  <a:srgbClr val="C00000"/>
                </a:solidFill>
                <a:latin typeface="Arial"/>
                <a:cs typeface="Arial"/>
              </a:rPr>
              <a:t>n</a:t>
            </a:r>
            <a:r>
              <a:rPr sz="3000" i="1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3000" i="1" spc="-15" dirty="0">
                <a:solidFill>
                  <a:srgbClr val="C00000"/>
                </a:solidFill>
                <a:latin typeface="Arial"/>
                <a:cs typeface="Arial"/>
              </a:rPr>
              <a:t>f</a:t>
            </a:r>
            <a:r>
              <a:rPr sz="3000" i="1" dirty="0">
                <a:solidFill>
                  <a:srgbClr val="C00000"/>
                </a:solidFill>
                <a:latin typeface="Arial"/>
                <a:cs typeface="Arial"/>
              </a:rPr>
              <a:t>icant	relations</a:t>
            </a:r>
            <a:r>
              <a:rPr sz="3000" i="1" spc="-20" dirty="0">
                <a:solidFill>
                  <a:srgbClr val="C00000"/>
                </a:solidFill>
                <a:latin typeface="Arial"/>
                <a:cs typeface="Arial"/>
              </a:rPr>
              <a:t>h</a:t>
            </a:r>
            <a:r>
              <a:rPr sz="3000" i="1" dirty="0">
                <a:solidFill>
                  <a:srgbClr val="C00000"/>
                </a:solidFill>
                <a:latin typeface="Arial"/>
                <a:cs typeface="Arial"/>
              </a:rPr>
              <a:t>ip  </a:t>
            </a:r>
            <a:r>
              <a:rPr sz="3000" i="1" spc="-5" dirty="0">
                <a:solidFill>
                  <a:srgbClr val="C00000"/>
                </a:solidFill>
                <a:latin typeface="Arial"/>
                <a:cs typeface="Arial"/>
              </a:rPr>
              <a:t>between……..</a:t>
            </a:r>
            <a:endParaRPr sz="3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3000" i="1" spc="-5" dirty="0">
                <a:solidFill>
                  <a:srgbClr val="C00000"/>
                </a:solidFill>
                <a:latin typeface="Arial"/>
                <a:cs typeface="Arial"/>
              </a:rPr>
              <a:t>There </a:t>
            </a:r>
            <a:r>
              <a:rPr sz="3000" i="1" dirty="0">
                <a:solidFill>
                  <a:srgbClr val="C00000"/>
                </a:solidFill>
                <a:latin typeface="Arial"/>
                <a:cs typeface="Arial"/>
              </a:rPr>
              <a:t>is </a:t>
            </a:r>
            <a:r>
              <a:rPr sz="3000" i="1" spc="-5" dirty="0">
                <a:solidFill>
                  <a:srgbClr val="C00000"/>
                </a:solidFill>
                <a:latin typeface="Arial"/>
                <a:cs typeface="Arial"/>
              </a:rPr>
              <a:t>a </a:t>
            </a:r>
            <a:r>
              <a:rPr sz="3000" i="1" dirty="0">
                <a:solidFill>
                  <a:srgbClr val="C00000"/>
                </a:solidFill>
                <a:latin typeface="Arial"/>
                <a:cs typeface="Arial"/>
              </a:rPr>
              <a:t>significant </a:t>
            </a:r>
            <a:r>
              <a:rPr sz="3000" i="1" spc="-5" dirty="0">
                <a:solidFill>
                  <a:srgbClr val="C00000"/>
                </a:solidFill>
                <a:latin typeface="Arial"/>
                <a:cs typeface="Arial"/>
              </a:rPr>
              <a:t>difference</a:t>
            </a:r>
            <a:r>
              <a:rPr sz="3000" i="1" spc="-7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000" i="1" spc="-5" dirty="0">
                <a:solidFill>
                  <a:srgbClr val="C00000"/>
                </a:solidFill>
                <a:latin typeface="Arial"/>
                <a:cs typeface="Arial"/>
              </a:rPr>
              <a:t>between……..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42134"/>
            <a:ext cx="8072120" cy="348297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425"/>
              </a:spcBef>
              <a:buChar char="•"/>
              <a:tabLst>
                <a:tab pos="355600" algn="l"/>
                <a:tab pos="356235" algn="l"/>
              </a:tabLst>
            </a:pPr>
            <a:r>
              <a:rPr sz="2700" dirty="0">
                <a:latin typeface="Arial"/>
                <a:cs typeface="Arial"/>
              </a:rPr>
              <a:t>It is </a:t>
            </a:r>
            <a:r>
              <a:rPr sz="2700" spc="-5" dirty="0">
                <a:latin typeface="Arial"/>
                <a:cs typeface="Arial"/>
              </a:rPr>
              <a:t>not </a:t>
            </a:r>
            <a:r>
              <a:rPr sz="2700" dirty="0">
                <a:latin typeface="Arial"/>
                <a:cs typeface="Arial"/>
              </a:rPr>
              <a:t>possible to test a hypothesis</a:t>
            </a:r>
            <a:r>
              <a:rPr sz="2700" spc="-105" dirty="0">
                <a:latin typeface="Arial"/>
                <a:cs typeface="Arial"/>
              </a:rPr>
              <a:t> </a:t>
            </a:r>
            <a:r>
              <a:rPr sz="2700" dirty="0">
                <a:latin typeface="Arial"/>
                <a:cs typeface="Arial"/>
              </a:rPr>
              <a:t>directly</a:t>
            </a:r>
            <a:endParaRPr sz="2700">
              <a:latin typeface="Arial"/>
              <a:cs typeface="Arial"/>
            </a:endParaRPr>
          </a:p>
          <a:p>
            <a:pPr marL="355600" marR="6350" indent="-343535">
              <a:lnSpc>
                <a:spcPts val="2920"/>
              </a:lnSpc>
              <a:spcBef>
                <a:spcPts val="690"/>
              </a:spcBef>
              <a:buChar char="•"/>
              <a:tabLst>
                <a:tab pos="355600" algn="l"/>
                <a:tab pos="356235" algn="l"/>
                <a:tab pos="1725295" algn="l"/>
                <a:tab pos="2428240" algn="l"/>
                <a:tab pos="3322954" algn="l"/>
                <a:tab pos="4064000" algn="l"/>
                <a:tab pos="4692015" algn="l"/>
                <a:tab pos="6480175" algn="l"/>
                <a:tab pos="7183755" algn="l"/>
                <a:tab pos="7525384" algn="l"/>
              </a:tabLst>
            </a:pPr>
            <a:r>
              <a:rPr sz="2700" dirty="0">
                <a:latin typeface="Arial"/>
                <a:cs typeface="Arial"/>
              </a:rPr>
              <a:t>Instead,	</a:t>
            </a:r>
            <a:r>
              <a:rPr sz="2700" spc="-5" dirty="0">
                <a:latin typeface="Arial"/>
                <a:cs typeface="Arial"/>
              </a:rPr>
              <a:t>you	must	turn	the	</a:t>
            </a:r>
            <a:r>
              <a:rPr sz="2700" spc="-20" dirty="0">
                <a:latin typeface="Arial"/>
                <a:cs typeface="Arial"/>
              </a:rPr>
              <a:t>h</a:t>
            </a:r>
            <a:r>
              <a:rPr sz="2700" spc="-5" dirty="0">
                <a:latin typeface="Arial"/>
                <a:cs typeface="Arial"/>
              </a:rPr>
              <a:t>ypo</a:t>
            </a:r>
            <a:r>
              <a:rPr sz="2700" dirty="0">
                <a:latin typeface="Arial"/>
                <a:cs typeface="Arial"/>
              </a:rPr>
              <a:t>t</a:t>
            </a:r>
            <a:r>
              <a:rPr sz="2700" spc="-5" dirty="0">
                <a:latin typeface="Arial"/>
                <a:cs typeface="Arial"/>
              </a:rPr>
              <a:t>h</a:t>
            </a:r>
            <a:r>
              <a:rPr sz="2700" spc="-20" dirty="0">
                <a:latin typeface="Arial"/>
                <a:cs typeface="Arial"/>
              </a:rPr>
              <a:t>e</a:t>
            </a:r>
            <a:r>
              <a:rPr sz="2700" spc="-5" dirty="0">
                <a:latin typeface="Arial"/>
                <a:cs typeface="Arial"/>
              </a:rPr>
              <a:t>sis</a:t>
            </a:r>
            <a:r>
              <a:rPr sz="2700" dirty="0">
                <a:latin typeface="Arial"/>
                <a:cs typeface="Arial"/>
              </a:rPr>
              <a:t>	</a:t>
            </a:r>
            <a:r>
              <a:rPr sz="2700" spc="-5" dirty="0">
                <a:latin typeface="Arial"/>
                <a:cs typeface="Arial"/>
              </a:rPr>
              <a:t>into</a:t>
            </a:r>
            <a:r>
              <a:rPr sz="2700" dirty="0">
                <a:latin typeface="Arial"/>
                <a:cs typeface="Arial"/>
              </a:rPr>
              <a:t>	</a:t>
            </a:r>
            <a:r>
              <a:rPr sz="2700" spc="-5" dirty="0">
                <a:latin typeface="Arial"/>
                <a:cs typeface="Arial"/>
              </a:rPr>
              <a:t>a</a:t>
            </a:r>
            <a:r>
              <a:rPr sz="2700" dirty="0">
                <a:latin typeface="Arial"/>
                <a:cs typeface="Arial"/>
              </a:rPr>
              <a:t>	</a:t>
            </a:r>
            <a:r>
              <a:rPr sz="2700" spc="-20" dirty="0">
                <a:latin typeface="Arial"/>
                <a:cs typeface="Arial"/>
              </a:rPr>
              <a:t>n</a:t>
            </a:r>
            <a:r>
              <a:rPr sz="2700" spc="-5" dirty="0">
                <a:latin typeface="Arial"/>
                <a:cs typeface="Arial"/>
              </a:rPr>
              <a:t>ull  </a:t>
            </a:r>
            <a:r>
              <a:rPr sz="2700" dirty="0">
                <a:latin typeface="Arial"/>
                <a:cs typeface="Arial"/>
              </a:rPr>
              <a:t>hypothesis</a:t>
            </a:r>
            <a:endParaRPr sz="2700">
              <a:latin typeface="Arial"/>
              <a:cs typeface="Arial"/>
            </a:endParaRPr>
          </a:p>
          <a:p>
            <a:pPr marL="355600" marR="5080" indent="-343535">
              <a:lnSpc>
                <a:spcPts val="2920"/>
              </a:lnSpc>
              <a:spcBef>
                <a:spcPts val="640"/>
              </a:spcBef>
              <a:buChar char="•"/>
              <a:tabLst>
                <a:tab pos="355600" algn="l"/>
                <a:tab pos="356235" algn="l"/>
              </a:tabLst>
            </a:pPr>
            <a:r>
              <a:rPr sz="2700" spc="-5" dirty="0">
                <a:latin typeface="Arial"/>
                <a:cs typeface="Arial"/>
              </a:rPr>
              <a:t>The </a:t>
            </a:r>
            <a:r>
              <a:rPr sz="2700" i="1" dirty="0">
                <a:latin typeface="Arial"/>
                <a:cs typeface="Arial"/>
              </a:rPr>
              <a:t>null </a:t>
            </a:r>
            <a:r>
              <a:rPr sz="2700" i="1" spc="-5" dirty="0">
                <a:latin typeface="Arial"/>
                <a:cs typeface="Arial"/>
              </a:rPr>
              <a:t>hypothesis </a:t>
            </a:r>
            <a:r>
              <a:rPr sz="2700" dirty="0">
                <a:latin typeface="Arial"/>
                <a:cs typeface="Arial"/>
              </a:rPr>
              <a:t>is created from the </a:t>
            </a:r>
            <a:r>
              <a:rPr sz="2700" spc="-5" dirty="0">
                <a:latin typeface="Arial"/>
                <a:cs typeface="Arial"/>
              </a:rPr>
              <a:t>hypothesis  by adding </a:t>
            </a:r>
            <a:r>
              <a:rPr sz="2700" dirty="0">
                <a:latin typeface="Arial"/>
                <a:cs typeface="Arial"/>
              </a:rPr>
              <a:t>the </a:t>
            </a:r>
            <a:r>
              <a:rPr sz="2700" spc="-5" dirty="0">
                <a:latin typeface="Arial"/>
                <a:cs typeface="Arial"/>
              </a:rPr>
              <a:t>words "no" or </a:t>
            </a:r>
            <a:r>
              <a:rPr sz="2700" dirty="0">
                <a:latin typeface="Arial"/>
                <a:cs typeface="Arial"/>
              </a:rPr>
              <a:t>"not" to the</a:t>
            </a:r>
            <a:r>
              <a:rPr sz="2700" spc="-20" dirty="0">
                <a:latin typeface="Arial"/>
                <a:cs typeface="Arial"/>
              </a:rPr>
              <a:t> </a:t>
            </a:r>
            <a:r>
              <a:rPr sz="2700" dirty="0">
                <a:latin typeface="Arial"/>
                <a:cs typeface="Arial"/>
              </a:rPr>
              <a:t>statement</a:t>
            </a:r>
            <a:endParaRPr sz="27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275"/>
              </a:spcBef>
              <a:buChar char="•"/>
              <a:tabLst>
                <a:tab pos="355600" algn="l"/>
                <a:tab pos="356235" algn="l"/>
              </a:tabLst>
            </a:pPr>
            <a:r>
              <a:rPr sz="2700" dirty="0">
                <a:latin typeface="Arial"/>
                <a:cs typeface="Arial"/>
              </a:rPr>
              <a:t>For</a:t>
            </a:r>
            <a:r>
              <a:rPr sz="2700" spc="-20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example:</a:t>
            </a:r>
            <a:endParaRPr sz="2700">
              <a:latin typeface="Arial"/>
              <a:cs typeface="Arial"/>
            </a:endParaRPr>
          </a:p>
          <a:p>
            <a:pPr marL="12700" marR="697230">
              <a:lnSpc>
                <a:spcPct val="110000"/>
              </a:lnSpc>
              <a:spcBef>
                <a:spcPts val="5"/>
              </a:spcBef>
            </a:pPr>
            <a:r>
              <a:rPr sz="2700" i="1" spc="-5" dirty="0">
                <a:solidFill>
                  <a:srgbClr val="C00000"/>
                </a:solidFill>
                <a:latin typeface="Arial"/>
                <a:cs typeface="Arial"/>
              </a:rPr>
              <a:t>There </a:t>
            </a:r>
            <a:r>
              <a:rPr sz="2700" i="1" dirty="0">
                <a:solidFill>
                  <a:srgbClr val="C00000"/>
                </a:solidFill>
                <a:latin typeface="Arial"/>
                <a:cs typeface="Arial"/>
              </a:rPr>
              <a:t>is </a:t>
            </a:r>
            <a:r>
              <a:rPr sz="2700" i="1" spc="-5" dirty="0">
                <a:solidFill>
                  <a:srgbClr val="C00000"/>
                </a:solidFill>
                <a:latin typeface="Arial"/>
                <a:cs typeface="Arial"/>
              </a:rPr>
              <a:t>no </a:t>
            </a:r>
            <a:r>
              <a:rPr sz="2700" i="1" dirty="0">
                <a:solidFill>
                  <a:srgbClr val="C00000"/>
                </a:solidFill>
                <a:latin typeface="Arial"/>
                <a:cs typeface="Arial"/>
              </a:rPr>
              <a:t>significant relationship</a:t>
            </a:r>
            <a:r>
              <a:rPr sz="2700" i="1" spc="-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700" i="1" spc="-5" dirty="0">
                <a:solidFill>
                  <a:srgbClr val="C00000"/>
                </a:solidFill>
                <a:latin typeface="Arial"/>
                <a:cs typeface="Arial"/>
              </a:rPr>
              <a:t>between…….  There is no </a:t>
            </a:r>
            <a:r>
              <a:rPr sz="2700" i="1" dirty="0">
                <a:solidFill>
                  <a:srgbClr val="C00000"/>
                </a:solidFill>
                <a:latin typeface="Arial"/>
                <a:cs typeface="Arial"/>
              </a:rPr>
              <a:t>significant difference</a:t>
            </a:r>
            <a:r>
              <a:rPr sz="2700" i="1" spc="-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700" i="1" spc="-5" dirty="0">
                <a:solidFill>
                  <a:srgbClr val="C00000"/>
                </a:solidFill>
                <a:latin typeface="Arial"/>
                <a:cs typeface="Arial"/>
              </a:rPr>
              <a:t>between………</a:t>
            </a:r>
            <a:endParaRPr sz="27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21358"/>
            <a:ext cx="8073390" cy="41725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  <a:tab pos="356235" algn="l"/>
                <a:tab pos="1027430" algn="l"/>
                <a:tab pos="2921000" algn="l"/>
                <a:tab pos="4337050" algn="l"/>
                <a:tab pos="4850130" algn="l"/>
                <a:tab pos="5972175" algn="l"/>
                <a:tab pos="6644640" algn="l"/>
                <a:tab pos="7427595" algn="l"/>
              </a:tabLst>
            </a:pPr>
            <a:r>
              <a:rPr sz="3200" dirty="0">
                <a:latin typeface="Arial"/>
                <a:cs typeface="Arial"/>
              </a:rPr>
              <a:t>All	stat</a:t>
            </a:r>
            <a:r>
              <a:rPr sz="3200" spc="-15" dirty="0">
                <a:latin typeface="Arial"/>
                <a:cs typeface="Arial"/>
              </a:rPr>
              <a:t>i</a:t>
            </a:r>
            <a:r>
              <a:rPr sz="3200" dirty="0">
                <a:latin typeface="Arial"/>
                <a:cs typeface="Arial"/>
              </a:rPr>
              <a:t>stical	t</a:t>
            </a:r>
            <a:r>
              <a:rPr sz="3200" spc="-25" dirty="0">
                <a:latin typeface="Arial"/>
                <a:cs typeface="Arial"/>
              </a:rPr>
              <a:t>e</a:t>
            </a:r>
            <a:r>
              <a:rPr sz="3200" dirty="0">
                <a:latin typeface="Arial"/>
                <a:cs typeface="Arial"/>
              </a:rPr>
              <a:t>sting	</a:t>
            </a:r>
            <a:r>
              <a:rPr sz="3200" spc="-5" dirty="0">
                <a:latin typeface="Arial"/>
                <a:cs typeface="Arial"/>
              </a:rPr>
              <a:t>i</a:t>
            </a:r>
            <a:r>
              <a:rPr sz="3200" dirty="0">
                <a:latin typeface="Arial"/>
                <a:cs typeface="Arial"/>
              </a:rPr>
              <a:t>s	</a:t>
            </a:r>
            <a:r>
              <a:rPr sz="3200" spc="-10" dirty="0">
                <a:latin typeface="Arial"/>
                <a:cs typeface="Arial"/>
              </a:rPr>
              <a:t>don</a:t>
            </a:r>
            <a:r>
              <a:rPr sz="3200" dirty="0">
                <a:latin typeface="Arial"/>
                <a:cs typeface="Arial"/>
              </a:rPr>
              <a:t>e	</a:t>
            </a:r>
            <a:r>
              <a:rPr sz="3200" spc="-10" dirty="0">
                <a:latin typeface="Arial"/>
                <a:cs typeface="Arial"/>
              </a:rPr>
              <a:t>o</a:t>
            </a:r>
            <a:r>
              <a:rPr sz="3200" dirty="0">
                <a:latin typeface="Arial"/>
                <a:cs typeface="Arial"/>
              </a:rPr>
              <a:t>n	t</a:t>
            </a:r>
            <a:r>
              <a:rPr sz="3200" spc="-10" dirty="0">
                <a:latin typeface="Arial"/>
                <a:cs typeface="Arial"/>
              </a:rPr>
              <a:t>h</a:t>
            </a:r>
            <a:r>
              <a:rPr sz="3200" dirty="0">
                <a:latin typeface="Arial"/>
                <a:cs typeface="Arial"/>
              </a:rPr>
              <a:t>e	n</a:t>
            </a:r>
            <a:r>
              <a:rPr sz="3200" spc="-15" dirty="0">
                <a:latin typeface="Arial"/>
                <a:cs typeface="Arial"/>
              </a:rPr>
              <a:t>u</a:t>
            </a:r>
            <a:r>
              <a:rPr sz="3200" dirty="0">
                <a:latin typeface="Arial"/>
                <a:cs typeface="Arial"/>
              </a:rPr>
              <a:t>ll  </a:t>
            </a:r>
            <a:r>
              <a:rPr sz="3200" spc="-5" dirty="0">
                <a:latin typeface="Arial"/>
                <a:cs typeface="Arial"/>
              </a:rPr>
              <a:t>hypothesis...never </a:t>
            </a:r>
            <a:r>
              <a:rPr sz="3200" dirty="0">
                <a:latin typeface="Arial"/>
                <a:cs typeface="Arial"/>
              </a:rPr>
              <a:t>the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hypothesis</a:t>
            </a:r>
            <a:endParaRPr sz="3200">
              <a:latin typeface="Arial"/>
              <a:cs typeface="Arial"/>
            </a:endParaRPr>
          </a:p>
          <a:p>
            <a:pPr marL="355600" marR="5080" indent="-343535">
              <a:lnSpc>
                <a:spcPct val="100000"/>
              </a:lnSpc>
              <a:spcBef>
                <a:spcPts val="770"/>
              </a:spcBef>
              <a:buChar char="•"/>
              <a:tabLst>
                <a:tab pos="355600" algn="l"/>
                <a:tab pos="356235" algn="l"/>
                <a:tab pos="1247140" algn="l"/>
                <a:tab pos="2430145" algn="l"/>
                <a:tab pos="2960370" algn="l"/>
                <a:tab pos="3378200" algn="l"/>
                <a:tab pos="5238750" algn="l"/>
                <a:tab pos="6085205" algn="l"/>
                <a:tab pos="6840855" algn="l"/>
              </a:tabLst>
            </a:pPr>
            <a:r>
              <a:rPr sz="3200" dirty="0">
                <a:latin typeface="Arial"/>
                <a:cs typeface="Arial"/>
              </a:rPr>
              <a:t>The	</a:t>
            </a:r>
            <a:r>
              <a:rPr sz="3200" spc="-10" dirty="0">
                <a:latin typeface="Arial"/>
                <a:cs typeface="Arial"/>
              </a:rPr>
              <a:t>r</a:t>
            </a:r>
            <a:r>
              <a:rPr sz="3200" dirty="0">
                <a:latin typeface="Arial"/>
                <a:cs typeface="Arial"/>
              </a:rPr>
              <a:t>e</a:t>
            </a:r>
            <a:r>
              <a:rPr sz="3200" spc="-15" dirty="0">
                <a:latin typeface="Arial"/>
                <a:cs typeface="Arial"/>
              </a:rPr>
              <a:t>s</a:t>
            </a:r>
            <a:r>
              <a:rPr sz="3200" dirty="0">
                <a:latin typeface="Arial"/>
                <a:cs typeface="Arial"/>
              </a:rPr>
              <a:t>ult	</a:t>
            </a:r>
            <a:r>
              <a:rPr sz="3200" spc="-10" dirty="0">
                <a:latin typeface="Arial"/>
                <a:cs typeface="Arial"/>
              </a:rPr>
              <a:t>o</a:t>
            </a:r>
            <a:r>
              <a:rPr sz="3200" dirty="0">
                <a:latin typeface="Arial"/>
                <a:cs typeface="Arial"/>
              </a:rPr>
              <a:t>f	a	statist</a:t>
            </a:r>
            <a:r>
              <a:rPr sz="3200" spc="-20" dirty="0">
                <a:latin typeface="Arial"/>
                <a:cs typeface="Arial"/>
              </a:rPr>
              <a:t>i</a:t>
            </a:r>
            <a:r>
              <a:rPr sz="3200" dirty="0">
                <a:latin typeface="Arial"/>
                <a:cs typeface="Arial"/>
              </a:rPr>
              <a:t>c</a:t>
            </a:r>
            <a:r>
              <a:rPr sz="3200" spc="-15" dirty="0">
                <a:latin typeface="Arial"/>
                <a:cs typeface="Arial"/>
              </a:rPr>
              <a:t>a</a:t>
            </a:r>
            <a:r>
              <a:rPr sz="3200" dirty="0">
                <a:latin typeface="Arial"/>
                <a:cs typeface="Arial"/>
              </a:rPr>
              <a:t>l	test	will	e</a:t>
            </a:r>
            <a:r>
              <a:rPr sz="3200" spc="-10" dirty="0">
                <a:latin typeface="Arial"/>
                <a:cs typeface="Arial"/>
              </a:rPr>
              <a:t>n</a:t>
            </a:r>
            <a:r>
              <a:rPr sz="3200" dirty="0">
                <a:latin typeface="Arial"/>
                <a:cs typeface="Arial"/>
              </a:rPr>
              <a:t>a</a:t>
            </a:r>
            <a:r>
              <a:rPr sz="3200" spc="-10" dirty="0">
                <a:latin typeface="Arial"/>
                <a:cs typeface="Arial"/>
              </a:rPr>
              <a:t>b</a:t>
            </a:r>
            <a:r>
              <a:rPr sz="3200" dirty="0">
                <a:latin typeface="Arial"/>
                <a:cs typeface="Arial"/>
              </a:rPr>
              <a:t>le  you </a:t>
            </a:r>
            <a:r>
              <a:rPr sz="3200" spc="-5" dirty="0">
                <a:latin typeface="Arial"/>
                <a:cs typeface="Arial"/>
              </a:rPr>
              <a:t>to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either</a:t>
            </a:r>
            <a:endParaRPr sz="3200">
              <a:latin typeface="Arial"/>
              <a:cs typeface="Arial"/>
            </a:endParaRPr>
          </a:p>
          <a:p>
            <a:pPr marL="789940" lvl="1" indent="-457834">
              <a:lnSpc>
                <a:spcPct val="100000"/>
              </a:lnSpc>
              <a:spcBef>
                <a:spcPts val="690"/>
              </a:spcBef>
              <a:buAutoNum type="arabicPeriod"/>
              <a:tabLst>
                <a:tab pos="789940" algn="l"/>
                <a:tab pos="790575" algn="l"/>
              </a:tabLst>
            </a:pPr>
            <a:r>
              <a:rPr sz="2800" spc="-5" dirty="0">
                <a:latin typeface="Arial"/>
                <a:cs typeface="Arial"/>
              </a:rPr>
              <a:t>reject the null </a:t>
            </a:r>
            <a:r>
              <a:rPr sz="2800" dirty="0">
                <a:latin typeface="Arial"/>
                <a:cs typeface="Arial"/>
              </a:rPr>
              <a:t>hypothesis,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or</a:t>
            </a:r>
            <a:endParaRPr sz="2800">
              <a:latin typeface="Arial"/>
              <a:cs typeface="Arial"/>
            </a:endParaRPr>
          </a:p>
          <a:p>
            <a:pPr marL="789940" lvl="1" indent="-457834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789940" algn="l"/>
                <a:tab pos="790575" algn="l"/>
              </a:tabLst>
            </a:pPr>
            <a:r>
              <a:rPr sz="2800" dirty="0">
                <a:latin typeface="Arial"/>
                <a:cs typeface="Arial"/>
              </a:rPr>
              <a:t>fail </a:t>
            </a:r>
            <a:r>
              <a:rPr sz="2800" spc="-5" dirty="0">
                <a:latin typeface="Arial"/>
                <a:cs typeface="Arial"/>
              </a:rPr>
              <a:t>to </a:t>
            </a:r>
            <a:r>
              <a:rPr sz="2800" dirty="0">
                <a:latin typeface="Arial"/>
                <a:cs typeface="Arial"/>
              </a:rPr>
              <a:t>reject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null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hypothesis</a:t>
            </a:r>
            <a:endParaRPr sz="2800">
              <a:latin typeface="Arial"/>
              <a:cs typeface="Arial"/>
            </a:endParaRPr>
          </a:p>
          <a:p>
            <a:pPr marL="355600" marR="5080" indent="-343535">
              <a:lnSpc>
                <a:spcPct val="100000"/>
              </a:lnSpc>
              <a:spcBef>
                <a:spcPts val="750"/>
              </a:spcBef>
              <a:buChar char="•"/>
              <a:tabLst>
                <a:tab pos="355600" algn="l"/>
                <a:tab pos="356235" algn="l"/>
                <a:tab pos="2001520" algn="l"/>
                <a:tab pos="2900680" algn="l"/>
                <a:tab pos="3708400" algn="l"/>
                <a:tab pos="5036185" algn="l"/>
                <a:tab pos="6619875" algn="l"/>
                <a:tab pos="7427595" algn="l"/>
              </a:tabLst>
            </a:pPr>
            <a:r>
              <a:rPr sz="3200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NEVER</a:t>
            </a:r>
            <a:r>
              <a:rPr sz="3200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3200" dirty="0">
                <a:latin typeface="Arial"/>
                <a:cs typeface="Arial"/>
              </a:rPr>
              <a:t>use	the	words	"acce</a:t>
            </a:r>
            <a:r>
              <a:rPr sz="3200" spc="-30" dirty="0">
                <a:latin typeface="Arial"/>
                <a:cs typeface="Arial"/>
              </a:rPr>
              <a:t>p</a:t>
            </a:r>
            <a:r>
              <a:rPr sz="3200" dirty="0">
                <a:latin typeface="Arial"/>
                <a:cs typeface="Arial"/>
              </a:rPr>
              <a:t>t	the	n</a:t>
            </a:r>
            <a:r>
              <a:rPr sz="3200" spc="-10" dirty="0">
                <a:latin typeface="Arial"/>
                <a:cs typeface="Arial"/>
              </a:rPr>
              <a:t>u</a:t>
            </a:r>
            <a:r>
              <a:rPr sz="3200" dirty="0">
                <a:latin typeface="Arial"/>
                <a:cs typeface="Arial"/>
              </a:rPr>
              <a:t>ll  hypothesis"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7114" y="482930"/>
            <a:ext cx="35096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i="0" spc="-5" dirty="0">
                <a:latin typeface="Arial"/>
                <a:cs typeface="Arial"/>
              </a:rPr>
              <a:t>Hypothesis….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7840" y="1531441"/>
            <a:ext cx="7936230" cy="4550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700" indent="-343535">
              <a:lnSpc>
                <a:spcPct val="100000"/>
              </a:lnSpc>
              <a:spcBef>
                <a:spcPts val="100"/>
              </a:spcBef>
              <a:buChar char="•"/>
              <a:tabLst>
                <a:tab pos="393700" algn="l"/>
                <a:tab pos="394335" algn="l"/>
              </a:tabLst>
            </a:pPr>
            <a:r>
              <a:rPr sz="3000" dirty="0">
                <a:latin typeface="Arial"/>
                <a:cs typeface="Arial"/>
              </a:rPr>
              <a:t>Null </a:t>
            </a:r>
            <a:r>
              <a:rPr sz="3000" spc="-5" dirty="0">
                <a:latin typeface="Arial"/>
                <a:cs typeface="Arial"/>
              </a:rPr>
              <a:t>hypothesis</a:t>
            </a:r>
            <a:r>
              <a:rPr sz="3000" spc="-6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(H</a:t>
            </a:r>
            <a:r>
              <a:rPr sz="3000" baseline="-20833" dirty="0">
                <a:latin typeface="Arial"/>
                <a:cs typeface="Arial"/>
              </a:rPr>
              <a:t>0</a:t>
            </a:r>
            <a:r>
              <a:rPr sz="3000" dirty="0">
                <a:latin typeface="Arial"/>
                <a:cs typeface="Arial"/>
              </a:rPr>
              <a:t>)</a:t>
            </a:r>
            <a:endParaRPr sz="3000">
              <a:latin typeface="Arial"/>
              <a:cs typeface="Arial"/>
            </a:endParaRPr>
          </a:p>
          <a:p>
            <a:pPr marL="794385" lvl="1" indent="-287020">
              <a:lnSpc>
                <a:spcPts val="3110"/>
              </a:lnSpc>
              <a:spcBef>
                <a:spcPts val="15"/>
              </a:spcBef>
              <a:buChar char="–"/>
              <a:tabLst>
                <a:tab pos="795020" algn="l"/>
              </a:tabLst>
            </a:pPr>
            <a:r>
              <a:rPr sz="2600" dirty="0">
                <a:latin typeface="Arial"/>
                <a:cs typeface="Arial"/>
              </a:rPr>
              <a:t>negation to the assertion one wants to</a:t>
            </a:r>
            <a:r>
              <a:rPr sz="2600" spc="-4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show</a:t>
            </a:r>
            <a:endParaRPr sz="2600">
              <a:latin typeface="Arial"/>
              <a:cs typeface="Arial"/>
            </a:endParaRPr>
          </a:p>
          <a:p>
            <a:pPr marL="393700">
              <a:lnSpc>
                <a:spcPts val="3235"/>
              </a:lnSpc>
            </a:pPr>
            <a:r>
              <a:rPr sz="3000" i="1" spc="-5" dirty="0">
                <a:solidFill>
                  <a:srgbClr val="C00000"/>
                </a:solidFill>
                <a:latin typeface="Arial"/>
                <a:cs typeface="Arial"/>
              </a:rPr>
              <a:t>No difference in length between groups</a:t>
            </a:r>
            <a:r>
              <a:rPr sz="3000" i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000" i="1" spc="-5" dirty="0">
                <a:solidFill>
                  <a:srgbClr val="C00000"/>
                </a:solidFill>
                <a:latin typeface="Arial"/>
                <a:cs typeface="Arial"/>
              </a:rPr>
              <a:t>(TL1</a:t>
            </a:r>
            <a:endParaRPr sz="3000">
              <a:latin typeface="Arial"/>
              <a:cs typeface="Arial"/>
            </a:endParaRPr>
          </a:p>
          <a:p>
            <a:pPr marL="393700">
              <a:lnSpc>
                <a:spcPts val="3240"/>
              </a:lnSpc>
            </a:pPr>
            <a:r>
              <a:rPr sz="3000" i="1" dirty="0">
                <a:solidFill>
                  <a:srgbClr val="C00000"/>
                </a:solidFill>
                <a:latin typeface="Arial"/>
                <a:cs typeface="Arial"/>
              </a:rPr>
              <a:t>=</a:t>
            </a:r>
            <a:r>
              <a:rPr sz="3000" i="1" spc="-5" dirty="0">
                <a:solidFill>
                  <a:srgbClr val="C00000"/>
                </a:solidFill>
                <a:latin typeface="Arial"/>
                <a:cs typeface="Arial"/>
              </a:rPr>
              <a:t> TL2)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Arial"/>
              <a:cs typeface="Arial"/>
            </a:endParaRPr>
          </a:p>
          <a:p>
            <a:pPr marL="393700" indent="-343535">
              <a:lnSpc>
                <a:spcPct val="100000"/>
              </a:lnSpc>
              <a:buChar char="•"/>
              <a:tabLst>
                <a:tab pos="393700" algn="l"/>
                <a:tab pos="394335" algn="l"/>
              </a:tabLst>
            </a:pPr>
            <a:r>
              <a:rPr sz="3000" spc="-5" dirty="0">
                <a:latin typeface="Arial"/>
                <a:cs typeface="Arial"/>
              </a:rPr>
              <a:t>Alternative hypothesis</a:t>
            </a:r>
            <a:r>
              <a:rPr sz="3000" spc="-5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(H</a:t>
            </a:r>
            <a:r>
              <a:rPr sz="3000" baseline="-20833" dirty="0">
                <a:latin typeface="Arial"/>
                <a:cs typeface="Arial"/>
              </a:rPr>
              <a:t>1</a:t>
            </a:r>
            <a:r>
              <a:rPr sz="3000" dirty="0">
                <a:latin typeface="Arial"/>
                <a:cs typeface="Arial"/>
              </a:rPr>
              <a:t>)</a:t>
            </a:r>
            <a:endParaRPr sz="3000">
              <a:latin typeface="Arial"/>
              <a:cs typeface="Arial"/>
            </a:endParaRPr>
          </a:p>
          <a:p>
            <a:pPr marL="794385" lvl="1" indent="-287020">
              <a:lnSpc>
                <a:spcPct val="100000"/>
              </a:lnSpc>
              <a:spcBef>
                <a:spcPts val="20"/>
              </a:spcBef>
              <a:buChar char="–"/>
              <a:tabLst>
                <a:tab pos="795020" algn="l"/>
              </a:tabLst>
            </a:pPr>
            <a:r>
              <a:rPr sz="2600" dirty="0">
                <a:latin typeface="Arial"/>
                <a:cs typeface="Arial"/>
              </a:rPr>
              <a:t>the assertion one wants to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confirm</a:t>
            </a:r>
            <a:endParaRPr sz="2600">
              <a:latin typeface="Arial"/>
              <a:cs typeface="Arial"/>
            </a:endParaRPr>
          </a:p>
          <a:p>
            <a:pPr marL="794385" marR="922019" lvl="1" indent="-287020">
              <a:lnSpc>
                <a:spcPct val="80000"/>
              </a:lnSpc>
              <a:spcBef>
                <a:spcPts val="625"/>
              </a:spcBef>
              <a:buChar char="–"/>
              <a:tabLst>
                <a:tab pos="795020" algn="l"/>
              </a:tabLst>
            </a:pPr>
            <a:r>
              <a:rPr sz="2600" dirty="0">
                <a:latin typeface="Arial"/>
                <a:cs typeface="Arial"/>
              </a:rPr>
              <a:t>what we are attempting to demonstrate</a:t>
            </a:r>
            <a:r>
              <a:rPr sz="2600" spc="-6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(or  support)</a:t>
            </a:r>
            <a:endParaRPr sz="2600">
              <a:latin typeface="Arial"/>
              <a:cs typeface="Arial"/>
            </a:endParaRPr>
          </a:p>
          <a:p>
            <a:pPr marL="393700" marR="366395">
              <a:lnSpc>
                <a:spcPct val="80000"/>
              </a:lnSpc>
              <a:spcBef>
                <a:spcPts val="705"/>
              </a:spcBef>
            </a:pPr>
            <a:r>
              <a:rPr sz="3000" i="1" spc="-5" dirty="0">
                <a:solidFill>
                  <a:srgbClr val="C00000"/>
                </a:solidFill>
                <a:latin typeface="Arial"/>
                <a:cs typeface="Arial"/>
              </a:rPr>
              <a:t>Differences </a:t>
            </a:r>
            <a:r>
              <a:rPr sz="3000" i="1" dirty="0">
                <a:solidFill>
                  <a:srgbClr val="C00000"/>
                </a:solidFill>
                <a:latin typeface="Arial"/>
                <a:cs typeface="Arial"/>
              </a:rPr>
              <a:t>in length </a:t>
            </a:r>
            <a:r>
              <a:rPr sz="3000" i="1" spc="-5" dirty="0">
                <a:solidFill>
                  <a:srgbClr val="C00000"/>
                </a:solidFill>
                <a:latin typeface="Arial"/>
                <a:cs typeface="Arial"/>
              </a:rPr>
              <a:t>between groups</a:t>
            </a:r>
            <a:r>
              <a:rPr sz="3000" i="1" spc="-7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000" i="1" spc="-5" dirty="0">
                <a:solidFill>
                  <a:srgbClr val="C00000"/>
                </a:solidFill>
                <a:latin typeface="Arial"/>
                <a:cs typeface="Arial"/>
              </a:rPr>
              <a:t>(TL1  not equals to</a:t>
            </a:r>
            <a:r>
              <a:rPr sz="3000" i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000" i="1" spc="-5" dirty="0">
                <a:solidFill>
                  <a:srgbClr val="C00000"/>
                </a:solidFill>
                <a:latin typeface="Arial"/>
                <a:cs typeface="Arial"/>
              </a:rPr>
              <a:t>TL2)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7114" y="482930"/>
            <a:ext cx="35096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i="0" spc="-5" dirty="0">
                <a:latin typeface="Arial"/>
                <a:cs typeface="Arial"/>
              </a:rPr>
              <a:t>Hypothesis….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1460494"/>
            <a:ext cx="8185150" cy="4932045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Null </a:t>
            </a:r>
            <a:r>
              <a:rPr sz="2800" dirty="0">
                <a:latin typeface="Arial"/>
                <a:cs typeface="Arial"/>
              </a:rPr>
              <a:t>hypothesis</a:t>
            </a:r>
            <a:endParaRPr sz="2800">
              <a:latin typeface="Arial"/>
              <a:cs typeface="Arial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590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Non Directional: Null Hypotheses </a:t>
            </a:r>
            <a:r>
              <a:rPr sz="2400" dirty="0">
                <a:latin typeface="Arial"/>
                <a:cs typeface="Arial"/>
              </a:rPr>
              <a:t>test for </a:t>
            </a:r>
            <a:r>
              <a:rPr sz="2400" spc="-10" dirty="0">
                <a:latin typeface="Arial"/>
                <a:cs typeface="Arial"/>
              </a:rPr>
              <a:t>differences </a:t>
            </a:r>
            <a:r>
              <a:rPr sz="2400" spc="-5" dirty="0">
                <a:latin typeface="Arial"/>
                <a:cs typeface="Arial"/>
              </a:rPr>
              <a:t>or  relationship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80"/>
              </a:spcBef>
            </a:pPr>
            <a:r>
              <a:rPr sz="2400" i="1" spc="-5" dirty="0">
                <a:solidFill>
                  <a:srgbClr val="0000FF"/>
                </a:solidFill>
                <a:latin typeface="Arial"/>
                <a:cs typeface="Arial"/>
              </a:rPr>
              <a:t>There </a:t>
            </a:r>
            <a:r>
              <a:rPr sz="2400" i="1" spc="-10" dirty="0">
                <a:solidFill>
                  <a:srgbClr val="0000FF"/>
                </a:solidFill>
                <a:latin typeface="Arial"/>
                <a:cs typeface="Arial"/>
              </a:rPr>
              <a:t>is </a:t>
            </a:r>
            <a:r>
              <a:rPr sz="2400" i="1" spc="-5" dirty="0">
                <a:solidFill>
                  <a:srgbClr val="0000FF"/>
                </a:solidFill>
                <a:latin typeface="Arial"/>
                <a:cs typeface="Arial"/>
              </a:rPr>
              <a:t>no difference between two groups on variable</a:t>
            </a:r>
            <a:r>
              <a:rPr sz="2400" i="1" spc="16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0">
              <a:latin typeface="Arial"/>
              <a:cs typeface="Arial"/>
            </a:endParaRPr>
          </a:p>
          <a:p>
            <a:pPr marL="756285" marR="67945" lvl="1" indent="-287020">
              <a:lnSpc>
                <a:spcPct val="100000"/>
              </a:lnSpc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Directional: null hypothesis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10" dirty="0">
                <a:latin typeface="Arial"/>
                <a:cs typeface="Arial"/>
              </a:rPr>
              <a:t>differences </a:t>
            </a:r>
            <a:r>
              <a:rPr sz="2400" spc="-5" dirty="0">
                <a:latin typeface="Arial"/>
                <a:cs typeface="Arial"/>
              </a:rPr>
              <a:t>predicts </a:t>
            </a:r>
            <a:r>
              <a:rPr sz="2400" dirty="0">
                <a:latin typeface="Arial"/>
                <a:cs typeface="Arial"/>
              </a:rPr>
              <a:t>the  </a:t>
            </a:r>
            <a:r>
              <a:rPr sz="2400" spc="-5" dirty="0">
                <a:latin typeface="Arial"/>
                <a:cs typeface="Arial"/>
              </a:rPr>
              <a:t>direction </a:t>
            </a:r>
            <a:r>
              <a:rPr sz="2400" dirty="0">
                <a:latin typeface="Arial"/>
                <a:cs typeface="Arial"/>
              </a:rPr>
              <a:t>of the </a:t>
            </a:r>
            <a:r>
              <a:rPr sz="2400" spc="-10" dirty="0">
                <a:latin typeface="Arial"/>
                <a:cs typeface="Arial"/>
              </a:rPr>
              <a:t>difference. </a:t>
            </a:r>
            <a:r>
              <a:rPr sz="2400" spc="-5" dirty="0">
                <a:latin typeface="Arial"/>
                <a:cs typeface="Arial"/>
              </a:rPr>
              <a:t>This prediction </a:t>
            </a:r>
            <a:r>
              <a:rPr sz="2400" dirty="0">
                <a:latin typeface="Arial"/>
                <a:cs typeface="Arial"/>
              </a:rPr>
              <a:t>is </a:t>
            </a:r>
            <a:r>
              <a:rPr sz="2400" spc="-5" dirty="0">
                <a:latin typeface="Arial"/>
                <a:cs typeface="Arial"/>
              </a:rPr>
              <a:t>typically  based on </a:t>
            </a:r>
            <a:r>
              <a:rPr sz="2400" dirty="0">
                <a:latin typeface="Arial"/>
                <a:cs typeface="Arial"/>
              </a:rPr>
              <a:t>past </a:t>
            </a:r>
            <a:r>
              <a:rPr sz="2400" spc="-5" dirty="0">
                <a:latin typeface="Arial"/>
                <a:cs typeface="Arial"/>
              </a:rPr>
              <a:t>research, accepted </a:t>
            </a:r>
            <a:r>
              <a:rPr sz="2400" spc="-30" dirty="0">
                <a:latin typeface="Arial"/>
                <a:cs typeface="Arial"/>
              </a:rPr>
              <a:t>theory, </a:t>
            </a:r>
            <a:r>
              <a:rPr sz="2400" spc="-5" dirty="0">
                <a:latin typeface="Arial"/>
                <a:cs typeface="Arial"/>
              </a:rPr>
              <a:t>extensive  experience, or literature on the </a:t>
            </a:r>
            <a:r>
              <a:rPr sz="2400" dirty="0">
                <a:latin typeface="Arial"/>
                <a:cs typeface="Arial"/>
              </a:rPr>
              <a:t>topic. </a:t>
            </a:r>
            <a:r>
              <a:rPr sz="2400" spc="-10" dirty="0">
                <a:latin typeface="Arial"/>
                <a:cs typeface="Arial"/>
              </a:rPr>
              <a:t>Key </a:t>
            </a:r>
            <a:r>
              <a:rPr sz="2400" spc="-5" dirty="0">
                <a:latin typeface="Arial"/>
                <a:cs typeface="Arial"/>
              </a:rPr>
              <a:t>words </a:t>
            </a:r>
            <a:r>
              <a:rPr sz="2400" dirty="0">
                <a:latin typeface="Arial"/>
                <a:cs typeface="Arial"/>
              </a:rPr>
              <a:t>that  </a:t>
            </a:r>
            <a:r>
              <a:rPr sz="2400" spc="-5" dirty="0">
                <a:latin typeface="Arial"/>
                <a:cs typeface="Arial"/>
              </a:rPr>
              <a:t>distinguish a directional hypothesis </a:t>
            </a:r>
            <a:r>
              <a:rPr sz="2400" dirty="0">
                <a:latin typeface="Arial"/>
                <a:cs typeface="Arial"/>
              </a:rPr>
              <a:t>are: </a:t>
            </a:r>
            <a:r>
              <a:rPr sz="2400" spc="-25" dirty="0">
                <a:latin typeface="Arial"/>
                <a:cs typeface="Arial"/>
              </a:rPr>
              <a:t>higher, </a:t>
            </a:r>
            <a:r>
              <a:rPr sz="2400" spc="-30" dirty="0">
                <a:latin typeface="Arial"/>
                <a:cs typeface="Arial"/>
              </a:rPr>
              <a:t>lower,  </a:t>
            </a:r>
            <a:r>
              <a:rPr sz="2400" spc="-5" dirty="0">
                <a:latin typeface="Arial"/>
                <a:cs typeface="Arial"/>
              </a:rPr>
              <a:t>more, less, increase, decrease, positive, and</a:t>
            </a:r>
            <a:r>
              <a:rPr sz="2400" spc="1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negative.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80"/>
              </a:spcBef>
            </a:pPr>
            <a:r>
              <a:rPr sz="2400" i="1" spc="-5" dirty="0">
                <a:solidFill>
                  <a:srgbClr val="0000FF"/>
                </a:solidFill>
                <a:latin typeface="Arial"/>
                <a:cs typeface="Arial"/>
              </a:rPr>
              <a:t>Girls </a:t>
            </a:r>
            <a:r>
              <a:rPr sz="2400" i="1" spc="-10" dirty="0">
                <a:solidFill>
                  <a:srgbClr val="0000FF"/>
                </a:solidFill>
                <a:latin typeface="Arial"/>
                <a:cs typeface="Arial"/>
              </a:rPr>
              <a:t>will </a:t>
            </a:r>
            <a:r>
              <a:rPr sz="2400" i="1" spc="-5" dirty="0">
                <a:solidFill>
                  <a:srgbClr val="0000FF"/>
                </a:solidFill>
                <a:latin typeface="Arial"/>
                <a:cs typeface="Arial"/>
              </a:rPr>
              <a:t>not have a higher mean height than</a:t>
            </a:r>
            <a:r>
              <a:rPr sz="2400" i="1" spc="12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400" i="1" spc="-5" dirty="0">
                <a:solidFill>
                  <a:srgbClr val="0000FF"/>
                </a:solidFill>
                <a:latin typeface="Arial"/>
                <a:cs typeface="Arial"/>
              </a:rPr>
              <a:t>boys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7972" y="226517"/>
            <a:ext cx="653288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89330" marR="5080" indent="-977265">
              <a:lnSpc>
                <a:spcPct val="100000"/>
              </a:lnSpc>
              <a:spcBef>
                <a:spcPts val="100"/>
              </a:spcBef>
            </a:pPr>
            <a:r>
              <a:rPr sz="3600" i="0" dirty="0">
                <a:latin typeface="Arial"/>
                <a:cs typeface="Arial"/>
              </a:rPr>
              <a:t>Examples of directional and</a:t>
            </a:r>
            <a:r>
              <a:rPr sz="3600" i="0" spc="-110" dirty="0">
                <a:latin typeface="Arial"/>
                <a:cs typeface="Arial"/>
              </a:rPr>
              <a:t> </a:t>
            </a:r>
            <a:r>
              <a:rPr sz="3600" i="0" dirty="0">
                <a:latin typeface="Arial"/>
                <a:cs typeface="Arial"/>
              </a:rPr>
              <a:t>non  directional</a:t>
            </a:r>
            <a:r>
              <a:rPr sz="3600" i="0" spc="-45" dirty="0">
                <a:latin typeface="Arial"/>
                <a:cs typeface="Arial"/>
              </a:rPr>
              <a:t> </a:t>
            </a:r>
            <a:r>
              <a:rPr sz="3600" i="0" dirty="0">
                <a:latin typeface="Arial"/>
                <a:cs typeface="Arial"/>
              </a:rPr>
              <a:t>hypotheses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6540" y="1297273"/>
            <a:ext cx="8656320" cy="501459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406400" indent="-342900" algn="just">
              <a:lnSpc>
                <a:spcPct val="100000"/>
              </a:lnSpc>
              <a:spcBef>
                <a:spcPts val="625"/>
              </a:spcBef>
              <a:buChar char="•"/>
              <a:tabLst>
                <a:tab pos="406400" algn="l"/>
              </a:tabLst>
            </a:pPr>
            <a:r>
              <a:rPr sz="2200" spc="-5" dirty="0">
                <a:latin typeface="Arial"/>
                <a:cs typeface="Arial"/>
              </a:rPr>
              <a:t>Non-directional</a:t>
            </a:r>
            <a:endParaRPr sz="2200">
              <a:latin typeface="Arial"/>
              <a:cs typeface="Arial"/>
            </a:endParaRPr>
          </a:p>
          <a:p>
            <a:pPr marL="387985" marR="80010" indent="-325120" algn="just">
              <a:lnSpc>
                <a:spcPct val="100000"/>
              </a:lnSpc>
              <a:spcBef>
                <a:spcPts val="490"/>
              </a:spcBef>
            </a:pPr>
            <a:r>
              <a:rPr sz="2000" dirty="0">
                <a:latin typeface="Arial"/>
                <a:cs typeface="Arial"/>
              </a:rPr>
              <a:t>– A </a:t>
            </a:r>
            <a:r>
              <a:rPr sz="2000" spc="-5" dirty="0">
                <a:latin typeface="Arial"/>
                <a:cs typeface="Arial"/>
              </a:rPr>
              <a:t>researcher </a:t>
            </a:r>
            <a:r>
              <a:rPr sz="2000" dirty="0">
                <a:latin typeface="Arial"/>
                <a:cs typeface="Arial"/>
              </a:rPr>
              <a:t>has </a:t>
            </a:r>
            <a:r>
              <a:rPr sz="2000" spc="-5" dirty="0">
                <a:latin typeface="Arial"/>
                <a:cs typeface="Arial"/>
              </a:rPr>
              <a:t>results </a:t>
            </a:r>
            <a:r>
              <a:rPr sz="2000" spc="-10" dirty="0">
                <a:latin typeface="Arial"/>
                <a:cs typeface="Arial"/>
              </a:rPr>
              <a:t>for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sample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students </a:t>
            </a:r>
            <a:r>
              <a:rPr sz="2000" dirty="0">
                <a:latin typeface="Arial"/>
                <a:cs typeface="Arial"/>
              </a:rPr>
              <a:t>who </a:t>
            </a:r>
            <a:r>
              <a:rPr sz="2000" spc="-5" dirty="0">
                <a:latin typeface="Arial"/>
                <a:cs typeface="Arial"/>
              </a:rPr>
              <a:t>took </a:t>
            </a:r>
            <a:r>
              <a:rPr sz="2000" dirty="0">
                <a:latin typeface="Arial"/>
                <a:cs typeface="Arial"/>
              </a:rPr>
              <a:t>a national  exam at a high school. </a:t>
            </a:r>
            <a:r>
              <a:rPr sz="2000" spc="-5" dirty="0">
                <a:latin typeface="Arial"/>
                <a:cs typeface="Arial"/>
              </a:rPr>
              <a:t>The researcher wants to know if </a:t>
            </a:r>
            <a:r>
              <a:rPr sz="2000" dirty="0">
                <a:latin typeface="Arial"/>
                <a:cs typeface="Arial"/>
              </a:rPr>
              <a:t>the scores </a:t>
            </a:r>
            <a:r>
              <a:rPr sz="2000" spc="-15" dirty="0">
                <a:latin typeface="Arial"/>
                <a:cs typeface="Arial"/>
              </a:rPr>
              <a:t>at  </a:t>
            </a:r>
            <a:r>
              <a:rPr sz="2000" dirty="0">
                <a:latin typeface="Arial"/>
                <a:cs typeface="Arial"/>
              </a:rPr>
              <a:t>that school </a:t>
            </a:r>
            <a:r>
              <a:rPr sz="2000" spc="-10" dirty="0">
                <a:latin typeface="Arial"/>
                <a:cs typeface="Arial"/>
              </a:rPr>
              <a:t>differ </a:t>
            </a:r>
            <a:r>
              <a:rPr sz="2000" spc="-5" dirty="0">
                <a:latin typeface="Arial"/>
                <a:cs typeface="Arial"/>
              </a:rPr>
              <a:t>from the </a:t>
            </a:r>
            <a:r>
              <a:rPr sz="2000" dirty="0">
                <a:latin typeface="Arial"/>
                <a:cs typeface="Arial"/>
              </a:rPr>
              <a:t>national average of </a:t>
            </a:r>
            <a:r>
              <a:rPr sz="2000" spc="-5" dirty="0">
                <a:latin typeface="Arial"/>
                <a:cs typeface="Arial"/>
              </a:rPr>
              <a:t>850.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non-directional  alternative hypothesis is </a:t>
            </a:r>
            <a:r>
              <a:rPr sz="2000" dirty="0">
                <a:latin typeface="Arial"/>
                <a:cs typeface="Arial"/>
              </a:rPr>
              <a:t>appropriate because </a:t>
            </a:r>
            <a:r>
              <a:rPr sz="2000" spc="-5" dirty="0">
                <a:latin typeface="Arial"/>
                <a:cs typeface="Arial"/>
              </a:rPr>
              <a:t>the researcher </a:t>
            </a:r>
            <a:r>
              <a:rPr sz="2000" spc="-15" dirty="0">
                <a:latin typeface="Arial"/>
                <a:cs typeface="Arial"/>
              </a:rPr>
              <a:t>is   </a:t>
            </a:r>
            <a:r>
              <a:rPr sz="2000" spc="-5" dirty="0">
                <a:latin typeface="Arial"/>
                <a:cs typeface="Arial"/>
              </a:rPr>
              <a:t>interested in determining whether </a:t>
            </a:r>
            <a:r>
              <a:rPr sz="2000" dirty="0">
                <a:latin typeface="Arial"/>
                <a:cs typeface="Arial"/>
              </a:rPr>
              <a:t>the scores </a:t>
            </a:r>
            <a:r>
              <a:rPr sz="2000" spc="-5" dirty="0">
                <a:latin typeface="Arial"/>
                <a:cs typeface="Arial"/>
              </a:rPr>
              <a:t>are </a:t>
            </a:r>
            <a:r>
              <a:rPr sz="2000" dirty="0">
                <a:latin typeface="Arial"/>
                <a:cs typeface="Arial"/>
              </a:rPr>
              <a:t>either less </a:t>
            </a:r>
            <a:r>
              <a:rPr sz="2000" spc="-5" dirty="0">
                <a:latin typeface="Arial"/>
                <a:cs typeface="Arial"/>
              </a:rPr>
              <a:t>than </a:t>
            </a:r>
            <a:r>
              <a:rPr sz="2000" spc="-15" dirty="0">
                <a:latin typeface="Arial"/>
                <a:cs typeface="Arial"/>
              </a:rPr>
              <a:t>or  </a:t>
            </a:r>
            <a:r>
              <a:rPr sz="2000" dirty="0">
                <a:latin typeface="Arial"/>
                <a:cs typeface="Arial"/>
              </a:rPr>
              <a:t>greater than the national average. </a:t>
            </a:r>
            <a:r>
              <a:rPr sz="2000" spc="5" dirty="0">
                <a:latin typeface="Arial"/>
                <a:cs typeface="Arial"/>
              </a:rPr>
              <a:t>(H</a:t>
            </a:r>
            <a:r>
              <a:rPr sz="1950" spc="7" baseline="-21367" dirty="0">
                <a:latin typeface="Arial"/>
                <a:cs typeface="Arial"/>
              </a:rPr>
              <a:t>0</a:t>
            </a:r>
            <a:r>
              <a:rPr sz="2000" spc="5" dirty="0">
                <a:latin typeface="Arial"/>
                <a:cs typeface="Arial"/>
              </a:rPr>
              <a:t>: </a:t>
            </a:r>
            <a:r>
              <a:rPr sz="2000" dirty="0">
                <a:latin typeface="Arial"/>
                <a:cs typeface="Arial"/>
              </a:rPr>
              <a:t>μ = 850 vs. </a:t>
            </a:r>
            <a:r>
              <a:rPr sz="2000" spc="5" dirty="0">
                <a:latin typeface="Arial"/>
                <a:cs typeface="Arial"/>
              </a:rPr>
              <a:t>H</a:t>
            </a:r>
            <a:r>
              <a:rPr sz="1950" spc="7" baseline="-21367" dirty="0">
                <a:latin typeface="Arial"/>
                <a:cs typeface="Arial"/>
              </a:rPr>
              <a:t>1</a:t>
            </a:r>
            <a:r>
              <a:rPr sz="2000" spc="5" dirty="0">
                <a:latin typeface="Arial"/>
                <a:cs typeface="Arial"/>
              </a:rPr>
              <a:t>: </a:t>
            </a:r>
            <a:r>
              <a:rPr sz="2000" spc="-5" dirty="0">
                <a:latin typeface="Arial"/>
                <a:cs typeface="Arial"/>
              </a:rPr>
              <a:t>μ≠</a:t>
            </a:r>
            <a:r>
              <a:rPr sz="2000" spc="-2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850)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200">
              <a:latin typeface="Arial"/>
              <a:cs typeface="Arial"/>
            </a:endParaRPr>
          </a:p>
          <a:p>
            <a:pPr marL="426084" indent="-325120" algn="just">
              <a:lnSpc>
                <a:spcPct val="100000"/>
              </a:lnSpc>
              <a:buChar char="•"/>
              <a:tabLst>
                <a:tab pos="426720" algn="l"/>
              </a:tabLst>
            </a:pPr>
            <a:r>
              <a:rPr sz="2200" spc="-5" dirty="0">
                <a:latin typeface="Arial"/>
                <a:cs typeface="Arial"/>
              </a:rPr>
              <a:t>Directional</a:t>
            </a:r>
            <a:endParaRPr sz="2200">
              <a:latin typeface="Arial"/>
              <a:cs typeface="Arial"/>
            </a:endParaRPr>
          </a:p>
          <a:p>
            <a:pPr marL="412115" marR="78740" indent="-349250" algn="just">
              <a:lnSpc>
                <a:spcPct val="100000"/>
              </a:lnSpc>
              <a:spcBef>
                <a:spcPts val="490"/>
              </a:spcBef>
            </a:pPr>
            <a:r>
              <a:rPr sz="2000" dirty="0">
                <a:latin typeface="Arial"/>
                <a:cs typeface="Arial"/>
              </a:rPr>
              <a:t>– A </a:t>
            </a:r>
            <a:r>
              <a:rPr sz="2000" spc="-5" dirty="0">
                <a:latin typeface="Arial"/>
                <a:cs typeface="Arial"/>
              </a:rPr>
              <a:t>researcher has exam results for </a:t>
            </a:r>
            <a:r>
              <a:rPr sz="2000" dirty="0">
                <a:latin typeface="Arial"/>
                <a:cs typeface="Arial"/>
              </a:rPr>
              <a:t>a sample of </a:t>
            </a:r>
            <a:r>
              <a:rPr sz="2000" spc="-5" dirty="0">
                <a:latin typeface="Arial"/>
                <a:cs typeface="Arial"/>
              </a:rPr>
              <a:t>students </a:t>
            </a:r>
            <a:r>
              <a:rPr sz="2000" dirty="0">
                <a:latin typeface="Arial"/>
                <a:cs typeface="Arial"/>
              </a:rPr>
              <a:t>who </a:t>
            </a:r>
            <a:r>
              <a:rPr sz="2000" spc="-5" dirty="0">
                <a:latin typeface="Arial"/>
                <a:cs typeface="Arial"/>
              </a:rPr>
              <a:t>took </a:t>
            </a:r>
            <a:r>
              <a:rPr sz="2000" dirty="0">
                <a:latin typeface="Arial"/>
                <a:cs typeface="Arial"/>
              </a:rPr>
              <a:t>a  training </a:t>
            </a:r>
            <a:r>
              <a:rPr sz="2000" spc="-5" dirty="0">
                <a:latin typeface="Arial"/>
                <a:cs typeface="Arial"/>
              </a:rPr>
              <a:t>course </a:t>
            </a:r>
            <a:r>
              <a:rPr sz="2000" spc="-10" dirty="0">
                <a:latin typeface="Arial"/>
                <a:cs typeface="Arial"/>
              </a:rPr>
              <a:t>for </a:t>
            </a:r>
            <a:r>
              <a:rPr sz="2000" dirty="0">
                <a:latin typeface="Arial"/>
                <a:cs typeface="Arial"/>
              </a:rPr>
              <a:t>a national exam. The </a:t>
            </a:r>
            <a:r>
              <a:rPr sz="2000" spc="-5" dirty="0">
                <a:latin typeface="Arial"/>
                <a:cs typeface="Arial"/>
              </a:rPr>
              <a:t>researcher wants to </a:t>
            </a:r>
            <a:r>
              <a:rPr sz="2000" dirty="0">
                <a:latin typeface="Arial"/>
                <a:cs typeface="Arial"/>
              </a:rPr>
              <a:t>know </a:t>
            </a:r>
            <a:r>
              <a:rPr sz="2000" spc="-5" dirty="0">
                <a:latin typeface="Arial"/>
                <a:cs typeface="Arial"/>
              </a:rPr>
              <a:t>if  </a:t>
            </a:r>
            <a:r>
              <a:rPr sz="2000" dirty="0">
                <a:latin typeface="Arial"/>
                <a:cs typeface="Arial"/>
              </a:rPr>
              <a:t>trained </a:t>
            </a:r>
            <a:r>
              <a:rPr sz="2000" spc="-5" dirty="0">
                <a:latin typeface="Arial"/>
                <a:cs typeface="Arial"/>
              </a:rPr>
              <a:t>students score above </a:t>
            </a:r>
            <a:r>
              <a:rPr sz="2000" dirty="0">
                <a:latin typeface="Arial"/>
                <a:cs typeface="Arial"/>
              </a:rPr>
              <a:t>the </a:t>
            </a:r>
            <a:r>
              <a:rPr sz="2000" spc="-5" dirty="0">
                <a:latin typeface="Arial"/>
                <a:cs typeface="Arial"/>
              </a:rPr>
              <a:t>national </a:t>
            </a:r>
            <a:r>
              <a:rPr sz="2000" dirty="0">
                <a:latin typeface="Arial"/>
                <a:cs typeface="Arial"/>
              </a:rPr>
              <a:t>average of </a:t>
            </a:r>
            <a:r>
              <a:rPr sz="2000" spc="-5" dirty="0">
                <a:latin typeface="Arial"/>
                <a:cs typeface="Arial"/>
              </a:rPr>
              <a:t>850.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directional  alternative hypothesis </a:t>
            </a:r>
            <a:r>
              <a:rPr sz="2000" dirty="0">
                <a:latin typeface="Arial"/>
                <a:cs typeface="Arial"/>
              </a:rPr>
              <a:t>can be </a:t>
            </a:r>
            <a:r>
              <a:rPr sz="2000" spc="-5" dirty="0">
                <a:latin typeface="Arial"/>
                <a:cs typeface="Arial"/>
              </a:rPr>
              <a:t>used because </a:t>
            </a:r>
            <a:r>
              <a:rPr sz="2000" dirty="0">
                <a:latin typeface="Arial"/>
                <a:cs typeface="Arial"/>
              </a:rPr>
              <a:t>the </a:t>
            </a:r>
            <a:r>
              <a:rPr sz="2000" spc="-5" dirty="0">
                <a:latin typeface="Arial"/>
                <a:cs typeface="Arial"/>
              </a:rPr>
              <a:t>researcher is  </a:t>
            </a:r>
            <a:r>
              <a:rPr sz="2000" dirty="0">
                <a:latin typeface="Arial"/>
                <a:cs typeface="Arial"/>
              </a:rPr>
              <a:t>specifically hypothesizing that scores </a:t>
            </a:r>
            <a:r>
              <a:rPr sz="2000" spc="-5" dirty="0">
                <a:latin typeface="Arial"/>
                <a:cs typeface="Arial"/>
              </a:rPr>
              <a:t>for trained students are greater  </a:t>
            </a:r>
            <a:r>
              <a:rPr sz="2000" dirty="0">
                <a:latin typeface="Arial"/>
                <a:cs typeface="Arial"/>
              </a:rPr>
              <a:t>than the national average. </a:t>
            </a:r>
            <a:r>
              <a:rPr sz="2000" spc="5" dirty="0">
                <a:latin typeface="Arial"/>
                <a:cs typeface="Arial"/>
              </a:rPr>
              <a:t>(H</a:t>
            </a:r>
            <a:r>
              <a:rPr sz="1950" spc="7" baseline="-21367" dirty="0">
                <a:latin typeface="Arial"/>
                <a:cs typeface="Arial"/>
              </a:rPr>
              <a:t>0</a:t>
            </a:r>
            <a:r>
              <a:rPr sz="2000" spc="5" dirty="0">
                <a:latin typeface="Arial"/>
                <a:cs typeface="Arial"/>
              </a:rPr>
              <a:t>: </a:t>
            </a:r>
            <a:r>
              <a:rPr sz="2000" dirty="0">
                <a:latin typeface="Arial"/>
                <a:cs typeface="Arial"/>
              </a:rPr>
              <a:t>μ = 850 vs. </a:t>
            </a:r>
            <a:r>
              <a:rPr sz="2000" spc="5" dirty="0">
                <a:latin typeface="Arial"/>
                <a:cs typeface="Arial"/>
              </a:rPr>
              <a:t>H</a:t>
            </a:r>
            <a:r>
              <a:rPr sz="1950" spc="7" baseline="-21367" dirty="0">
                <a:latin typeface="Arial"/>
                <a:cs typeface="Arial"/>
              </a:rPr>
              <a:t>1</a:t>
            </a:r>
            <a:r>
              <a:rPr sz="2000" spc="5" dirty="0">
                <a:latin typeface="Arial"/>
                <a:cs typeface="Arial"/>
              </a:rPr>
              <a:t>: </a:t>
            </a:r>
            <a:r>
              <a:rPr sz="2000" dirty="0">
                <a:latin typeface="Arial"/>
                <a:cs typeface="Arial"/>
              </a:rPr>
              <a:t>μ &gt;</a:t>
            </a:r>
            <a:r>
              <a:rPr sz="2000" spc="-254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850)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09369" y="316433"/>
            <a:ext cx="552577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06220" marR="5080" indent="-1494155">
              <a:lnSpc>
                <a:spcPct val="100000"/>
              </a:lnSpc>
              <a:spcBef>
                <a:spcPts val="95"/>
              </a:spcBef>
            </a:pPr>
            <a:r>
              <a:rPr sz="4000" i="0" spc="-5" dirty="0">
                <a:latin typeface="Arial"/>
                <a:cs typeface="Arial"/>
              </a:rPr>
              <a:t>Problems in</a:t>
            </a:r>
            <a:r>
              <a:rPr sz="4000" i="0" spc="-40" dirty="0">
                <a:latin typeface="Arial"/>
                <a:cs typeface="Arial"/>
              </a:rPr>
              <a:t> </a:t>
            </a:r>
            <a:r>
              <a:rPr sz="4000" i="0" spc="-5" dirty="0">
                <a:latin typeface="Arial"/>
                <a:cs typeface="Arial"/>
              </a:rPr>
              <a:t>Formulating  Hypothesis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83461"/>
            <a:ext cx="8074025" cy="4431030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355600" marR="5715" indent="-343535" algn="just">
              <a:lnSpc>
                <a:spcPts val="3240"/>
              </a:lnSpc>
              <a:spcBef>
                <a:spcPts val="509"/>
              </a:spcBef>
              <a:buChar char="•"/>
              <a:tabLst>
                <a:tab pos="356235" algn="l"/>
              </a:tabLst>
            </a:pPr>
            <a:r>
              <a:rPr sz="3000" spc="-5" dirty="0">
                <a:latin typeface="Arial"/>
                <a:cs typeface="Arial"/>
              </a:rPr>
              <a:t>Lack of knowledge and clarity </a:t>
            </a:r>
            <a:r>
              <a:rPr sz="3000" spc="5" dirty="0">
                <a:latin typeface="Arial"/>
                <a:cs typeface="Arial"/>
              </a:rPr>
              <a:t>of </a:t>
            </a:r>
            <a:r>
              <a:rPr sz="3000" dirty="0">
                <a:latin typeface="Arial"/>
                <a:cs typeface="Arial"/>
              </a:rPr>
              <a:t>the  </a:t>
            </a:r>
            <a:r>
              <a:rPr sz="3000" spc="-5" dirty="0">
                <a:latin typeface="Arial"/>
                <a:cs typeface="Arial"/>
              </a:rPr>
              <a:t>theoretical framework </a:t>
            </a:r>
            <a:r>
              <a:rPr sz="3000" dirty="0">
                <a:latin typeface="Arial"/>
                <a:cs typeface="Arial"/>
              </a:rPr>
              <a:t>of the </a:t>
            </a:r>
            <a:r>
              <a:rPr sz="3000" spc="-5" dirty="0">
                <a:latin typeface="Arial"/>
                <a:cs typeface="Arial"/>
              </a:rPr>
              <a:t>area </a:t>
            </a:r>
            <a:r>
              <a:rPr sz="3000" dirty="0">
                <a:latin typeface="Arial"/>
                <a:cs typeface="Arial"/>
              </a:rPr>
              <a:t>in </a:t>
            </a:r>
            <a:r>
              <a:rPr sz="3000" spc="-5" dirty="0">
                <a:latin typeface="Arial"/>
                <a:cs typeface="Arial"/>
              </a:rPr>
              <a:t>which </a:t>
            </a:r>
            <a:r>
              <a:rPr sz="3000" dirty="0">
                <a:latin typeface="Arial"/>
                <a:cs typeface="Arial"/>
              </a:rPr>
              <a:t>the  </a:t>
            </a:r>
            <a:r>
              <a:rPr sz="3000" spc="-5" dirty="0">
                <a:latin typeface="Arial"/>
                <a:cs typeface="Arial"/>
              </a:rPr>
              <a:t>investigator chooses to</a:t>
            </a:r>
            <a:r>
              <a:rPr sz="3000" spc="-3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work</a:t>
            </a:r>
            <a:endParaRPr sz="3000">
              <a:latin typeface="Arial"/>
              <a:cs typeface="Arial"/>
            </a:endParaRPr>
          </a:p>
          <a:p>
            <a:pPr marL="355600" marR="5715" indent="-343535" algn="just">
              <a:lnSpc>
                <a:spcPts val="3240"/>
              </a:lnSpc>
              <a:spcBef>
                <a:spcPts val="720"/>
              </a:spcBef>
              <a:buChar char="•"/>
              <a:tabLst>
                <a:tab pos="356235" algn="l"/>
              </a:tabLst>
            </a:pPr>
            <a:r>
              <a:rPr sz="3000" spc="-5" dirty="0">
                <a:latin typeface="Arial"/>
                <a:cs typeface="Arial"/>
              </a:rPr>
              <a:t>Lack of ability to </a:t>
            </a:r>
            <a:r>
              <a:rPr sz="3000" dirty="0">
                <a:latin typeface="Arial"/>
                <a:cs typeface="Arial"/>
              </a:rPr>
              <a:t>make </a:t>
            </a:r>
            <a:r>
              <a:rPr sz="3000" spc="-5" dirty="0">
                <a:latin typeface="Arial"/>
                <a:cs typeface="Arial"/>
              </a:rPr>
              <a:t>use of </a:t>
            </a:r>
            <a:r>
              <a:rPr sz="3000" dirty="0">
                <a:latin typeface="Arial"/>
                <a:cs typeface="Arial"/>
              </a:rPr>
              <a:t>the </a:t>
            </a:r>
            <a:r>
              <a:rPr sz="3000" spc="-5" dirty="0">
                <a:latin typeface="Arial"/>
                <a:cs typeface="Arial"/>
              </a:rPr>
              <a:t>theoretical  framework</a:t>
            </a:r>
            <a:r>
              <a:rPr sz="3000" spc="-2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logically</a:t>
            </a:r>
            <a:endParaRPr sz="3000">
              <a:latin typeface="Arial"/>
              <a:cs typeface="Arial"/>
            </a:endParaRPr>
          </a:p>
          <a:p>
            <a:pPr marL="355600" marR="5080" indent="-343535" algn="just">
              <a:lnSpc>
                <a:spcPts val="3240"/>
              </a:lnSpc>
              <a:spcBef>
                <a:spcPts val="720"/>
              </a:spcBef>
              <a:buChar char="•"/>
              <a:tabLst>
                <a:tab pos="356235" algn="l"/>
              </a:tabLst>
            </a:pPr>
            <a:r>
              <a:rPr sz="3000" spc="-5" dirty="0">
                <a:latin typeface="Arial"/>
                <a:cs typeface="Arial"/>
              </a:rPr>
              <a:t>Lack </a:t>
            </a:r>
            <a:r>
              <a:rPr sz="3000" dirty="0">
                <a:latin typeface="Arial"/>
                <a:cs typeface="Arial"/>
              </a:rPr>
              <a:t>of </a:t>
            </a:r>
            <a:r>
              <a:rPr sz="3000" spc="-5" dirty="0">
                <a:latin typeface="Arial"/>
                <a:cs typeface="Arial"/>
              </a:rPr>
              <a:t>acquaintance with available research  techniques</a:t>
            </a:r>
            <a:endParaRPr sz="3000">
              <a:latin typeface="Arial"/>
              <a:cs typeface="Arial"/>
            </a:endParaRPr>
          </a:p>
          <a:p>
            <a:pPr marL="756285" marR="6350" indent="-287020" algn="just">
              <a:lnSpc>
                <a:spcPts val="2810"/>
              </a:lnSpc>
              <a:spcBef>
                <a:spcPts val="635"/>
              </a:spcBef>
            </a:pPr>
            <a:r>
              <a:rPr sz="2600" dirty="0">
                <a:latin typeface="Arial"/>
                <a:cs typeface="Arial"/>
              </a:rPr>
              <a:t>– </a:t>
            </a:r>
            <a:r>
              <a:rPr sz="2600" spc="-5" dirty="0">
                <a:latin typeface="Arial"/>
                <a:cs typeface="Arial"/>
              </a:rPr>
              <a:t>This result in </a:t>
            </a:r>
            <a:r>
              <a:rPr sz="2600" dirty="0">
                <a:latin typeface="Arial"/>
                <a:cs typeface="Arial"/>
              </a:rPr>
              <a:t>failure of phrasing the hypothesis  properly</a:t>
            </a:r>
            <a:endParaRPr sz="2600">
              <a:latin typeface="Arial"/>
              <a:cs typeface="Arial"/>
            </a:endParaRPr>
          </a:p>
          <a:p>
            <a:pPr marL="355600" indent="-343535" algn="just">
              <a:lnSpc>
                <a:spcPct val="100000"/>
              </a:lnSpc>
              <a:spcBef>
                <a:spcPts val="305"/>
              </a:spcBef>
              <a:buChar char="•"/>
              <a:tabLst>
                <a:tab pos="356235" algn="l"/>
              </a:tabLst>
            </a:pPr>
            <a:r>
              <a:rPr sz="3000" spc="-30" dirty="0">
                <a:latin typeface="Arial"/>
                <a:cs typeface="Arial"/>
              </a:rPr>
              <a:t>Vagueness </a:t>
            </a:r>
            <a:r>
              <a:rPr sz="3000" dirty="0">
                <a:latin typeface="Arial"/>
                <a:cs typeface="Arial"/>
              </a:rPr>
              <a:t>of the</a:t>
            </a:r>
            <a:r>
              <a:rPr sz="3000" spc="-1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statement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4189" y="515238"/>
            <a:ext cx="45980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i="0" spc="-50" dirty="0">
                <a:latin typeface="Arial"/>
                <a:cs typeface="Arial"/>
              </a:rPr>
              <a:t>Types </a:t>
            </a:r>
            <a:r>
              <a:rPr sz="4000" i="0" spc="-5" dirty="0">
                <a:latin typeface="Arial"/>
                <a:cs typeface="Arial"/>
              </a:rPr>
              <a:t>of</a:t>
            </a:r>
            <a:r>
              <a:rPr sz="4000" i="0" spc="15" dirty="0">
                <a:latin typeface="Arial"/>
                <a:cs typeface="Arial"/>
              </a:rPr>
              <a:t> </a:t>
            </a:r>
            <a:r>
              <a:rPr sz="4000" i="0" spc="-5" dirty="0">
                <a:latin typeface="Arial"/>
                <a:cs typeface="Arial"/>
              </a:rPr>
              <a:t>Hypothesis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24420"/>
            <a:ext cx="6144895" cy="236728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7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Arial"/>
                <a:cs typeface="Arial"/>
              </a:rPr>
              <a:t>Null vs </a:t>
            </a:r>
            <a:r>
              <a:rPr sz="3200" spc="-5" dirty="0">
                <a:latin typeface="Arial"/>
                <a:cs typeface="Arial"/>
              </a:rPr>
              <a:t>Alternative</a:t>
            </a:r>
            <a:r>
              <a:rPr sz="3200" spc="-2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Hypothesis</a:t>
            </a:r>
            <a:endParaRPr sz="32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65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Arial"/>
                <a:cs typeface="Arial"/>
              </a:rPr>
              <a:t>Attribute </a:t>
            </a:r>
            <a:r>
              <a:rPr sz="3200" dirty="0">
                <a:latin typeface="Arial"/>
                <a:cs typeface="Arial"/>
              </a:rPr>
              <a:t>: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Descriptive</a:t>
            </a:r>
            <a:endParaRPr sz="32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Arial"/>
                <a:cs typeface="Arial"/>
              </a:rPr>
              <a:t>Associative :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Predictive</a:t>
            </a:r>
            <a:endParaRPr sz="32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Arial"/>
                <a:cs typeface="Arial"/>
              </a:rPr>
              <a:t>Causal: Causal</a:t>
            </a:r>
            <a:r>
              <a:rPr sz="3200" spc="-9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(Understanding)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429258"/>
            <a:ext cx="50863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i="0" spc="-5" dirty="0">
                <a:solidFill>
                  <a:srgbClr val="C00000"/>
                </a:solidFill>
                <a:latin typeface="Arial"/>
                <a:cs typeface="Arial"/>
              </a:rPr>
              <a:t>Attributive Research</a:t>
            </a:r>
            <a:r>
              <a:rPr sz="2800" i="0" spc="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i="0" spc="-5" dirty="0">
                <a:solidFill>
                  <a:srgbClr val="C00000"/>
                </a:solidFill>
                <a:latin typeface="Arial"/>
                <a:cs typeface="Arial"/>
              </a:rPr>
              <a:t>Hypothesis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0540" y="1854644"/>
            <a:ext cx="8321675" cy="425259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81000" indent="-343535">
              <a:lnSpc>
                <a:spcPct val="100000"/>
              </a:lnSpc>
              <a:spcBef>
                <a:spcPts val="434"/>
              </a:spcBef>
              <a:buChar char="•"/>
              <a:tabLst>
                <a:tab pos="381000" algn="l"/>
                <a:tab pos="381635" algn="l"/>
              </a:tabLst>
            </a:pPr>
            <a:r>
              <a:rPr sz="2700" dirty="0">
                <a:latin typeface="Arial"/>
                <a:cs typeface="Arial"/>
              </a:rPr>
              <a:t>States</a:t>
            </a:r>
            <a:r>
              <a:rPr sz="2700" spc="-35" dirty="0">
                <a:latin typeface="Arial"/>
                <a:cs typeface="Arial"/>
              </a:rPr>
              <a:t> </a:t>
            </a:r>
            <a:r>
              <a:rPr sz="2700" dirty="0">
                <a:latin typeface="Arial"/>
                <a:cs typeface="Arial"/>
              </a:rPr>
              <a:t>that</a:t>
            </a:r>
            <a:endParaRPr sz="2700">
              <a:latin typeface="Arial"/>
              <a:cs typeface="Arial"/>
            </a:endParaRPr>
          </a:p>
          <a:p>
            <a:pPr marL="781685" lvl="1" indent="-287020">
              <a:lnSpc>
                <a:spcPct val="100000"/>
              </a:lnSpc>
              <a:spcBef>
                <a:spcPts val="300"/>
              </a:spcBef>
              <a:buChar char="–"/>
              <a:tabLst>
                <a:tab pos="782320" algn="l"/>
              </a:tabLst>
            </a:pPr>
            <a:r>
              <a:rPr sz="2400" spc="-5" dirty="0">
                <a:latin typeface="Arial"/>
                <a:cs typeface="Arial"/>
              </a:rPr>
              <a:t>a behavior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exists</a:t>
            </a:r>
            <a:endParaRPr sz="2400">
              <a:latin typeface="Arial"/>
              <a:cs typeface="Arial"/>
            </a:endParaRPr>
          </a:p>
          <a:p>
            <a:pPr marL="781685" lvl="1" indent="-287020">
              <a:lnSpc>
                <a:spcPct val="100000"/>
              </a:lnSpc>
              <a:spcBef>
                <a:spcPts val="290"/>
              </a:spcBef>
              <a:buChar char="–"/>
              <a:tabLst>
                <a:tab pos="782320" algn="l"/>
              </a:tabLst>
            </a:pPr>
            <a:r>
              <a:rPr sz="2400" spc="-5" dirty="0">
                <a:latin typeface="Arial"/>
                <a:cs typeface="Arial"/>
              </a:rPr>
              <a:t>can be measured, </a:t>
            </a:r>
            <a:r>
              <a:rPr sz="2400" dirty="0">
                <a:latin typeface="Arial"/>
                <a:cs typeface="Arial"/>
              </a:rPr>
              <a:t>&amp;</a:t>
            </a:r>
            <a:endParaRPr sz="2400">
              <a:latin typeface="Arial"/>
              <a:cs typeface="Arial"/>
            </a:endParaRPr>
          </a:p>
          <a:p>
            <a:pPr marL="781685" lvl="1" indent="-287020">
              <a:lnSpc>
                <a:spcPct val="100000"/>
              </a:lnSpc>
              <a:spcBef>
                <a:spcPts val="290"/>
              </a:spcBef>
              <a:buChar char="–"/>
              <a:tabLst>
                <a:tab pos="782320" algn="l"/>
              </a:tabLst>
            </a:pPr>
            <a:r>
              <a:rPr sz="2400" spc="-5" dirty="0">
                <a:latin typeface="Arial"/>
                <a:cs typeface="Arial"/>
              </a:rPr>
              <a:t>can be distinguished </a:t>
            </a:r>
            <a:r>
              <a:rPr sz="2400" dirty="0">
                <a:latin typeface="Arial"/>
                <a:cs typeface="Arial"/>
              </a:rPr>
              <a:t>from </a:t>
            </a:r>
            <a:r>
              <a:rPr sz="2400" spc="-5" dirty="0">
                <a:latin typeface="Arial"/>
                <a:cs typeface="Arial"/>
              </a:rPr>
              <a:t>other similar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behaviors</a:t>
            </a:r>
            <a:endParaRPr sz="2400">
              <a:latin typeface="Arial"/>
              <a:cs typeface="Arial"/>
            </a:endParaRPr>
          </a:p>
          <a:p>
            <a:pPr marL="381000" indent="-343535">
              <a:lnSpc>
                <a:spcPct val="100000"/>
              </a:lnSpc>
              <a:spcBef>
                <a:spcPts val="310"/>
              </a:spcBef>
              <a:buChar char="•"/>
              <a:tabLst>
                <a:tab pos="381000" algn="l"/>
                <a:tab pos="381635" algn="l"/>
              </a:tabLst>
            </a:pPr>
            <a:r>
              <a:rPr sz="2700" spc="-30" dirty="0">
                <a:latin typeface="Arial"/>
                <a:cs typeface="Arial"/>
              </a:rPr>
              <a:t>We </a:t>
            </a:r>
            <a:r>
              <a:rPr sz="2700" spc="-5" dirty="0">
                <a:latin typeface="Arial"/>
                <a:cs typeface="Arial"/>
              </a:rPr>
              <a:t>can </a:t>
            </a:r>
            <a:r>
              <a:rPr sz="2700" dirty="0">
                <a:latin typeface="Arial"/>
                <a:cs typeface="Arial"/>
              </a:rPr>
              <a:t>describe</a:t>
            </a:r>
            <a:r>
              <a:rPr sz="2700" spc="-5" dirty="0">
                <a:latin typeface="Arial"/>
                <a:cs typeface="Arial"/>
              </a:rPr>
              <a:t> something</a:t>
            </a:r>
            <a:endParaRPr sz="2700">
              <a:latin typeface="Arial"/>
              <a:cs typeface="Arial"/>
            </a:endParaRPr>
          </a:p>
          <a:p>
            <a:pPr marL="580390" lvl="1" indent="-427355">
              <a:lnSpc>
                <a:spcPct val="100000"/>
              </a:lnSpc>
              <a:spcBef>
                <a:spcPts val="300"/>
              </a:spcBef>
              <a:buChar char="–"/>
              <a:tabLst>
                <a:tab pos="580390" algn="l"/>
                <a:tab pos="581025" algn="l"/>
              </a:tabLst>
            </a:pPr>
            <a:r>
              <a:rPr sz="2400" spc="-5" dirty="0">
                <a:latin typeface="Arial"/>
                <a:cs typeface="Arial"/>
              </a:rPr>
              <a:t>H</a:t>
            </a:r>
            <a:r>
              <a:rPr sz="2400" spc="-7" baseline="-20833" dirty="0">
                <a:latin typeface="Arial"/>
                <a:cs typeface="Arial"/>
              </a:rPr>
              <a:t>1</a:t>
            </a:r>
            <a:r>
              <a:rPr sz="2400" spc="-5" dirty="0">
                <a:latin typeface="Arial"/>
                <a:cs typeface="Arial"/>
              </a:rPr>
              <a:t>: </a:t>
            </a:r>
            <a:r>
              <a:rPr sz="2400" dirty="0">
                <a:latin typeface="Arial"/>
                <a:cs typeface="Arial"/>
              </a:rPr>
              <a:t>Most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population has heard of </a:t>
            </a:r>
            <a:r>
              <a:rPr sz="2400" dirty="0">
                <a:latin typeface="Arial"/>
                <a:cs typeface="Arial"/>
              </a:rPr>
              <a:t>“X”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Cement</a:t>
            </a:r>
            <a:endParaRPr sz="2400">
              <a:latin typeface="Arial"/>
              <a:cs typeface="Arial"/>
            </a:endParaRPr>
          </a:p>
          <a:p>
            <a:pPr marL="580390" lvl="1" indent="-427355">
              <a:lnSpc>
                <a:spcPct val="100000"/>
              </a:lnSpc>
              <a:spcBef>
                <a:spcPts val="290"/>
              </a:spcBef>
              <a:buChar char="–"/>
              <a:tabLst>
                <a:tab pos="580390" algn="l"/>
                <a:tab pos="581025" algn="l"/>
              </a:tabLst>
            </a:pPr>
            <a:r>
              <a:rPr sz="2400" spc="-5" dirty="0">
                <a:latin typeface="Arial"/>
                <a:cs typeface="Arial"/>
              </a:rPr>
              <a:t>H</a:t>
            </a:r>
            <a:r>
              <a:rPr sz="2400" spc="-7" baseline="-20833" dirty="0">
                <a:latin typeface="Arial"/>
                <a:cs typeface="Arial"/>
              </a:rPr>
              <a:t>2</a:t>
            </a:r>
            <a:r>
              <a:rPr sz="2400" spc="-5" dirty="0">
                <a:latin typeface="Arial"/>
                <a:cs typeface="Arial"/>
              </a:rPr>
              <a:t>: </a:t>
            </a:r>
            <a:r>
              <a:rPr sz="2400" dirty="0">
                <a:latin typeface="Arial"/>
                <a:cs typeface="Arial"/>
              </a:rPr>
              <a:t>“X” </a:t>
            </a:r>
            <a:r>
              <a:rPr sz="2400" spc="-5" dirty="0">
                <a:latin typeface="Arial"/>
                <a:cs typeface="Arial"/>
              </a:rPr>
              <a:t>Cement brand users are diverse in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demographics</a:t>
            </a:r>
            <a:endParaRPr sz="2400">
              <a:latin typeface="Arial"/>
              <a:cs typeface="Arial"/>
            </a:endParaRPr>
          </a:p>
          <a:p>
            <a:pPr marL="580390" lvl="1" indent="-427355">
              <a:lnSpc>
                <a:spcPct val="100000"/>
              </a:lnSpc>
              <a:spcBef>
                <a:spcPts val="290"/>
              </a:spcBef>
              <a:buChar char="–"/>
              <a:tabLst>
                <a:tab pos="580390" algn="l"/>
                <a:tab pos="581025" algn="l"/>
              </a:tabLst>
            </a:pPr>
            <a:r>
              <a:rPr sz="2400" spc="-5" dirty="0">
                <a:latin typeface="Arial"/>
                <a:cs typeface="Arial"/>
              </a:rPr>
              <a:t>H</a:t>
            </a:r>
            <a:r>
              <a:rPr sz="2400" spc="-7" baseline="-20833" dirty="0">
                <a:latin typeface="Arial"/>
                <a:cs typeface="Arial"/>
              </a:rPr>
              <a:t>3</a:t>
            </a:r>
            <a:r>
              <a:rPr sz="2400" spc="-5" dirty="0">
                <a:latin typeface="Arial"/>
                <a:cs typeface="Arial"/>
              </a:rPr>
              <a:t>: </a:t>
            </a:r>
            <a:r>
              <a:rPr sz="2400" dirty="0">
                <a:latin typeface="Arial"/>
                <a:cs typeface="Arial"/>
              </a:rPr>
              <a:t>Most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population is </a:t>
            </a:r>
            <a:r>
              <a:rPr sz="2400" dirty="0">
                <a:latin typeface="Arial"/>
                <a:cs typeface="Arial"/>
              </a:rPr>
              <a:t>ready to </a:t>
            </a:r>
            <a:r>
              <a:rPr sz="2400" spc="-5" dirty="0">
                <a:latin typeface="Arial"/>
                <a:cs typeface="Arial"/>
              </a:rPr>
              <a:t>use </a:t>
            </a:r>
            <a:r>
              <a:rPr sz="2400" dirty="0">
                <a:latin typeface="Arial"/>
                <a:cs typeface="Arial"/>
              </a:rPr>
              <a:t>“X”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Cement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350">
              <a:latin typeface="Arial"/>
              <a:cs typeface="Arial"/>
            </a:endParaRPr>
          </a:p>
          <a:p>
            <a:pPr marL="27305" algn="ctr">
              <a:lnSpc>
                <a:spcPct val="100000"/>
              </a:lnSpc>
            </a:pPr>
            <a:r>
              <a:rPr sz="2700" spc="-5" dirty="0">
                <a:solidFill>
                  <a:srgbClr val="006FC0"/>
                </a:solidFill>
                <a:latin typeface="Arial"/>
                <a:cs typeface="Arial"/>
              </a:rPr>
              <a:t>Corresponds with </a:t>
            </a:r>
            <a:r>
              <a:rPr sz="2700" dirty="0">
                <a:solidFill>
                  <a:srgbClr val="006FC0"/>
                </a:solidFill>
                <a:latin typeface="Arial"/>
                <a:cs typeface="Arial"/>
              </a:rPr>
              <a:t>descriptive</a:t>
            </a:r>
            <a:r>
              <a:rPr sz="2700" spc="-3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006FC0"/>
                </a:solidFill>
                <a:latin typeface="Arial"/>
                <a:cs typeface="Arial"/>
              </a:rPr>
              <a:t>knowledge</a:t>
            </a:r>
            <a:endParaRPr sz="27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86586"/>
            <a:ext cx="53028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i="0" spc="-5" dirty="0">
                <a:solidFill>
                  <a:srgbClr val="C00000"/>
                </a:solidFill>
                <a:latin typeface="Arial"/>
                <a:cs typeface="Arial"/>
              </a:rPr>
              <a:t>Associative Research</a:t>
            </a:r>
            <a:r>
              <a:rPr sz="2800" i="0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i="0" dirty="0">
                <a:solidFill>
                  <a:srgbClr val="C00000"/>
                </a:solidFill>
                <a:latin typeface="Arial"/>
                <a:cs typeface="Arial"/>
              </a:rPr>
              <a:t>Hypothesis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0540" y="1813686"/>
            <a:ext cx="7994650" cy="4534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indent="-343535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381635" algn="l"/>
              </a:tabLst>
            </a:pPr>
            <a:r>
              <a:rPr sz="2700" dirty="0">
                <a:latin typeface="Arial"/>
                <a:cs typeface="Arial"/>
              </a:rPr>
              <a:t>States</a:t>
            </a:r>
            <a:r>
              <a:rPr sz="2700" spc="-35" dirty="0">
                <a:latin typeface="Arial"/>
                <a:cs typeface="Arial"/>
              </a:rPr>
              <a:t> </a:t>
            </a:r>
            <a:r>
              <a:rPr sz="2700" dirty="0">
                <a:latin typeface="Arial"/>
                <a:cs typeface="Arial"/>
              </a:rPr>
              <a:t>that</a:t>
            </a:r>
            <a:endParaRPr sz="2700">
              <a:latin typeface="Arial"/>
              <a:cs typeface="Arial"/>
            </a:endParaRPr>
          </a:p>
          <a:p>
            <a:pPr marL="781685" lvl="1" indent="-287020" algn="just">
              <a:lnSpc>
                <a:spcPts val="2875"/>
              </a:lnSpc>
              <a:spcBef>
                <a:spcPts val="10"/>
              </a:spcBef>
              <a:buChar char="–"/>
              <a:tabLst>
                <a:tab pos="782320" algn="l"/>
              </a:tabLst>
            </a:pPr>
            <a:r>
              <a:rPr sz="2400" spc="-5" dirty="0">
                <a:latin typeface="Arial"/>
                <a:cs typeface="Arial"/>
              </a:rPr>
              <a:t>a relationship exists between </a:t>
            </a:r>
            <a:r>
              <a:rPr sz="2400" dirty="0">
                <a:latin typeface="Arial"/>
                <a:cs typeface="Arial"/>
              </a:rPr>
              <a:t>two</a:t>
            </a:r>
            <a:r>
              <a:rPr sz="2400" spc="8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behaviours</a:t>
            </a:r>
            <a:endParaRPr sz="2400">
              <a:latin typeface="Arial"/>
              <a:cs typeface="Arial"/>
            </a:endParaRPr>
          </a:p>
          <a:p>
            <a:pPr marL="381000" marR="708025" indent="-343535" algn="just">
              <a:lnSpc>
                <a:spcPct val="80000"/>
              </a:lnSpc>
              <a:spcBef>
                <a:spcPts val="645"/>
              </a:spcBef>
              <a:buChar char="•"/>
              <a:tabLst>
                <a:tab pos="381635" algn="l"/>
              </a:tabLst>
            </a:pPr>
            <a:r>
              <a:rPr sz="2700" spc="-5" dirty="0">
                <a:latin typeface="Arial"/>
                <a:cs typeface="Arial"/>
              </a:rPr>
              <a:t>Knowing </a:t>
            </a:r>
            <a:r>
              <a:rPr sz="2700" dirty="0">
                <a:latin typeface="Arial"/>
                <a:cs typeface="Arial"/>
              </a:rPr>
              <a:t>the </a:t>
            </a:r>
            <a:r>
              <a:rPr sz="2700" spc="-5" dirty="0">
                <a:latin typeface="Arial"/>
                <a:cs typeface="Arial"/>
              </a:rPr>
              <a:t>amount or kind </a:t>
            </a:r>
            <a:r>
              <a:rPr sz="2700" dirty="0">
                <a:latin typeface="Arial"/>
                <a:cs typeface="Arial"/>
              </a:rPr>
              <a:t>of </a:t>
            </a:r>
            <a:r>
              <a:rPr sz="2700" spc="-5" dirty="0">
                <a:latin typeface="Arial"/>
                <a:cs typeface="Arial"/>
              </a:rPr>
              <a:t>one behaviour  </a:t>
            </a:r>
            <a:r>
              <a:rPr sz="2700" dirty="0">
                <a:latin typeface="Arial"/>
                <a:cs typeface="Arial"/>
              </a:rPr>
              <a:t>helps you to predict the </a:t>
            </a:r>
            <a:r>
              <a:rPr sz="2700" spc="-5" dirty="0">
                <a:latin typeface="Arial"/>
                <a:cs typeface="Arial"/>
              </a:rPr>
              <a:t>amount </a:t>
            </a:r>
            <a:r>
              <a:rPr sz="2700" dirty="0">
                <a:latin typeface="Arial"/>
                <a:cs typeface="Arial"/>
              </a:rPr>
              <a:t>or kind of the  </a:t>
            </a:r>
            <a:r>
              <a:rPr sz="2700" spc="-5" dirty="0">
                <a:latin typeface="Arial"/>
                <a:cs typeface="Arial"/>
              </a:rPr>
              <a:t>other</a:t>
            </a:r>
            <a:endParaRPr sz="2700">
              <a:latin typeface="Arial"/>
              <a:cs typeface="Arial"/>
            </a:endParaRPr>
          </a:p>
          <a:p>
            <a:pPr marL="781685" marR="504190" lvl="1" indent="-287020">
              <a:lnSpc>
                <a:spcPct val="80000"/>
              </a:lnSpc>
              <a:spcBef>
                <a:spcPts val="585"/>
              </a:spcBef>
              <a:buChar char="–"/>
              <a:tabLst>
                <a:tab pos="782320" algn="l"/>
              </a:tabLst>
            </a:pPr>
            <a:r>
              <a:rPr sz="2400" spc="-5" dirty="0">
                <a:latin typeface="Arial"/>
                <a:cs typeface="Arial"/>
              </a:rPr>
              <a:t>H</a:t>
            </a:r>
            <a:r>
              <a:rPr sz="2400" spc="-7" baseline="-20833" dirty="0">
                <a:latin typeface="Arial"/>
                <a:cs typeface="Arial"/>
              </a:rPr>
              <a:t>1</a:t>
            </a:r>
            <a:r>
              <a:rPr sz="2400" spc="-5" dirty="0">
                <a:latin typeface="Arial"/>
                <a:cs typeface="Arial"/>
              </a:rPr>
              <a:t>: </a:t>
            </a:r>
            <a:r>
              <a:rPr sz="2400" spc="-10" dirty="0">
                <a:latin typeface="Arial"/>
                <a:cs typeface="Arial"/>
              </a:rPr>
              <a:t>Knowledge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dirty="0">
                <a:latin typeface="Arial"/>
                <a:cs typeface="Arial"/>
              </a:rPr>
              <a:t>“X” </a:t>
            </a:r>
            <a:r>
              <a:rPr sz="2400" spc="-10" dirty="0">
                <a:latin typeface="Arial"/>
                <a:cs typeface="Arial"/>
              </a:rPr>
              <a:t>Cement </a:t>
            </a:r>
            <a:r>
              <a:rPr sz="2400" spc="-5" dirty="0">
                <a:latin typeface="Arial"/>
                <a:cs typeface="Arial"/>
              </a:rPr>
              <a:t>brand is </a:t>
            </a:r>
            <a:r>
              <a:rPr sz="2400" spc="-10" dirty="0">
                <a:latin typeface="Arial"/>
                <a:cs typeface="Arial"/>
              </a:rPr>
              <a:t>associated  </a:t>
            </a:r>
            <a:r>
              <a:rPr sz="2400" spc="-5" dirty="0">
                <a:latin typeface="Arial"/>
                <a:cs typeface="Arial"/>
              </a:rPr>
              <a:t>with using </a:t>
            </a:r>
            <a:r>
              <a:rPr sz="2400" dirty="0">
                <a:latin typeface="Arial"/>
                <a:cs typeface="Arial"/>
              </a:rPr>
              <a:t>“X”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Cement</a:t>
            </a:r>
            <a:endParaRPr sz="2400">
              <a:latin typeface="Arial"/>
              <a:cs typeface="Arial"/>
            </a:endParaRPr>
          </a:p>
          <a:p>
            <a:pPr marL="781685" marR="30480" lvl="1" indent="-287020">
              <a:lnSpc>
                <a:spcPts val="2300"/>
              </a:lnSpc>
              <a:spcBef>
                <a:spcPts val="565"/>
              </a:spcBef>
              <a:buChar char="–"/>
              <a:tabLst>
                <a:tab pos="782320" algn="l"/>
              </a:tabLst>
            </a:pPr>
            <a:r>
              <a:rPr sz="2400" spc="-5" dirty="0">
                <a:latin typeface="Arial"/>
                <a:cs typeface="Arial"/>
              </a:rPr>
              <a:t>H</a:t>
            </a:r>
            <a:r>
              <a:rPr sz="2400" spc="-7" baseline="-20833" dirty="0">
                <a:latin typeface="Arial"/>
                <a:cs typeface="Arial"/>
              </a:rPr>
              <a:t>2</a:t>
            </a:r>
            <a:r>
              <a:rPr sz="2400" spc="-5" dirty="0">
                <a:latin typeface="Arial"/>
                <a:cs typeface="Arial"/>
              </a:rPr>
              <a:t>: Credit period is correlated with use of </a:t>
            </a:r>
            <a:r>
              <a:rPr sz="2400" dirty="0">
                <a:latin typeface="Arial"/>
                <a:cs typeface="Arial"/>
              </a:rPr>
              <a:t>“X” </a:t>
            </a:r>
            <a:r>
              <a:rPr sz="2400" spc="-5" dirty="0">
                <a:latin typeface="Arial"/>
                <a:cs typeface="Arial"/>
              </a:rPr>
              <a:t>Cement  brand</a:t>
            </a:r>
            <a:endParaRPr sz="2400">
              <a:latin typeface="Arial"/>
              <a:cs typeface="Arial"/>
            </a:endParaRPr>
          </a:p>
          <a:p>
            <a:pPr marL="781685" marR="38735" lvl="1" indent="-287020">
              <a:lnSpc>
                <a:spcPct val="80000"/>
              </a:lnSpc>
              <a:spcBef>
                <a:spcPts val="600"/>
              </a:spcBef>
              <a:buChar char="–"/>
              <a:tabLst>
                <a:tab pos="782320" algn="l"/>
              </a:tabLst>
            </a:pPr>
            <a:r>
              <a:rPr sz="2400" spc="-5" dirty="0">
                <a:latin typeface="Arial"/>
                <a:cs typeface="Arial"/>
              </a:rPr>
              <a:t>H</a:t>
            </a:r>
            <a:r>
              <a:rPr sz="2400" spc="-7" baseline="-20833" dirty="0">
                <a:latin typeface="Arial"/>
                <a:cs typeface="Arial"/>
              </a:rPr>
              <a:t>3</a:t>
            </a:r>
            <a:r>
              <a:rPr sz="2400" spc="-5" dirty="0">
                <a:latin typeface="Arial"/>
                <a:cs typeface="Arial"/>
              </a:rPr>
              <a:t>: Consumers who gets long </a:t>
            </a:r>
            <a:r>
              <a:rPr sz="2400" dirty="0">
                <a:latin typeface="Arial"/>
                <a:cs typeface="Arial"/>
              </a:rPr>
              <a:t>credit </a:t>
            </a:r>
            <a:r>
              <a:rPr sz="2400" spc="-5" dirty="0">
                <a:latin typeface="Arial"/>
                <a:cs typeface="Arial"/>
              </a:rPr>
              <a:t>periods </a:t>
            </a:r>
            <a:r>
              <a:rPr sz="2400" dirty="0">
                <a:latin typeface="Arial"/>
                <a:cs typeface="Arial"/>
              </a:rPr>
              <a:t>from “X”  </a:t>
            </a:r>
            <a:r>
              <a:rPr sz="2400" spc="-5" dirty="0">
                <a:latin typeface="Arial"/>
                <a:cs typeface="Arial"/>
              </a:rPr>
              <a:t>Cement brand are </a:t>
            </a:r>
            <a:r>
              <a:rPr sz="2400" dirty="0">
                <a:latin typeface="Arial"/>
                <a:cs typeface="Arial"/>
              </a:rPr>
              <a:t>more </a:t>
            </a:r>
            <a:r>
              <a:rPr sz="2400" spc="-5" dirty="0">
                <a:latin typeface="Arial"/>
                <a:cs typeface="Arial"/>
              </a:rPr>
              <a:t>apt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buy </a:t>
            </a:r>
            <a:r>
              <a:rPr sz="2400" dirty="0">
                <a:latin typeface="Arial"/>
                <a:cs typeface="Arial"/>
              </a:rPr>
              <a:t>“X” </a:t>
            </a:r>
            <a:r>
              <a:rPr sz="2400" spc="-5" dirty="0">
                <a:latin typeface="Arial"/>
                <a:cs typeface="Arial"/>
              </a:rPr>
              <a:t>Cement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brand</a:t>
            </a:r>
            <a:endParaRPr sz="2400">
              <a:latin typeface="Arial"/>
              <a:cs typeface="Arial"/>
            </a:endParaRPr>
          </a:p>
          <a:p>
            <a:pPr marL="125730" algn="ctr">
              <a:lnSpc>
                <a:spcPct val="100000"/>
              </a:lnSpc>
              <a:spcBef>
                <a:spcPts val="2150"/>
              </a:spcBef>
            </a:pPr>
            <a:r>
              <a:rPr sz="2700" spc="-5" dirty="0">
                <a:solidFill>
                  <a:srgbClr val="006FC0"/>
                </a:solidFill>
                <a:latin typeface="Arial"/>
                <a:cs typeface="Arial"/>
              </a:rPr>
              <a:t>Corresponds with </a:t>
            </a:r>
            <a:r>
              <a:rPr sz="2700" dirty="0">
                <a:solidFill>
                  <a:srgbClr val="006FC0"/>
                </a:solidFill>
                <a:latin typeface="Arial"/>
                <a:cs typeface="Arial"/>
              </a:rPr>
              <a:t>predictive</a:t>
            </a:r>
            <a:r>
              <a:rPr sz="2700" spc="-3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006FC0"/>
                </a:solidFill>
                <a:latin typeface="Arial"/>
                <a:cs typeface="Arial"/>
              </a:rPr>
              <a:t>knowledge</a:t>
            </a:r>
            <a:endParaRPr sz="27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22957" y="547242"/>
            <a:ext cx="44989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i="0" dirty="0">
                <a:latin typeface="Arial"/>
                <a:cs typeface="Arial"/>
              </a:rPr>
              <a:t>What </a:t>
            </a:r>
            <a:r>
              <a:rPr sz="3600" i="0" spc="-5" dirty="0">
                <a:latin typeface="Arial"/>
                <a:cs typeface="Arial"/>
              </a:rPr>
              <a:t>is a</a:t>
            </a:r>
            <a:r>
              <a:rPr sz="3600" i="0" spc="-85" dirty="0">
                <a:latin typeface="Arial"/>
                <a:cs typeface="Arial"/>
              </a:rPr>
              <a:t> </a:t>
            </a:r>
            <a:r>
              <a:rPr sz="3600" i="0" dirty="0">
                <a:latin typeface="Arial"/>
                <a:cs typeface="Arial"/>
              </a:rPr>
              <a:t>hypothesis?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432306"/>
            <a:ext cx="8073390" cy="3530582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355600" marR="6350" indent="-343535">
              <a:lnSpc>
                <a:spcPts val="2810"/>
              </a:lnSpc>
              <a:spcBef>
                <a:spcPts val="455"/>
              </a:spcBef>
              <a:buChar char="•"/>
              <a:tabLst>
                <a:tab pos="355600" algn="l"/>
                <a:tab pos="356235" algn="l"/>
                <a:tab pos="2425700" algn="l"/>
                <a:tab pos="2804795" algn="l"/>
                <a:tab pos="3131185" algn="l"/>
                <a:tab pos="4726940" algn="l"/>
                <a:tab pos="5420360" algn="l"/>
                <a:tab pos="6097270" algn="l"/>
                <a:tab pos="6607809" algn="l"/>
                <a:tab pos="7763509" algn="l"/>
              </a:tabLst>
            </a:pPr>
            <a:r>
              <a:rPr sz="2600" dirty="0">
                <a:latin typeface="Arial"/>
                <a:cs typeface="Arial"/>
              </a:rPr>
              <a:t>A</a:t>
            </a:r>
            <a:r>
              <a:rPr sz="2600" spc="2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h</a:t>
            </a:r>
            <a:r>
              <a:rPr sz="2600" spc="5" dirty="0">
                <a:latin typeface="Arial"/>
                <a:cs typeface="Arial"/>
              </a:rPr>
              <a:t>y</a:t>
            </a:r>
            <a:r>
              <a:rPr sz="2600" dirty="0">
                <a:latin typeface="Arial"/>
                <a:cs typeface="Arial"/>
              </a:rPr>
              <a:t>p</a:t>
            </a:r>
            <a:r>
              <a:rPr sz="2600" spc="5" dirty="0">
                <a:latin typeface="Arial"/>
                <a:cs typeface="Arial"/>
              </a:rPr>
              <a:t>o</a:t>
            </a:r>
            <a:r>
              <a:rPr sz="2600" dirty="0">
                <a:latin typeface="Arial"/>
                <a:cs typeface="Arial"/>
              </a:rPr>
              <a:t>thesis	</a:t>
            </a:r>
            <a:r>
              <a:rPr sz="2600" spc="-15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s	a	state</a:t>
            </a:r>
            <a:r>
              <a:rPr sz="2600" spc="5" dirty="0">
                <a:latin typeface="Arial"/>
                <a:cs typeface="Arial"/>
              </a:rPr>
              <a:t>m</a:t>
            </a:r>
            <a:r>
              <a:rPr sz="2600" dirty="0">
                <a:latin typeface="Arial"/>
                <a:cs typeface="Arial"/>
              </a:rPr>
              <a:t>e</a:t>
            </a:r>
            <a:r>
              <a:rPr sz="2600" spc="5" dirty="0">
                <a:latin typeface="Arial"/>
                <a:cs typeface="Arial"/>
              </a:rPr>
              <a:t>n</a:t>
            </a:r>
            <a:r>
              <a:rPr sz="2600" dirty="0">
                <a:latin typeface="Arial"/>
                <a:cs typeface="Arial"/>
              </a:rPr>
              <a:t>t	that	c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n	be	pro</a:t>
            </a:r>
            <a:r>
              <a:rPr sz="2600" spc="5" dirty="0">
                <a:latin typeface="Arial"/>
                <a:cs typeface="Arial"/>
              </a:rPr>
              <a:t>v</a:t>
            </a:r>
            <a:r>
              <a:rPr sz="2600" dirty="0">
                <a:latin typeface="Arial"/>
                <a:cs typeface="Arial"/>
              </a:rPr>
              <a:t>ed	or  disproved</a:t>
            </a:r>
          </a:p>
          <a:p>
            <a:pPr marL="355600" marR="7620" indent="-343535">
              <a:lnSpc>
                <a:spcPts val="2810"/>
              </a:lnSpc>
              <a:spcBef>
                <a:spcPts val="620"/>
              </a:spcBef>
              <a:buChar char="•"/>
              <a:tabLst>
                <a:tab pos="355600" algn="l"/>
                <a:tab pos="356235" algn="l"/>
              </a:tabLst>
            </a:pPr>
            <a:r>
              <a:rPr sz="2600" dirty="0">
                <a:latin typeface="Arial"/>
                <a:cs typeface="Arial"/>
              </a:rPr>
              <a:t>A research question can be made into a hypothesis  by changing </a:t>
            </a:r>
            <a:r>
              <a:rPr sz="2600" spc="-5" dirty="0">
                <a:latin typeface="Arial"/>
                <a:cs typeface="Arial"/>
              </a:rPr>
              <a:t>it </a:t>
            </a:r>
            <a:r>
              <a:rPr sz="2600" dirty="0">
                <a:latin typeface="Arial"/>
                <a:cs typeface="Arial"/>
              </a:rPr>
              <a:t>into a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statement</a:t>
            </a:r>
          </a:p>
          <a:p>
            <a:pPr marL="355600" marR="5715" indent="-343535">
              <a:lnSpc>
                <a:spcPts val="2810"/>
              </a:lnSpc>
              <a:spcBef>
                <a:spcPts val="625"/>
              </a:spcBef>
              <a:buChar char="•"/>
              <a:tabLst>
                <a:tab pos="355600" algn="l"/>
                <a:tab pos="356235" algn="l"/>
                <a:tab pos="741045" algn="l"/>
                <a:tab pos="2507615" algn="l"/>
                <a:tab pos="2929890" algn="l"/>
                <a:tab pos="4143375" algn="l"/>
                <a:tab pos="5298440" algn="l"/>
                <a:tab pos="5739130" algn="l"/>
                <a:tab pos="6383655" algn="l"/>
                <a:tab pos="7228205" algn="l"/>
                <a:tab pos="7690484" algn="l"/>
              </a:tabLst>
            </a:pPr>
            <a:r>
              <a:rPr sz="2600" dirty="0">
                <a:latin typeface="Arial"/>
                <a:cs typeface="Arial"/>
              </a:rPr>
              <a:t>A	hy</a:t>
            </a:r>
            <a:r>
              <a:rPr sz="2600" spc="5" dirty="0">
                <a:latin typeface="Arial"/>
                <a:cs typeface="Arial"/>
              </a:rPr>
              <a:t>p</a:t>
            </a:r>
            <a:r>
              <a:rPr sz="2600" dirty="0">
                <a:latin typeface="Arial"/>
                <a:cs typeface="Arial"/>
              </a:rPr>
              <a:t>othe</a:t>
            </a:r>
            <a:r>
              <a:rPr sz="2600" spc="5" dirty="0">
                <a:latin typeface="Arial"/>
                <a:cs typeface="Arial"/>
              </a:rPr>
              <a:t>s</a:t>
            </a:r>
            <a:r>
              <a:rPr sz="2600" spc="-20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s	</a:t>
            </a:r>
            <a:r>
              <a:rPr sz="2600" spc="-5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s	usually	wri</a:t>
            </a:r>
            <a:r>
              <a:rPr sz="2600" spc="-10" dirty="0">
                <a:latin typeface="Arial"/>
                <a:cs typeface="Arial"/>
              </a:rPr>
              <a:t>t</a:t>
            </a:r>
            <a:r>
              <a:rPr sz="2600" spc="-20" dirty="0">
                <a:latin typeface="Arial"/>
                <a:cs typeface="Arial"/>
              </a:rPr>
              <a:t>t</a:t>
            </a:r>
            <a:r>
              <a:rPr sz="2600" dirty="0">
                <a:latin typeface="Arial"/>
                <a:cs typeface="Arial"/>
              </a:rPr>
              <a:t>en	</a:t>
            </a:r>
            <a:r>
              <a:rPr sz="2600" spc="-5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n	the	form	of	an  </a:t>
            </a:r>
            <a:r>
              <a:rPr sz="2600" spc="-5" dirty="0">
                <a:latin typeface="Arial"/>
                <a:cs typeface="Arial"/>
              </a:rPr>
              <a:t>if/then</a:t>
            </a:r>
            <a:r>
              <a:rPr sz="2600" dirty="0">
                <a:latin typeface="Arial"/>
                <a:cs typeface="Arial"/>
              </a:rPr>
              <a:t> statement</a:t>
            </a:r>
          </a:p>
          <a:p>
            <a:pPr marL="355600" marR="7620" indent="-343535">
              <a:lnSpc>
                <a:spcPts val="2810"/>
              </a:lnSpc>
              <a:spcBef>
                <a:spcPts val="620"/>
              </a:spcBef>
              <a:buChar char="•"/>
              <a:tabLst>
                <a:tab pos="355600" algn="l"/>
                <a:tab pos="356235" algn="l"/>
                <a:tab pos="1136015" algn="l"/>
                <a:tab pos="2743835" algn="l"/>
                <a:tab pos="3670300" algn="l"/>
                <a:tab pos="4010660" algn="l"/>
                <a:tab pos="5598795" algn="l"/>
                <a:tab pos="6138545" algn="l"/>
                <a:tab pos="6845934" algn="l"/>
              </a:tabLst>
            </a:pPr>
            <a:r>
              <a:rPr sz="2600" dirty="0">
                <a:latin typeface="Arial"/>
                <a:cs typeface="Arial"/>
              </a:rPr>
              <a:t>T</a:t>
            </a:r>
            <a:r>
              <a:rPr sz="2600" spc="5" dirty="0">
                <a:latin typeface="Arial"/>
                <a:cs typeface="Arial"/>
              </a:rPr>
              <a:t>h</a:t>
            </a:r>
            <a:r>
              <a:rPr sz="2600" spc="-15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s	statement	g</a:t>
            </a:r>
            <a:r>
              <a:rPr sz="2600" spc="-15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ves	a	pos</a:t>
            </a:r>
            <a:r>
              <a:rPr sz="2600" spc="5" dirty="0">
                <a:latin typeface="Arial"/>
                <a:cs typeface="Arial"/>
              </a:rPr>
              <a:t>s</a:t>
            </a:r>
            <a:r>
              <a:rPr sz="2600" spc="-15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bility	(i</a:t>
            </a:r>
            <a:r>
              <a:rPr sz="2600" spc="-15" dirty="0">
                <a:latin typeface="Arial"/>
                <a:cs typeface="Arial"/>
              </a:rPr>
              <a:t>f</a:t>
            </a:r>
            <a:r>
              <a:rPr sz="2600" dirty="0">
                <a:latin typeface="Arial"/>
                <a:cs typeface="Arial"/>
              </a:rPr>
              <a:t>)	</a:t>
            </a:r>
            <a:r>
              <a:rPr sz="2600" spc="-10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nd	e</a:t>
            </a:r>
            <a:r>
              <a:rPr sz="2600" spc="5" dirty="0">
                <a:latin typeface="Arial"/>
                <a:cs typeface="Arial"/>
              </a:rPr>
              <a:t>x</a:t>
            </a:r>
            <a:r>
              <a:rPr sz="2600" dirty="0">
                <a:latin typeface="Arial"/>
                <a:cs typeface="Arial"/>
              </a:rPr>
              <a:t>p</a:t>
            </a:r>
            <a:r>
              <a:rPr sz="2600" spc="-15" dirty="0">
                <a:latin typeface="Arial"/>
                <a:cs typeface="Arial"/>
              </a:rPr>
              <a:t>l</a:t>
            </a:r>
            <a:r>
              <a:rPr sz="2600" dirty="0">
                <a:latin typeface="Arial"/>
                <a:cs typeface="Arial"/>
              </a:rPr>
              <a:t>a</a:t>
            </a:r>
            <a:r>
              <a:rPr sz="2600" spc="-15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ns  what may happen because of the possibility</a:t>
            </a:r>
            <a:r>
              <a:rPr sz="2600" spc="-7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(then)</a:t>
            </a:r>
          </a:p>
          <a:p>
            <a:pPr marL="756285" marR="5080" indent="-287020" algn="just">
              <a:lnSpc>
                <a:spcPct val="90000"/>
              </a:lnSpc>
              <a:spcBef>
                <a:spcPts val="490"/>
              </a:spcBef>
            </a:pPr>
            <a:r>
              <a:rPr sz="2200" spc="-5" dirty="0">
                <a:latin typeface="Arial"/>
                <a:cs typeface="Arial"/>
              </a:rPr>
              <a:t>– For example</a:t>
            </a:r>
            <a:r>
              <a:rPr sz="2200" spc="-5" dirty="0" smtClean="0">
                <a:latin typeface="Arial"/>
                <a:cs typeface="Arial"/>
              </a:rPr>
              <a:t>,</a:t>
            </a:r>
            <a:r>
              <a:rPr sz="2200" dirty="0" smtClean="0">
                <a:latin typeface="Arial"/>
                <a:cs typeface="Arial"/>
              </a:rPr>
              <a:t>.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470405"/>
            <a:ext cx="493141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i="0" spc="-5" dirty="0">
                <a:solidFill>
                  <a:srgbClr val="C00000"/>
                </a:solidFill>
                <a:latin typeface="Arial"/>
                <a:cs typeface="Arial"/>
              </a:rPr>
              <a:t>Causal Research</a:t>
            </a:r>
            <a:r>
              <a:rPr sz="3000" i="0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000" i="0" spc="-5" dirty="0">
                <a:solidFill>
                  <a:srgbClr val="C00000"/>
                </a:solidFill>
                <a:latin typeface="Arial"/>
                <a:cs typeface="Arial"/>
              </a:rPr>
              <a:t>Hypothesis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0540" y="2023999"/>
            <a:ext cx="8137525" cy="43084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0" marR="43815" indent="-343535" algn="just">
              <a:lnSpc>
                <a:spcPct val="100000"/>
              </a:lnSpc>
              <a:spcBef>
                <a:spcPts val="105"/>
              </a:spcBef>
              <a:buChar char="•"/>
              <a:tabLst>
                <a:tab pos="381635" algn="l"/>
              </a:tabLst>
            </a:pPr>
            <a:r>
              <a:rPr sz="3200" spc="-5" dirty="0">
                <a:latin typeface="Arial"/>
                <a:cs typeface="Arial"/>
              </a:rPr>
              <a:t>States </a:t>
            </a:r>
            <a:r>
              <a:rPr sz="3200" spc="-10" dirty="0">
                <a:latin typeface="Arial"/>
                <a:cs typeface="Arial"/>
              </a:rPr>
              <a:t>that differences in </a:t>
            </a:r>
            <a:r>
              <a:rPr sz="3200" dirty="0">
                <a:latin typeface="Arial"/>
                <a:cs typeface="Arial"/>
              </a:rPr>
              <a:t>the </a:t>
            </a:r>
            <a:r>
              <a:rPr sz="3200" spc="-5" dirty="0">
                <a:latin typeface="Arial"/>
                <a:cs typeface="Arial"/>
              </a:rPr>
              <a:t>amount </a:t>
            </a:r>
            <a:r>
              <a:rPr sz="3200" spc="-10" dirty="0">
                <a:latin typeface="Arial"/>
                <a:cs typeface="Arial"/>
              </a:rPr>
              <a:t>or  </a:t>
            </a:r>
            <a:r>
              <a:rPr sz="3200" dirty="0">
                <a:latin typeface="Arial"/>
                <a:cs typeface="Arial"/>
              </a:rPr>
              <a:t>kind </a:t>
            </a:r>
            <a:r>
              <a:rPr sz="3200" spc="-5" dirty="0">
                <a:latin typeface="Arial"/>
                <a:cs typeface="Arial"/>
              </a:rPr>
              <a:t>of one behavior causes </a:t>
            </a:r>
            <a:r>
              <a:rPr sz="3200" spc="-10" dirty="0">
                <a:latin typeface="Arial"/>
                <a:cs typeface="Arial"/>
              </a:rPr>
              <a:t>differences </a:t>
            </a:r>
            <a:r>
              <a:rPr sz="3200" spc="-5" dirty="0">
                <a:latin typeface="Arial"/>
                <a:cs typeface="Arial"/>
              </a:rPr>
              <a:t>in  amount or </a:t>
            </a:r>
            <a:r>
              <a:rPr sz="3200" dirty="0">
                <a:latin typeface="Arial"/>
                <a:cs typeface="Arial"/>
              </a:rPr>
              <a:t>kind </a:t>
            </a:r>
            <a:r>
              <a:rPr sz="3200" spc="-5" dirty="0">
                <a:latin typeface="Arial"/>
                <a:cs typeface="Arial"/>
              </a:rPr>
              <a:t>of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other</a:t>
            </a:r>
            <a:endParaRPr sz="3200">
              <a:latin typeface="Arial"/>
              <a:cs typeface="Arial"/>
            </a:endParaRPr>
          </a:p>
          <a:p>
            <a:pPr marL="781685" marR="46355" lvl="1" indent="-287020">
              <a:lnSpc>
                <a:spcPct val="100000"/>
              </a:lnSpc>
              <a:spcBef>
                <a:spcPts val="685"/>
              </a:spcBef>
              <a:buChar char="–"/>
              <a:tabLst>
                <a:tab pos="782320" algn="l"/>
              </a:tabLst>
            </a:pPr>
            <a:r>
              <a:rPr sz="2800" dirty="0">
                <a:latin typeface="Arial"/>
                <a:cs typeface="Arial"/>
              </a:rPr>
              <a:t>H</a:t>
            </a:r>
            <a:r>
              <a:rPr sz="2775" baseline="-21021" dirty="0">
                <a:latin typeface="Arial"/>
                <a:cs typeface="Arial"/>
              </a:rPr>
              <a:t>1</a:t>
            </a:r>
            <a:r>
              <a:rPr sz="2800" dirty="0">
                <a:latin typeface="Arial"/>
                <a:cs typeface="Arial"/>
              </a:rPr>
              <a:t>: </a:t>
            </a:r>
            <a:r>
              <a:rPr sz="2800" spc="-5" dirty="0">
                <a:latin typeface="Arial"/>
                <a:cs typeface="Arial"/>
              </a:rPr>
              <a:t>Frequency </a:t>
            </a:r>
            <a:r>
              <a:rPr sz="2800" dirty="0">
                <a:latin typeface="Arial"/>
                <a:cs typeface="Arial"/>
              </a:rPr>
              <a:t>exposure </a:t>
            </a:r>
            <a:r>
              <a:rPr sz="2800" spc="-5" dirty="0">
                <a:latin typeface="Arial"/>
                <a:cs typeface="Arial"/>
              </a:rPr>
              <a:t>to “X” </a:t>
            </a:r>
            <a:r>
              <a:rPr sz="2800" dirty="0">
                <a:latin typeface="Arial"/>
                <a:cs typeface="Arial"/>
              </a:rPr>
              <a:t>Cement brand  advertising results </a:t>
            </a:r>
            <a:r>
              <a:rPr sz="2800" spc="-5" dirty="0">
                <a:latin typeface="Arial"/>
                <a:cs typeface="Arial"/>
              </a:rPr>
              <a:t>in </a:t>
            </a:r>
            <a:r>
              <a:rPr sz="2800" dirty="0">
                <a:latin typeface="Arial"/>
                <a:cs typeface="Arial"/>
              </a:rPr>
              <a:t>increased </a:t>
            </a:r>
            <a:r>
              <a:rPr sz="2800" spc="-5" dirty="0">
                <a:latin typeface="Arial"/>
                <a:cs typeface="Arial"/>
              </a:rPr>
              <a:t>cement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sales</a:t>
            </a:r>
            <a:endParaRPr sz="2800">
              <a:latin typeface="Arial"/>
              <a:cs typeface="Arial"/>
            </a:endParaRPr>
          </a:p>
          <a:p>
            <a:pPr marL="781685" marR="46990" lvl="1" indent="-287020">
              <a:lnSpc>
                <a:spcPct val="100000"/>
              </a:lnSpc>
              <a:spcBef>
                <a:spcPts val="680"/>
              </a:spcBef>
              <a:buChar char="–"/>
              <a:tabLst>
                <a:tab pos="782320" algn="l"/>
                <a:tab pos="1563370" algn="l"/>
                <a:tab pos="2291080" algn="l"/>
                <a:tab pos="3931920" algn="l"/>
                <a:tab pos="4504055" algn="l"/>
                <a:tab pos="6360795" algn="l"/>
              </a:tabLst>
            </a:pPr>
            <a:r>
              <a:rPr sz="2800" spc="-10" dirty="0">
                <a:latin typeface="Arial"/>
                <a:cs typeface="Arial"/>
              </a:rPr>
              <a:t>H</a:t>
            </a:r>
            <a:r>
              <a:rPr sz="2775" spc="15" baseline="-21021" dirty="0">
                <a:latin typeface="Arial"/>
                <a:cs typeface="Arial"/>
              </a:rPr>
              <a:t>2</a:t>
            </a:r>
            <a:r>
              <a:rPr sz="2800" spc="-5" dirty="0">
                <a:latin typeface="Arial"/>
                <a:cs typeface="Arial"/>
              </a:rPr>
              <a:t>: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10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n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n</a:t>
            </a:r>
            <a:r>
              <a:rPr sz="2800" spc="-5" dirty="0">
                <a:latin typeface="Arial"/>
                <a:cs typeface="Arial"/>
              </a:rPr>
              <a:t>c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-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se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in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c</a:t>
            </a:r>
            <a:r>
              <a:rPr sz="2800" dirty="0">
                <a:latin typeface="Arial"/>
                <a:cs typeface="Arial"/>
              </a:rPr>
              <a:t>o</a:t>
            </a:r>
            <a:r>
              <a:rPr sz="2800" spc="-5" dirty="0">
                <a:latin typeface="Arial"/>
                <a:cs typeface="Arial"/>
              </a:rPr>
              <a:t>nsum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r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c</a:t>
            </a:r>
            <a:r>
              <a:rPr sz="2800" dirty="0">
                <a:latin typeface="Arial"/>
                <a:cs typeface="Arial"/>
              </a:rPr>
              <a:t>o</a:t>
            </a:r>
            <a:r>
              <a:rPr sz="2800" spc="-5" dirty="0">
                <a:latin typeface="Arial"/>
                <a:cs typeface="Arial"/>
              </a:rPr>
              <a:t>nf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-5" dirty="0">
                <a:latin typeface="Arial"/>
                <a:cs typeface="Arial"/>
              </a:rPr>
              <a:t>d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n</a:t>
            </a:r>
            <a:r>
              <a:rPr sz="2800" dirty="0">
                <a:latin typeface="Arial"/>
                <a:cs typeface="Arial"/>
              </a:rPr>
              <a:t>c</a:t>
            </a:r>
            <a:r>
              <a:rPr sz="2800" spc="-5" dirty="0">
                <a:latin typeface="Arial"/>
                <a:cs typeface="Arial"/>
              </a:rPr>
              <a:t>e  </a:t>
            </a:r>
            <a:r>
              <a:rPr sz="2800" dirty="0">
                <a:latin typeface="Arial"/>
                <a:cs typeface="Arial"/>
              </a:rPr>
              <a:t>translates </a:t>
            </a:r>
            <a:r>
              <a:rPr sz="2800" spc="-5" dirty="0">
                <a:latin typeface="Arial"/>
                <a:cs typeface="Arial"/>
              </a:rPr>
              <a:t>into </a:t>
            </a:r>
            <a:r>
              <a:rPr sz="2800" dirty="0">
                <a:latin typeface="Arial"/>
                <a:cs typeface="Arial"/>
              </a:rPr>
              <a:t>increased </a:t>
            </a:r>
            <a:r>
              <a:rPr sz="2800" spc="-5" dirty="0">
                <a:latin typeface="Arial"/>
                <a:cs typeface="Arial"/>
              </a:rPr>
              <a:t>cement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sales</a:t>
            </a:r>
            <a:endParaRPr sz="2800">
              <a:latin typeface="Arial"/>
              <a:cs typeface="Arial"/>
            </a:endParaRPr>
          </a:p>
          <a:p>
            <a:pPr marL="781685" marR="43180" lvl="1" indent="-287020">
              <a:lnSpc>
                <a:spcPct val="100000"/>
              </a:lnSpc>
              <a:spcBef>
                <a:spcPts val="670"/>
              </a:spcBef>
              <a:buChar char="–"/>
              <a:tabLst>
                <a:tab pos="782320" algn="l"/>
              </a:tabLst>
            </a:pPr>
            <a:r>
              <a:rPr sz="2800" dirty="0">
                <a:latin typeface="Arial"/>
                <a:cs typeface="Arial"/>
              </a:rPr>
              <a:t>H</a:t>
            </a:r>
            <a:r>
              <a:rPr sz="2775" baseline="-21021" dirty="0">
                <a:latin typeface="Arial"/>
                <a:cs typeface="Arial"/>
              </a:rPr>
              <a:t>3</a:t>
            </a:r>
            <a:r>
              <a:rPr sz="2800" dirty="0">
                <a:latin typeface="Arial"/>
                <a:cs typeface="Arial"/>
              </a:rPr>
              <a:t>: </a:t>
            </a:r>
            <a:r>
              <a:rPr sz="2800" spc="-5" dirty="0">
                <a:latin typeface="Arial"/>
                <a:cs typeface="Arial"/>
              </a:rPr>
              <a:t>Bonus coupons for </a:t>
            </a:r>
            <a:r>
              <a:rPr sz="2800" dirty="0">
                <a:latin typeface="Arial"/>
                <a:cs typeface="Arial"/>
              </a:rPr>
              <a:t>consumers </a:t>
            </a:r>
            <a:r>
              <a:rPr sz="2800" spc="-5" dirty="0">
                <a:latin typeface="Arial"/>
                <a:cs typeface="Arial"/>
              </a:rPr>
              <a:t>causes an  increase in the sales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“X”</a:t>
            </a:r>
            <a:r>
              <a:rPr sz="2800" spc="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Cement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29822"/>
            <a:ext cx="7967345" cy="4456430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35"/>
              </a:spcBef>
              <a:buChar char="•"/>
              <a:tabLst>
                <a:tab pos="355600" algn="l"/>
                <a:tab pos="356235" algn="l"/>
              </a:tabLst>
            </a:pPr>
            <a:r>
              <a:rPr sz="3000" spc="-170" dirty="0">
                <a:latin typeface="Arial"/>
                <a:cs typeface="Arial"/>
              </a:rPr>
              <a:t>To </a:t>
            </a:r>
            <a:r>
              <a:rPr sz="3000" spc="-5" dirty="0">
                <a:latin typeface="Arial"/>
                <a:cs typeface="Arial"/>
              </a:rPr>
              <a:t>support </a:t>
            </a:r>
            <a:r>
              <a:rPr sz="3000" dirty="0">
                <a:latin typeface="Arial"/>
                <a:cs typeface="Arial"/>
              </a:rPr>
              <a:t>a </a:t>
            </a:r>
            <a:r>
              <a:rPr sz="3000" spc="-5" dirty="0">
                <a:latin typeface="Arial"/>
                <a:cs typeface="Arial"/>
              </a:rPr>
              <a:t>causal</a:t>
            </a:r>
            <a:r>
              <a:rPr sz="3000" spc="12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hypothesis</a:t>
            </a:r>
            <a:endParaRPr sz="30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640"/>
              </a:spcBef>
              <a:buChar char="–"/>
              <a:tabLst>
                <a:tab pos="756920" algn="l"/>
              </a:tabLst>
            </a:pPr>
            <a:r>
              <a:rPr sz="2600" dirty="0">
                <a:latin typeface="Arial"/>
                <a:cs typeface="Arial"/>
              </a:rPr>
              <a:t>demonstrate a statistical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relationship</a:t>
            </a:r>
            <a:endParaRPr sz="26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625"/>
              </a:spcBef>
              <a:buChar char="–"/>
              <a:tabLst>
                <a:tab pos="756920" algn="l"/>
              </a:tabLst>
            </a:pPr>
            <a:r>
              <a:rPr sz="2600" dirty="0">
                <a:latin typeface="Arial"/>
                <a:cs typeface="Arial"/>
              </a:rPr>
              <a:t>temporal precedence (cause precedes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effect)</a:t>
            </a:r>
            <a:endParaRPr sz="26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625"/>
              </a:spcBef>
              <a:buChar char="–"/>
              <a:tabLst>
                <a:tab pos="756920" algn="l"/>
              </a:tabLst>
            </a:pPr>
            <a:r>
              <a:rPr sz="2600" dirty="0">
                <a:latin typeface="Arial"/>
                <a:cs typeface="Arial"/>
              </a:rPr>
              <a:t>elimination of alternative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explanations</a:t>
            </a:r>
            <a:endParaRPr sz="26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05"/>
              </a:spcBef>
              <a:buChar char="•"/>
              <a:tabLst>
                <a:tab pos="355600" algn="l"/>
                <a:tab pos="356235" algn="l"/>
              </a:tabLst>
            </a:pPr>
            <a:r>
              <a:rPr sz="3000" dirty="0">
                <a:latin typeface="Arial"/>
                <a:cs typeface="Arial"/>
              </a:rPr>
              <a:t>Bivariate </a:t>
            </a:r>
            <a:r>
              <a:rPr sz="3000" spc="-5" dirty="0">
                <a:latin typeface="Arial"/>
                <a:cs typeface="Arial"/>
              </a:rPr>
              <a:t>hypothesis (two</a:t>
            </a:r>
            <a:r>
              <a:rPr sz="3000" spc="-5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variables)</a:t>
            </a:r>
            <a:endParaRPr sz="30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640"/>
              </a:spcBef>
              <a:buChar char="–"/>
              <a:tabLst>
                <a:tab pos="756920" algn="l"/>
              </a:tabLst>
            </a:pPr>
            <a:r>
              <a:rPr sz="2600" dirty="0">
                <a:latin typeface="Arial"/>
                <a:cs typeface="Arial"/>
              </a:rPr>
              <a:t>causal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behavior</a:t>
            </a:r>
            <a:endParaRPr sz="26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625"/>
              </a:spcBef>
              <a:buChar char="–"/>
              <a:tabLst>
                <a:tab pos="756920" algn="l"/>
              </a:tabLst>
            </a:pPr>
            <a:r>
              <a:rPr sz="2600" spc="-10" dirty="0">
                <a:latin typeface="Arial"/>
                <a:cs typeface="Arial"/>
              </a:rPr>
              <a:t>effect </a:t>
            </a:r>
            <a:r>
              <a:rPr sz="2600" dirty="0">
                <a:latin typeface="Arial"/>
                <a:cs typeface="Arial"/>
              </a:rPr>
              <a:t>behavior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8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sz="2600" dirty="0">
                <a:solidFill>
                  <a:srgbClr val="006FC0"/>
                </a:solidFill>
                <a:latin typeface="Arial"/>
                <a:cs typeface="Arial"/>
              </a:rPr>
              <a:t>Corresponds with causal understanding</a:t>
            </a:r>
            <a:r>
              <a:rPr sz="2600" spc="-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6FC0"/>
                </a:solidFill>
                <a:latin typeface="Arial"/>
                <a:cs typeface="Arial"/>
              </a:rPr>
              <a:t>knowledge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9932" y="302767"/>
            <a:ext cx="564134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08455" marR="5080" indent="-1596390">
              <a:lnSpc>
                <a:spcPct val="100000"/>
              </a:lnSpc>
              <a:spcBef>
                <a:spcPts val="95"/>
              </a:spcBef>
            </a:pPr>
            <a:r>
              <a:rPr sz="4000" i="0" spc="-5" dirty="0">
                <a:latin typeface="Arial"/>
                <a:cs typeface="Arial"/>
              </a:rPr>
              <a:t>Characteristics of a good  hypothesis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235" marR="5080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6235" algn="l"/>
                <a:tab pos="356870" algn="l"/>
                <a:tab pos="755650" algn="l"/>
                <a:tab pos="1732280" algn="l"/>
                <a:tab pos="3619500" algn="l"/>
                <a:tab pos="4573905" algn="l"/>
                <a:tab pos="5153025" algn="l"/>
                <a:tab pos="6306820" algn="l"/>
                <a:tab pos="6885940" algn="l"/>
                <a:tab pos="7266940" algn="l"/>
              </a:tabLst>
            </a:pPr>
            <a:r>
              <a:rPr spc="-5" dirty="0"/>
              <a:t>A	good	h</a:t>
            </a:r>
            <a:r>
              <a:rPr dirty="0"/>
              <a:t>y</a:t>
            </a:r>
            <a:r>
              <a:rPr spc="-5" dirty="0"/>
              <a:t>po</a:t>
            </a:r>
            <a:r>
              <a:rPr dirty="0"/>
              <a:t>t</a:t>
            </a:r>
            <a:r>
              <a:rPr spc="-5" dirty="0"/>
              <a:t>he</a:t>
            </a:r>
            <a:r>
              <a:rPr spc="5" dirty="0"/>
              <a:t>s</a:t>
            </a:r>
            <a:r>
              <a:rPr spc="-5" dirty="0"/>
              <a:t>is</a:t>
            </a:r>
            <a:r>
              <a:rPr dirty="0"/>
              <a:t>	</a:t>
            </a:r>
            <a:r>
              <a:rPr spc="-5" dirty="0"/>
              <a:t>must</a:t>
            </a:r>
            <a:r>
              <a:rPr dirty="0"/>
              <a:t>	</a:t>
            </a:r>
            <a:r>
              <a:rPr spc="-5" dirty="0"/>
              <a:t>be</a:t>
            </a:r>
            <a:r>
              <a:rPr dirty="0"/>
              <a:t>	</a:t>
            </a:r>
            <a:r>
              <a:rPr spc="-5" dirty="0"/>
              <a:t>based</a:t>
            </a:r>
            <a:r>
              <a:rPr dirty="0"/>
              <a:t>	</a:t>
            </a:r>
            <a:r>
              <a:rPr spc="-5" dirty="0"/>
              <a:t>on</a:t>
            </a:r>
            <a:r>
              <a:rPr dirty="0"/>
              <a:t>	</a:t>
            </a:r>
            <a:r>
              <a:rPr spc="-5" dirty="0"/>
              <a:t>a</a:t>
            </a:r>
            <a:r>
              <a:rPr dirty="0"/>
              <a:t>	</a:t>
            </a:r>
            <a:r>
              <a:rPr spc="-5" dirty="0"/>
              <a:t>go</a:t>
            </a:r>
            <a:r>
              <a:rPr spc="15" dirty="0"/>
              <a:t>o</a:t>
            </a:r>
            <a:r>
              <a:rPr spc="-5" dirty="0"/>
              <a:t>d  research</a:t>
            </a:r>
            <a:r>
              <a:rPr dirty="0"/>
              <a:t> </a:t>
            </a:r>
            <a:r>
              <a:rPr spc="-5" dirty="0"/>
              <a:t>question</a:t>
            </a:r>
          </a:p>
          <a:p>
            <a:pPr marL="356235" marR="5715" indent="-343535">
              <a:lnSpc>
                <a:spcPct val="100000"/>
              </a:lnSpc>
              <a:spcBef>
                <a:spcPts val="675"/>
              </a:spcBef>
              <a:buChar char="•"/>
              <a:tabLst>
                <a:tab pos="356235" algn="l"/>
                <a:tab pos="356870" algn="l"/>
                <a:tab pos="825500" algn="l"/>
                <a:tab pos="2146935" algn="l"/>
                <a:tab pos="2814955" algn="l"/>
                <a:tab pos="4215765" algn="l"/>
                <a:tab pos="5675630" algn="l"/>
                <a:tab pos="6541770" algn="l"/>
                <a:tab pos="7782559" algn="l"/>
              </a:tabLst>
            </a:pPr>
            <a:r>
              <a:rPr spc="-5" dirty="0"/>
              <a:t>It	s</a:t>
            </a:r>
            <a:r>
              <a:rPr dirty="0"/>
              <a:t>h</a:t>
            </a:r>
            <a:r>
              <a:rPr spc="-5" dirty="0"/>
              <a:t>o</a:t>
            </a:r>
            <a:r>
              <a:rPr dirty="0"/>
              <a:t>u</a:t>
            </a:r>
            <a:r>
              <a:rPr spc="-5" dirty="0"/>
              <a:t>ld</a:t>
            </a:r>
            <a:r>
              <a:rPr dirty="0"/>
              <a:t>	b</a:t>
            </a:r>
            <a:r>
              <a:rPr spc="-5" dirty="0"/>
              <a:t>e</a:t>
            </a:r>
            <a:r>
              <a:rPr dirty="0"/>
              <a:t>	</a:t>
            </a:r>
            <a:r>
              <a:rPr spc="-5" dirty="0"/>
              <a:t>s</a:t>
            </a:r>
            <a:r>
              <a:rPr dirty="0"/>
              <a:t>im</a:t>
            </a:r>
            <a:r>
              <a:rPr spc="-5" dirty="0"/>
              <a:t>p</a:t>
            </a:r>
            <a:r>
              <a:rPr dirty="0"/>
              <a:t>l</a:t>
            </a:r>
            <a:r>
              <a:rPr spc="-5" dirty="0"/>
              <a:t>e,</a:t>
            </a:r>
            <a:r>
              <a:rPr dirty="0"/>
              <a:t>	</a:t>
            </a:r>
            <a:r>
              <a:rPr spc="-5" dirty="0"/>
              <a:t>s</a:t>
            </a:r>
            <a:r>
              <a:rPr dirty="0"/>
              <a:t>p</a:t>
            </a:r>
            <a:r>
              <a:rPr spc="-5" dirty="0"/>
              <a:t>e</a:t>
            </a:r>
            <a:r>
              <a:rPr dirty="0"/>
              <a:t>c</a:t>
            </a:r>
            <a:r>
              <a:rPr spc="-5" dirty="0"/>
              <a:t>if</a:t>
            </a:r>
            <a:r>
              <a:rPr dirty="0"/>
              <a:t>i</a:t>
            </a:r>
            <a:r>
              <a:rPr spc="-5" dirty="0"/>
              <a:t>c</a:t>
            </a:r>
            <a:r>
              <a:rPr dirty="0"/>
              <a:t>	an</a:t>
            </a:r>
            <a:r>
              <a:rPr spc="-5" dirty="0"/>
              <a:t>d</a:t>
            </a:r>
            <a:r>
              <a:rPr dirty="0"/>
              <a:t>	</a:t>
            </a:r>
            <a:r>
              <a:rPr spc="-5" dirty="0"/>
              <a:t>s</a:t>
            </a:r>
            <a:r>
              <a:rPr dirty="0"/>
              <a:t>t</a:t>
            </a:r>
            <a:r>
              <a:rPr spc="-5" dirty="0"/>
              <a:t>at</a:t>
            </a:r>
            <a:r>
              <a:rPr spc="5" dirty="0"/>
              <a:t>e</a:t>
            </a:r>
            <a:r>
              <a:rPr spc="-5" dirty="0"/>
              <a:t>d</a:t>
            </a:r>
            <a:r>
              <a:rPr dirty="0"/>
              <a:t>	</a:t>
            </a:r>
            <a:r>
              <a:rPr spc="-5" dirty="0"/>
              <a:t>in  </a:t>
            </a:r>
            <a:r>
              <a:rPr dirty="0"/>
              <a:t>advance </a:t>
            </a:r>
            <a:r>
              <a:rPr spc="-5" dirty="0"/>
              <a:t>(Hulley </a:t>
            </a:r>
            <a:r>
              <a:rPr i="1" dirty="0">
                <a:latin typeface="Arial"/>
                <a:cs typeface="Arial"/>
              </a:rPr>
              <a:t>et </a:t>
            </a:r>
            <a:r>
              <a:rPr i="1" spc="-5" dirty="0">
                <a:latin typeface="Arial"/>
                <a:cs typeface="Arial"/>
              </a:rPr>
              <a:t>al</a:t>
            </a:r>
            <a:r>
              <a:rPr spc="-5" dirty="0"/>
              <a:t>.,</a:t>
            </a:r>
            <a:r>
              <a:rPr spc="5" dirty="0"/>
              <a:t> </a:t>
            </a:r>
            <a:r>
              <a:rPr dirty="0"/>
              <a:t>2001)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0873" y="547242"/>
            <a:ext cx="58451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i="0" dirty="0">
                <a:solidFill>
                  <a:srgbClr val="C00000"/>
                </a:solidFill>
                <a:latin typeface="Arial"/>
                <a:cs typeface="Arial"/>
              </a:rPr>
              <a:t>Hypothesis should </a:t>
            </a:r>
            <a:r>
              <a:rPr sz="3600" i="0" spc="-5" dirty="0">
                <a:solidFill>
                  <a:srgbClr val="C00000"/>
                </a:solidFill>
                <a:latin typeface="Arial"/>
                <a:cs typeface="Arial"/>
              </a:rPr>
              <a:t>be</a:t>
            </a:r>
            <a:r>
              <a:rPr sz="3600" i="0" spc="-1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600" i="0" dirty="0">
                <a:solidFill>
                  <a:srgbClr val="C00000"/>
                </a:solidFill>
                <a:latin typeface="Arial"/>
                <a:cs typeface="Arial"/>
              </a:rPr>
              <a:t>simple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42110"/>
            <a:ext cx="8074659" cy="426085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355600" marR="5715" indent="-343535" algn="just">
              <a:lnSpc>
                <a:spcPct val="80000"/>
              </a:lnSpc>
              <a:spcBef>
                <a:spcPts val="750"/>
              </a:spcBef>
              <a:buFont typeface="Arial"/>
              <a:buChar char="•"/>
              <a:tabLst>
                <a:tab pos="356235" algn="l"/>
              </a:tabLst>
            </a:pPr>
            <a:r>
              <a:rPr sz="2700" b="1" dirty="0">
                <a:latin typeface="Arial"/>
                <a:cs typeface="Arial"/>
              </a:rPr>
              <a:t>A Simple </a:t>
            </a:r>
            <a:r>
              <a:rPr sz="2700" b="1" spc="-5" dirty="0">
                <a:latin typeface="Arial"/>
                <a:cs typeface="Arial"/>
              </a:rPr>
              <a:t>hypothesis </a:t>
            </a:r>
            <a:r>
              <a:rPr sz="2700" dirty="0">
                <a:latin typeface="Arial"/>
                <a:cs typeface="Arial"/>
              </a:rPr>
              <a:t>is </a:t>
            </a:r>
            <a:r>
              <a:rPr sz="2700" spc="-5" dirty="0">
                <a:latin typeface="Arial"/>
                <a:cs typeface="Arial"/>
              </a:rPr>
              <a:t>that one </a:t>
            </a:r>
            <a:r>
              <a:rPr sz="2700" dirty="0">
                <a:latin typeface="Arial"/>
                <a:cs typeface="Arial"/>
              </a:rPr>
              <a:t>in </a:t>
            </a:r>
            <a:r>
              <a:rPr sz="2700" spc="-5" dirty="0">
                <a:latin typeface="Arial"/>
                <a:cs typeface="Arial"/>
              </a:rPr>
              <a:t>which there  exits relationship between </a:t>
            </a:r>
            <a:r>
              <a:rPr sz="2700" dirty="0">
                <a:latin typeface="Arial"/>
                <a:cs typeface="Arial"/>
              </a:rPr>
              <a:t>two </a:t>
            </a:r>
            <a:r>
              <a:rPr sz="2700" spc="-5" dirty="0">
                <a:latin typeface="Arial"/>
                <a:cs typeface="Arial"/>
              </a:rPr>
              <a:t>variables one is  called independent variable </a:t>
            </a:r>
            <a:r>
              <a:rPr sz="2700" spc="-10" dirty="0">
                <a:latin typeface="Arial"/>
                <a:cs typeface="Arial"/>
              </a:rPr>
              <a:t>or </a:t>
            </a:r>
            <a:r>
              <a:rPr sz="2700" spc="-5" dirty="0">
                <a:latin typeface="Arial"/>
                <a:cs typeface="Arial"/>
              </a:rPr>
              <a:t>cause </a:t>
            </a:r>
            <a:r>
              <a:rPr sz="2700" spc="-10" dirty="0">
                <a:latin typeface="Arial"/>
                <a:cs typeface="Arial"/>
              </a:rPr>
              <a:t>and </a:t>
            </a:r>
            <a:r>
              <a:rPr sz="2700" dirty="0">
                <a:latin typeface="Arial"/>
                <a:cs typeface="Arial"/>
              </a:rPr>
              <a:t>the </a:t>
            </a:r>
            <a:r>
              <a:rPr sz="2700" spc="-10" dirty="0">
                <a:latin typeface="Arial"/>
                <a:cs typeface="Arial"/>
              </a:rPr>
              <a:t>other  </a:t>
            </a:r>
            <a:r>
              <a:rPr sz="2700" spc="-5" dirty="0">
                <a:latin typeface="Arial"/>
                <a:cs typeface="Arial"/>
              </a:rPr>
              <a:t>is dependent variable or effect.</a:t>
            </a:r>
            <a:endParaRPr sz="2700">
              <a:latin typeface="Arial"/>
              <a:cs typeface="Arial"/>
            </a:endParaRPr>
          </a:p>
          <a:p>
            <a:pPr marL="355600" marR="6985" indent="-343535" algn="just">
              <a:lnSpc>
                <a:spcPct val="80000"/>
              </a:lnSpc>
              <a:spcBef>
                <a:spcPts val="650"/>
              </a:spcBef>
              <a:buChar char="•"/>
              <a:tabLst>
                <a:tab pos="356235" algn="l"/>
              </a:tabLst>
            </a:pPr>
            <a:r>
              <a:rPr sz="2700" spc="-5" dirty="0">
                <a:latin typeface="Arial"/>
                <a:cs typeface="Arial"/>
              </a:rPr>
              <a:t>Simple hypothesis contains one </a:t>
            </a:r>
            <a:r>
              <a:rPr sz="2700" dirty="0">
                <a:latin typeface="Arial"/>
                <a:cs typeface="Arial"/>
              </a:rPr>
              <a:t>predictor </a:t>
            </a:r>
            <a:r>
              <a:rPr sz="2700" spc="-5" dirty="0">
                <a:latin typeface="Arial"/>
                <a:cs typeface="Arial"/>
              </a:rPr>
              <a:t>and one  </a:t>
            </a:r>
            <a:r>
              <a:rPr sz="2700" dirty="0">
                <a:latin typeface="Arial"/>
                <a:cs typeface="Arial"/>
              </a:rPr>
              <a:t>outcome</a:t>
            </a:r>
            <a:r>
              <a:rPr sz="2700" spc="-30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variable,</a:t>
            </a:r>
            <a:endParaRPr sz="2700">
              <a:latin typeface="Arial"/>
              <a:cs typeface="Arial"/>
            </a:endParaRPr>
          </a:p>
          <a:p>
            <a:pPr marL="756285" lvl="1" indent="-287020" algn="just">
              <a:lnSpc>
                <a:spcPct val="100000"/>
              </a:lnSpc>
              <a:spcBef>
                <a:spcPts val="10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E.g. 1: Use of PPEs leads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work place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safety;</a:t>
            </a:r>
            <a:endParaRPr sz="2400">
              <a:latin typeface="Arial"/>
              <a:cs typeface="Arial"/>
            </a:endParaRPr>
          </a:p>
          <a:p>
            <a:pPr marL="756285" marR="7620" lvl="1" indent="-287020" algn="just">
              <a:lnSpc>
                <a:spcPts val="2310"/>
              </a:lnSpc>
              <a:spcBef>
                <a:spcPts val="555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E.g. 2: the higher ratio of unemployment leads </a:t>
            </a:r>
            <a:r>
              <a:rPr sz="2400" spc="-10" dirty="0">
                <a:latin typeface="Arial"/>
                <a:cs typeface="Arial"/>
              </a:rPr>
              <a:t>to  </a:t>
            </a:r>
            <a:r>
              <a:rPr sz="2400" spc="-5" dirty="0">
                <a:latin typeface="Arial"/>
                <a:cs typeface="Arial"/>
              </a:rPr>
              <a:t>crimes.</a:t>
            </a:r>
            <a:endParaRPr sz="2400">
              <a:latin typeface="Arial"/>
              <a:cs typeface="Arial"/>
            </a:endParaRPr>
          </a:p>
          <a:p>
            <a:pPr marL="375285" marR="5080" indent="-325120" algn="just">
              <a:lnSpc>
                <a:spcPts val="2590"/>
              </a:lnSpc>
              <a:spcBef>
                <a:spcPts val="630"/>
              </a:spcBef>
              <a:buChar char="•"/>
              <a:tabLst>
                <a:tab pos="375920" algn="l"/>
              </a:tabLst>
            </a:pPr>
            <a:r>
              <a:rPr sz="2700" spc="-5" dirty="0">
                <a:latin typeface="Arial"/>
                <a:cs typeface="Arial"/>
              </a:rPr>
              <a:t>Here in </a:t>
            </a:r>
            <a:r>
              <a:rPr sz="2700" dirty="0">
                <a:latin typeface="Arial"/>
                <a:cs typeface="Arial"/>
              </a:rPr>
              <a:t>the first </a:t>
            </a:r>
            <a:r>
              <a:rPr sz="2700" spc="-5" dirty="0">
                <a:latin typeface="Arial"/>
                <a:cs typeface="Arial"/>
              </a:rPr>
              <a:t>example, </a:t>
            </a:r>
            <a:r>
              <a:rPr sz="2700" dirty="0">
                <a:latin typeface="Arial"/>
                <a:cs typeface="Arial"/>
              </a:rPr>
              <a:t>the </a:t>
            </a:r>
            <a:r>
              <a:rPr sz="2700" spc="-5" dirty="0">
                <a:latin typeface="Arial"/>
                <a:cs typeface="Arial"/>
              </a:rPr>
              <a:t>single predictor  variable </a:t>
            </a:r>
            <a:r>
              <a:rPr sz="2700" spc="-10" dirty="0">
                <a:latin typeface="Arial"/>
                <a:cs typeface="Arial"/>
              </a:rPr>
              <a:t>is </a:t>
            </a:r>
            <a:r>
              <a:rPr sz="2700" spc="-5" dirty="0">
                <a:latin typeface="Arial"/>
                <a:cs typeface="Arial"/>
              </a:rPr>
              <a:t>PPEs and </a:t>
            </a:r>
            <a:r>
              <a:rPr sz="2700" dirty="0">
                <a:latin typeface="Arial"/>
                <a:cs typeface="Arial"/>
              </a:rPr>
              <a:t>the outcome </a:t>
            </a:r>
            <a:r>
              <a:rPr sz="2700" spc="-5" dirty="0">
                <a:latin typeface="Arial"/>
                <a:cs typeface="Arial"/>
              </a:rPr>
              <a:t>variable </a:t>
            </a:r>
            <a:r>
              <a:rPr sz="2700" spc="-20" dirty="0">
                <a:latin typeface="Arial"/>
                <a:cs typeface="Arial"/>
              </a:rPr>
              <a:t>is  </a:t>
            </a:r>
            <a:r>
              <a:rPr sz="2700" spc="-30" dirty="0">
                <a:latin typeface="Arial"/>
                <a:cs typeface="Arial"/>
              </a:rPr>
              <a:t>safety.</a:t>
            </a:r>
            <a:endParaRPr sz="27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11454"/>
            <a:ext cx="7844155" cy="545782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55600" marR="5715" indent="-343535" algn="just">
              <a:lnSpc>
                <a:spcPct val="80000"/>
              </a:lnSpc>
              <a:spcBef>
                <a:spcPts val="695"/>
              </a:spcBef>
              <a:buFont typeface="Arial"/>
              <a:buChar char="•"/>
              <a:tabLst>
                <a:tab pos="356235" algn="l"/>
              </a:tabLst>
            </a:pPr>
            <a:r>
              <a:rPr sz="2500" b="1" i="1" spc="-5" dirty="0">
                <a:latin typeface="Arial"/>
                <a:cs typeface="Arial"/>
              </a:rPr>
              <a:t>A complex hypothesis </a:t>
            </a:r>
            <a:r>
              <a:rPr sz="2500" spc="-5" dirty="0">
                <a:latin typeface="Arial"/>
                <a:cs typeface="Arial"/>
              </a:rPr>
              <a:t>contains more than </a:t>
            </a:r>
            <a:r>
              <a:rPr sz="2500" spc="-15" dirty="0">
                <a:latin typeface="Arial"/>
                <a:cs typeface="Arial"/>
              </a:rPr>
              <a:t>one </a:t>
            </a:r>
            <a:r>
              <a:rPr sz="2500" spc="660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predictor variable or more than one outcome  variable, e.g., Complex </a:t>
            </a:r>
            <a:r>
              <a:rPr sz="2500" dirty="0">
                <a:latin typeface="Arial"/>
                <a:cs typeface="Arial"/>
              </a:rPr>
              <a:t>hypothesis </a:t>
            </a:r>
            <a:r>
              <a:rPr sz="2500" spc="-5" dirty="0">
                <a:latin typeface="Arial"/>
                <a:cs typeface="Arial"/>
              </a:rPr>
              <a:t>is that one </a:t>
            </a:r>
            <a:r>
              <a:rPr sz="2500" spc="-20" dirty="0">
                <a:latin typeface="Arial"/>
                <a:cs typeface="Arial"/>
              </a:rPr>
              <a:t>in  </a:t>
            </a:r>
            <a:r>
              <a:rPr sz="2500" spc="-5" dirty="0">
                <a:latin typeface="Arial"/>
                <a:cs typeface="Arial"/>
              </a:rPr>
              <a:t>which as relationship among variables</a:t>
            </a:r>
            <a:r>
              <a:rPr sz="2500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exists.</a:t>
            </a:r>
            <a:endParaRPr sz="2500">
              <a:latin typeface="Arial"/>
              <a:cs typeface="Arial"/>
            </a:endParaRPr>
          </a:p>
          <a:p>
            <a:pPr marL="355600" marR="5715" indent="-343535" algn="just">
              <a:lnSpc>
                <a:spcPts val="2400"/>
              </a:lnSpc>
              <a:spcBef>
                <a:spcPts val="1180"/>
              </a:spcBef>
              <a:buChar char="•"/>
              <a:tabLst>
                <a:tab pos="356235" algn="l"/>
              </a:tabLst>
            </a:pPr>
            <a:r>
              <a:rPr sz="2500" spc="-5" dirty="0">
                <a:latin typeface="Arial"/>
                <a:cs typeface="Arial"/>
              </a:rPr>
              <a:t>In this </a:t>
            </a:r>
            <a:r>
              <a:rPr sz="2500" dirty="0">
                <a:latin typeface="Arial"/>
                <a:cs typeface="Arial"/>
              </a:rPr>
              <a:t>type </a:t>
            </a:r>
            <a:r>
              <a:rPr sz="2500" spc="-5" dirty="0">
                <a:latin typeface="Arial"/>
                <a:cs typeface="Arial"/>
              </a:rPr>
              <a:t>dependent and independent variables  are more than</a:t>
            </a:r>
            <a:r>
              <a:rPr sz="2500" spc="15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two</a:t>
            </a:r>
            <a:endParaRPr sz="2500">
              <a:latin typeface="Arial"/>
              <a:cs typeface="Arial"/>
            </a:endParaRPr>
          </a:p>
          <a:p>
            <a:pPr marL="756285" lvl="1" indent="-287020" algn="just">
              <a:lnSpc>
                <a:spcPts val="2375"/>
              </a:lnSpc>
              <a:spcBef>
                <a:spcPts val="620"/>
              </a:spcBef>
              <a:buChar char="–"/>
              <a:tabLst>
                <a:tab pos="756920" algn="l"/>
              </a:tabLst>
            </a:pPr>
            <a:r>
              <a:rPr sz="2200" spc="-5" dirty="0">
                <a:latin typeface="Arial"/>
                <a:cs typeface="Arial"/>
              </a:rPr>
              <a:t>E.g.</a:t>
            </a:r>
            <a:r>
              <a:rPr sz="2200" spc="36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1:</a:t>
            </a:r>
            <a:r>
              <a:rPr sz="2200" spc="36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Use</a:t>
            </a:r>
            <a:r>
              <a:rPr sz="2200" spc="37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of</a:t>
            </a:r>
            <a:r>
              <a:rPr sz="2200" spc="36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PPEs</a:t>
            </a:r>
            <a:r>
              <a:rPr sz="2200" spc="36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and</a:t>
            </a:r>
            <a:r>
              <a:rPr sz="2200" spc="36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First</a:t>
            </a:r>
            <a:r>
              <a:rPr sz="2200" spc="36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Aid</a:t>
            </a:r>
            <a:r>
              <a:rPr sz="2200" spc="37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Facility</a:t>
            </a:r>
            <a:r>
              <a:rPr sz="2200" spc="36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at</a:t>
            </a:r>
            <a:r>
              <a:rPr sz="2200" spc="37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the</a:t>
            </a:r>
            <a:endParaRPr sz="2200">
              <a:latin typeface="Arial"/>
              <a:cs typeface="Arial"/>
            </a:endParaRPr>
          </a:p>
          <a:p>
            <a:pPr marL="756285" algn="just">
              <a:lnSpc>
                <a:spcPts val="2375"/>
              </a:lnSpc>
            </a:pPr>
            <a:r>
              <a:rPr sz="2200" spc="-5" dirty="0">
                <a:latin typeface="Arial"/>
                <a:cs typeface="Arial"/>
              </a:rPr>
              <a:t>construction sites ensures occupational</a:t>
            </a:r>
            <a:r>
              <a:rPr sz="2200" spc="4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safety;</a:t>
            </a:r>
            <a:endParaRPr sz="2200">
              <a:latin typeface="Arial"/>
              <a:cs typeface="Arial"/>
            </a:endParaRPr>
          </a:p>
          <a:p>
            <a:pPr marL="756285" marR="6350" lvl="1" indent="-287020" algn="just">
              <a:lnSpc>
                <a:spcPct val="80000"/>
              </a:lnSpc>
              <a:spcBef>
                <a:spcPts val="1130"/>
              </a:spcBef>
              <a:buChar char="–"/>
              <a:tabLst>
                <a:tab pos="756920" algn="l"/>
              </a:tabLst>
            </a:pPr>
            <a:r>
              <a:rPr sz="2200" spc="-5" dirty="0">
                <a:latin typeface="Arial"/>
                <a:cs typeface="Arial"/>
              </a:rPr>
              <a:t>E.g. 2: the higher ratio of </a:t>
            </a:r>
            <a:r>
              <a:rPr sz="2200" dirty="0">
                <a:latin typeface="Arial"/>
                <a:cs typeface="Arial"/>
              </a:rPr>
              <a:t>unemployment, poverty and  </a:t>
            </a:r>
            <a:r>
              <a:rPr sz="2200" spc="-5" dirty="0">
                <a:latin typeface="Arial"/>
                <a:cs typeface="Arial"/>
              </a:rPr>
              <a:t>illiteracy leads to crimes like dacoits, </a:t>
            </a:r>
            <a:r>
              <a:rPr sz="2200" spc="-20" dirty="0">
                <a:latin typeface="Arial"/>
                <a:cs typeface="Arial"/>
              </a:rPr>
              <a:t>murder,</a:t>
            </a:r>
            <a:r>
              <a:rPr sz="2200" spc="10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etc.</a:t>
            </a:r>
            <a:endParaRPr sz="2200">
              <a:latin typeface="Arial"/>
              <a:cs typeface="Arial"/>
            </a:endParaRPr>
          </a:p>
          <a:p>
            <a:pPr marL="355600" marR="5715" indent="-343535" algn="just">
              <a:lnSpc>
                <a:spcPts val="2400"/>
              </a:lnSpc>
              <a:spcBef>
                <a:spcPts val="1185"/>
              </a:spcBef>
              <a:buChar char="•"/>
              <a:tabLst>
                <a:tab pos="356235" algn="l"/>
              </a:tabLst>
            </a:pPr>
            <a:r>
              <a:rPr sz="2500" spc="-5" dirty="0">
                <a:latin typeface="Arial"/>
                <a:cs typeface="Arial"/>
              </a:rPr>
              <a:t>Here in the first examples there are 2 predictor  variables, i.e., PPEs and First Aid </a:t>
            </a:r>
            <a:r>
              <a:rPr sz="2500" spc="-25" dirty="0">
                <a:latin typeface="Arial"/>
                <a:cs typeface="Arial"/>
              </a:rPr>
              <a:t>Facility, </a:t>
            </a:r>
            <a:r>
              <a:rPr sz="2500" spc="-5" dirty="0">
                <a:latin typeface="Arial"/>
                <a:cs typeface="Arial"/>
              </a:rPr>
              <a:t>while one  outcome variable, i.e., occupational</a:t>
            </a:r>
            <a:r>
              <a:rPr sz="2500" spc="25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safety</a:t>
            </a:r>
            <a:endParaRPr sz="2500">
              <a:latin typeface="Arial"/>
              <a:cs typeface="Arial"/>
            </a:endParaRPr>
          </a:p>
          <a:p>
            <a:pPr marL="756285" marR="5080" lvl="1" indent="-287020" algn="just">
              <a:lnSpc>
                <a:spcPts val="2110"/>
              </a:lnSpc>
              <a:spcBef>
                <a:spcPts val="1130"/>
              </a:spcBef>
              <a:buChar char="–"/>
              <a:tabLst>
                <a:tab pos="756920" algn="l"/>
              </a:tabLst>
            </a:pPr>
            <a:r>
              <a:rPr sz="2200" spc="-5" dirty="0">
                <a:latin typeface="Arial"/>
                <a:cs typeface="Arial"/>
              </a:rPr>
              <a:t>Complex hypothesis like this cannot be easily tested with  a single statistical test </a:t>
            </a:r>
            <a:r>
              <a:rPr sz="2200" spc="-10" dirty="0">
                <a:latin typeface="Arial"/>
                <a:cs typeface="Arial"/>
              </a:rPr>
              <a:t>and </a:t>
            </a:r>
            <a:r>
              <a:rPr sz="2200" spc="-5" dirty="0">
                <a:latin typeface="Arial"/>
                <a:cs typeface="Arial"/>
              </a:rPr>
              <a:t>should always be separated  into 2 or more simple</a:t>
            </a:r>
            <a:r>
              <a:rPr sz="2200" spc="5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hypotheses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8764" y="547242"/>
            <a:ext cx="60477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i="0" dirty="0">
                <a:solidFill>
                  <a:srgbClr val="C00000"/>
                </a:solidFill>
                <a:latin typeface="Arial"/>
                <a:cs typeface="Arial"/>
              </a:rPr>
              <a:t>Hypothesis should </a:t>
            </a:r>
            <a:r>
              <a:rPr sz="3600" i="0" spc="-5" dirty="0">
                <a:solidFill>
                  <a:srgbClr val="C00000"/>
                </a:solidFill>
                <a:latin typeface="Arial"/>
                <a:cs typeface="Arial"/>
              </a:rPr>
              <a:t>be</a:t>
            </a:r>
            <a:r>
              <a:rPr sz="3600" i="0" spc="-114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600" i="0" dirty="0">
                <a:solidFill>
                  <a:srgbClr val="C00000"/>
                </a:solidFill>
                <a:latin typeface="Arial"/>
                <a:cs typeface="Arial"/>
              </a:rPr>
              <a:t>specific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21358"/>
            <a:ext cx="8074025" cy="4026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715" indent="-343535" algn="just">
              <a:lnSpc>
                <a:spcPct val="100000"/>
              </a:lnSpc>
              <a:spcBef>
                <a:spcPts val="105"/>
              </a:spcBef>
              <a:buChar char="•"/>
              <a:tabLst>
                <a:tab pos="356235" algn="l"/>
              </a:tabLst>
            </a:pP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specific hypothesis leaves no ambiguity  </a:t>
            </a:r>
            <a:r>
              <a:rPr sz="3200" spc="-10" dirty="0">
                <a:latin typeface="Arial"/>
                <a:cs typeface="Arial"/>
              </a:rPr>
              <a:t>about </a:t>
            </a:r>
            <a:r>
              <a:rPr sz="3200" spc="-5" dirty="0">
                <a:latin typeface="Arial"/>
                <a:cs typeface="Arial"/>
              </a:rPr>
              <a:t>the subjects and variables, or </a:t>
            </a:r>
            <a:r>
              <a:rPr sz="3200" spc="-10" dirty="0">
                <a:latin typeface="Arial"/>
                <a:cs typeface="Arial"/>
              </a:rPr>
              <a:t>about  </a:t>
            </a:r>
            <a:r>
              <a:rPr sz="3200" spc="-5" dirty="0">
                <a:latin typeface="Arial"/>
                <a:cs typeface="Arial"/>
              </a:rPr>
              <a:t>how </a:t>
            </a:r>
            <a:r>
              <a:rPr sz="3200" dirty="0">
                <a:latin typeface="Arial"/>
                <a:cs typeface="Arial"/>
              </a:rPr>
              <a:t>the test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dirty="0">
                <a:latin typeface="Arial"/>
                <a:cs typeface="Arial"/>
              </a:rPr>
              <a:t>statistical </a:t>
            </a:r>
            <a:r>
              <a:rPr sz="3200" spc="-5" dirty="0">
                <a:latin typeface="Arial"/>
                <a:cs typeface="Arial"/>
              </a:rPr>
              <a:t>significance </a:t>
            </a:r>
            <a:r>
              <a:rPr sz="3200" dirty="0">
                <a:latin typeface="Arial"/>
                <a:cs typeface="Arial"/>
              </a:rPr>
              <a:t>will  </a:t>
            </a:r>
            <a:r>
              <a:rPr sz="3200" spc="-5" dirty="0">
                <a:latin typeface="Arial"/>
                <a:cs typeface="Arial"/>
              </a:rPr>
              <a:t>be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applied</a:t>
            </a:r>
            <a:endParaRPr sz="3200">
              <a:latin typeface="Arial"/>
              <a:cs typeface="Arial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70"/>
              </a:spcBef>
              <a:buChar char="•"/>
              <a:tabLst>
                <a:tab pos="356235" algn="l"/>
              </a:tabLst>
            </a:pPr>
            <a:r>
              <a:rPr sz="3200" spc="-5" dirty="0">
                <a:latin typeface="Arial"/>
                <a:cs typeface="Arial"/>
              </a:rPr>
              <a:t>It </a:t>
            </a:r>
            <a:r>
              <a:rPr sz="3200" dirty="0">
                <a:latin typeface="Arial"/>
                <a:cs typeface="Arial"/>
              </a:rPr>
              <a:t>uses </a:t>
            </a:r>
            <a:r>
              <a:rPr sz="3200" spc="-5" dirty="0">
                <a:latin typeface="Arial"/>
                <a:cs typeface="Arial"/>
              </a:rPr>
              <a:t>concise operational definitions that  summarize the nature and source of the  subjects and the approach to measuring  variables.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22882"/>
            <a:ext cx="8073390" cy="4324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356235" algn="l"/>
              </a:tabLst>
            </a:pPr>
            <a:r>
              <a:rPr sz="3000" dirty="0">
                <a:latin typeface="Arial"/>
                <a:cs typeface="Arial"/>
              </a:rPr>
              <a:t>Even </a:t>
            </a:r>
            <a:r>
              <a:rPr sz="3000" spc="-5" dirty="0">
                <a:latin typeface="Arial"/>
                <a:cs typeface="Arial"/>
              </a:rPr>
              <a:t>though </a:t>
            </a:r>
            <a:r>
              <a:rPr sz="3000" dirty="0">
                <a:latin typeface="Arial"/>
                <a:cs typeface="Arial"/>
              </a:rPr>
              <a:t>a </a:t>
            </a:r>
            <a:r>
              <a:rPr sz="3000" spc="-5" dirty="0">
                <a:latin typeface="Arial"/>
                <a:cs typeface="Arial"/>
              </a:rPr>
              <a:t>hypothesis explicitly states </a:t>
            </a:r>
            <a:r>
              <a:rPr sz="3000" dirty="0">
                <a:latin typeface="Arial"/>
                <a:cs typeface="Arial"/>
              </a:rPr>
              <a:t>the  </a:t>
            </a:r>
            <a:r>
              <a:rPr sz="3000" spc="-5" dirty="0">
                <a:latin typeface="Arial"/>
                <a:cs typeface="Arial"/>
              </a:rPr>
              <a:t>nature </a:t>
            </a:r>
            <a:r>
              <a:rPr sz="3000" spc="-10" dirty="0">
                <a:latin typeface="Arial"/>
                <a:cs typeface="Arial"/>
              </a:rPr>
              <a:t>of </a:t>
            </a:r>
            <a:r>
              <a:rPr sz="3000" spc="-5" dirty="0">
                <a:latin typeface="Arial"/>
                <a:cs typeface="Arial"/>
              </a:rPr>
              <a:t>predictor and outcome variables,  how </a:t>
            </a:r>
            <a:r>
              <a:rPr sz="3000" dirty="0">
                <a:latin typeface="Arial"/>
                <a:cs typeface="Arial"/>
              </a:rPr>
              <a:t>they will </a:t>
            </a:r>
            <a:r>
              <a:rPr sz="3000" spc="-5" dirty="0">
                <a:latin typeface="Arial"/>
                <a:cs typeface="Arial"/>
              </a:rPr>
              <a:t>be measured </a:t>
            </a:r>
            <a:r>
              <a:rPr sz="3000" dirty="0">
                <a:latin typeface="Arial"/>
                <a:cs typeface="Arial"/>
              </a:rPr>
              <a:t>is</a:t>
            </a:r>
            <a:r>
              <a:rPr sz="3000" spc="-8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important.</a:t>
            </a:r>
            <a:endParaRPr sz="3000">
              <a:latin typeface="Arial"/>
              <a:cs typeface="Arial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25"/>
              </a:spcBef>
              <a:buChar char="•"/>
              <a:tabLst>
                <a:tab pos="356235" algn="l"/>
              </a:tabLst>
            </a:pPr>
            <a:r>
              <a:rPr sz="3000" spc="-5" dirty="0">
                <a:latin typeface="Arial"/>
                <a:cs typeface="Arial"/>
              </a:rPr>
              <a:t>Often these details </a:t>
            </a:r>
            <a:r>
              <a:rPr sz="3000" dirty="0">
                <a:latin typeface="Arial"/>
                <a:cs typeface="Arial"/>
              </a:rPr>
              <a:t>may </a:t>
            </a:r>
            <a:r>
              <a:rPr sz="3000" spc="-5" dirty="0">
                <a:latin typeface="Arial"/>
                <a:cs typeface="Arial"/>
              </a:rPr>
              <a:t>be included </a:t>
            </a:r>
            <a:r>
              <a:rPr sz="3000" dirty="0">
                <a:latin typeface="Arial"/>
                <a:cs typeface="Arial"/>
              </a:rPr>
              <a:t>in the  </a:t>
            </a:r>
            <a:r>
              <a:rPr sz="3000" spc="-5" dirty="0">
                <a:latin typeface="Arial"/>
                <a:cs typeface="Arial"/>
              </a:rPr>
              <a:t>study proposal and </a:t>
            </a:r>
            <a:r>
              <a:rPr sz="3000" dirty="0">
                <a:latin typeface="Arial"/>
                <a:cs typeface="Arial"/>
              </a:rPr>
              <a:t>may not </a:t>
            </a:r>
            <a:r>
              <a:rPr sz="3000" spc="-5" dirty="0">
                <a:latin typeface="Arial"/>
                <a:cs typeface="Arial"/>
              </a:rPr>
              <a:t>be </a:t>
            </a:r>
            <a:r>
              <a:rPr sz="3000" dirty="0">
                <a:latin typeface="Arial"/>
                <a:cs typeface="Arial"/>
              </a:rPr>
              <a:t>stated in the  </a:t>
            </a:r>
            <a:r>
              <a:rPr sz="3000" spc="-5" dirty="0">
                <a:latin typeface="Arial"/>
                <a:cs typeface="Arial"/>
              </a:rPr>
              <a:t>research</a:t>
            </a:r>
            <a:r>
              <a:rPr sz="3000" spc="-3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hypothesis.</a:t>
            </a:r>
            <a:endParaRPr sz="3000">
              <a:latin typeface="Arial"/>
              <a:cs typeface="Arial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20"/>
              </a:spcBef>
              <a:buChar char="•"/>
              <a:tabLst>
                <a:tab pos="356235" algn="l"/>
              </a:tabLst>
            </a:pPr>
            <a:r>
              <a:rPr sz="3000" spc="-25" dirty="0">
                <a:latin typeface="Arial"/>
                <a:cs typeface="Arial"/>
              </a:rPr>
              <a:t>However, </a:t>
            </a:r>
            <a:r>
              <a:rPr sz="3000" dirty="0">
                <a:latin typeface="Arial"/>
                <a:cs typeface="Arial"/>
              </a:rPr>
              <a:t>they </a:t>
            </a:r>
            <a:r>
              <a:rPr sz="3000" spc="-5" dirty="0">
                <a:latin typeface="Arial"/>
                <a:cs typeface="Arial"/>
              </a:rPr>
              <a:t>should </a:t>
            </a:r>
            <a:r>
              <a:rPr sz="3000" spc="-10" dirty="0">
                <a:latin typeface="Arial"/>
                <a:cs typeface="Arial"/>
              </a:rPr>
              <a:t>be </a:t>
            </a:r>
            <a:r>
              <a:rPr sz="3000" spc="-5" dirty="0">
                <a:latin typeface="Arial"/>
                <a:cs typeface="Arial"/>
              </a:rPr>
              <a:t>clear </a:t>
            </a:r>
            <a:r>
              <a:rPr sz="3000" dirty="0">
                <a:latin typeface="Arial"/>
                <a:cs typeface="Arial"/>
              </a:rPr>
              <a:t>in the </a:t>
            </a:r>
            <a:r>
              <a:rPr sz="3000" spc="-5" dirty="0">
                <a:latin typeface="Arial"/>
                <a:cs typeface="Arial"/>
              </a:rPr>
              <a:t>mind </a:t>
            </a:r>
            <a:r>
              <a:rPr sz="3000" dirty="0">
                <a:latin typeface="Arial"/>
                <a:cs typeface="Arial"/>
              </a:rPr>
              <a:t>of  the </a:t>
            </a:r>
            <a:r>
              <a:rPr sz="3000" spc="-5" dirty="0">
                <a:latin typeface="Arial"/>
                <a:cs typeface="Arial"/>
              </a:rPr>
              <a:t>investigator while conceptualizing </a:t>
            </a:r>
            <a:r>
              <a:rPr sz="3000" dirty="0">
                <a:latin typeface="Arial"/>
                <a:cs typeface="Arial"/>
              </a:rPr>
              <a:t>the  </a:t>
            </a:r>
            <a:r>
              <a:rPr sz="3000" spc="-40" dirty="0">
                <a:latin typeface="Arial"/>
                <a:cs typeface="Arial"/>
              </a:rPr>
              <a:t>study.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838552"/>
            <a:ext cx="7904480" cy="470852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b="1" dirty="0">
                <a:solidFill>
                  <a:srgbClr val="C00000"/>
                </a:solidFill>
                <a:latin typeface="Arial"/>
                <a:cs typeface="Arial"/>
              </a:rPr>
              <a:t>Hypothesis should be stated in</a:t>
            </a:r>
            <a:r>
              <a:rPr sz="3200" b="1" spc="-18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C00000"/>
                </a:solidFill>
                <a:latin typeface="Arial"/>
                <a:cs typeface="Arial"/>
              </a:rPr>
              <a:t>advance</a:t>
            </a:r>
            <a:endParaRPr sz="3200">
              <a:latin typeface="Arial"/>
              <a:cs typeface="Arial"/>
            </a:endParaRPr>
          </a:p>
          <a:p>
            <a:pPr marL="355600" marR="296545" indent="-343535">
              <a:lnSpc>
                <a:spcPct val="100000"/>
              </a:lnSpc>
              <a:spcBef>
                <a:spcPts val="77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Arial"/>
                <a:cs typeface="Arial"/>
              </a:rPr>
              <a:t>The hypothesis must be stated in</a:t>
            </a:r>
            <a:r>
              <a:rPr sz="3200" spc="-18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writing  </a:t>
            </a:r>
            <a:r>
              <a:rPr sz="3200" spc="-5" dirty="0">
                <a:latin typeface="Arial"/>
                <a:cs typeface="Arial"/>
              </a:rPr>
              <a:t>during </a:t>
            </a:r>
            <a:r>
              <a:rPr sz="3200" dirty="0">
                <a:latin typeface="Arial"/>
                <a:cs typeface="Arial"/>
              </a:rPr>
              <a:t>the proposal</a:t>
            </a:r>
            <a:r>
              <a:rPr sz="3200" spc="-6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state</a:t>
            </a:r>
            <a:endParaRPr sz="3200">
              <a:latin typeface="Arial"/>
              <a:cs typeface="Arial"/>
            </a:endParaRPr>
          </a:p>
          <a:p>
            <a:pPr marL="355600" marR="5080" indent="-343535">
              <a:lnSpc>
                <a:spcPct val="100000"/>
              </a:lnSpc>
              <a:spcBef>
                <a:spcPts val="77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Arial"/>
                <a:cs typeface="Arial"/>
              </a:rPr>
              <a:t>This will help to keep the research </a:t>
            </a:r>
            <a:r>
              <a:rPr sz="3200" spc="-10" dirty="0">
                <a:latin typeface="Arial"/>
                <a:cs typeface="Arial"/>
              </a:rPr>
              <a:t>effort  </a:t>
            </a:r>
            <a:r>
              <a:rPr sz="3200" dirty="0">
                <a:latin typeface="Arial"/>
                <a:cs typeface="Arial"/>
              </a:rPr>
              <a:t>focused on </a:t>
            </a:r>
            <a:r>
              <a:rPr sz="3200" spc="-5" dirty="0">
                <a:latin typeface="Arial"/>
                <a:cs typeface="Arial"/>
              </a:rPr>
              <a:t>the primary objective </a:t>
            </a:r>
            <a:r>
              <a:rPr sz="3200" dirty="0">
                <a:latin typeface="Arial"/>
                <a:cs typeface="Arial"/>
              </a:rPr>
              <a:t>and  create a stronger basis for </a:t>
            </a:r>
            <a:r>
              <a:rPr sz="3200" spc="-5" dirty="0">
                <a:latin typeface="Arial"/>
                <a:cs typeface="Arial"/>
              </a:rPr>
              <a:t>interpreting</a:t>
            </a:r>
            <a:r>
              <a:rPr sz="3200" spc="-13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the  </a:t>
            </a:r>
            <a:r>
              <a:rPr sz="3200" spc="-10" dirty="0">
                <a:latin typeface="Arial"/>
                <a:cs typeface="Arial"/>
              </a:rPr>
              <a:t>study’s </a:t>
            </a:r>
            <a:r>
              <a:rPr sz="3200" dirty="0">
                <a:latin typeface="Arial"/>
                <a:cs typeface="Arial"/>
              </a:rPr>
              <a:t>results as compared to a  hypothesis that </a:t>
            </a:r>
            <a:r>
              <a:rPr sz="3200" spc="-5" dirty="0">
                <a:latin typeface="Arial"/>
                <a:cs typeface="Arial"/>
              </a:rPr>
              <a:t>emerges </a:t>
            </a:r>
            <a:r>
              <a:rPr sz="3200" dirty="0">
                <a:latin typeface="Arial"/>
                <a:cs typeface="Arial"/>
              </a:rPr>
              <a:t>as a result of  inspecting the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data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21358"/>
            <a:ext cx="8075295" cy="35388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105"/>
              </a:spcBef>
              <a:buChar char="•"/>
              <a:tabLst>
                <a:tab pos="356235" algn="l"/>
              </a:tabLst>
            </a:pPr>
            <a:r>
              <a:rPr sz="3200" dirty="0">
                <a:latin typeface="Arial"/>
                <a:cs typeface="Arial"/>
              </a:rPr>
              <a:t>The </a:t>
            </a:r>
            <a:r>
              <a:rPr sz="3200" spc="-10" dirty="0">
                <a:latin typeface="Arial"/>
                <a:cs typeface="Arial"/>
              </a:rPr>
              <a:t>habit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i="1" spc="-5" dirty="0">
                <a:solidFill>
                  <a:srgbClr val="FF0000"/>
                </a:solidFill>
                <a:latin typeface="Arial"/>
                <a:cs typeface="Arial"/>
              </a:rPr>
              <a:t>post-hoc </a:t>
            </a:r>
            <a:r>
              <a:rPr sz="3200" spc="-5" dirty="0">
                <a:latin typeface="Arial"/>
                <a:cs typeface="Arial"/>
              </a:rPr>
              <a:t>hypothesis testing  (common among researchers) is nothing  but </a:t>
            </a:r>
            <a:r>
              <a:rPr sz="3200" dirty="0">
                <a:latin typeface="Arial"/>
                <a:cs typeface="Arial"/>
              </a:rPr>
              <a:t>using </a:t>
            </a:r>
            <a:r>
              <a:rPr sz="3200" spc="-5" dirty="0">
                <a:latin typeface="Arial"/>
                <a:cs typeface="Arial"/>
              </a:rPr>
              <a:t>third-degree methods on </a:t>
            </a:r>
            <a:r>
              <a:rPr sz="3200" dirty="0">
                <a:latin typeface="Arial"/>
                <a:cs typeface="Arial"/>
              </a:rPr>
              <a:t>the  </a:t>
            </a:r>
            <a:r>
              <a:rPr sz="3200" spc="-5" dirty="0">
                <a:latin typeface="Arial"/>
                <a:cs typeface="Arial"/>
              </a:rPr>
              <a:t>data (data dredging), to </a:t>
            </a:r>
            <a:r>
              <a:rPr sz="3200" dirty="0">
                <a:latin typeface="Arial"/>
                <a:cs typeface="Arial"/>
              </a:rPr>
              <a:t>yield </a:t>
            </a:r>
            <a:r>
              <a:rPr sz="3200" spc="-5" dirty="0">
                <a:latin typeface="Arial"/>
                <a:cs typeface="Arial"/>
              </a:rPr>
              <a:t>at </a:t>
            </a:r>
            <a:r>
              <a:rPr sz="3200" dirty="0">
                <a:latin typeface="Arial"/>
                <a:cs typeface="Arial"/>
              </a:rPr>
              <a:t>least  </a:t>
            </a:r>
            <a:r>
              <a:rPr sz="3200" spc="-5" dirty="0">
                <a:latin typeface="Arial"/>
                <a:cs typeface="Arial"/>
              </a:rPr>
              <a:t>something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significant</a:t>
            </a:r>
            <a:endParaRPr sz="3200">
              <a:latin typeface="Arial"/>
              <a:cs typeface="Arial"/>
            </a:endParaRPr>
          </a:p>
          <a:p>
            <a:pPr marL="355600" marR="7620" indent="-343535" algn="just">
              <a:lnSpc>
                <a:spcPct val="100000"/>
              </a:lnSpc>
              <a:spcBef>
                <a:spcPts val="775"/>
              </a:spcBef>
              <a:buChar char="•"/>
              <a:tabLst>
                <a:tab pos="356235" algn="l"/>
              </a:tabLst>
            </a:pPr>
            <a:r>
              <a:rPr sz="3200" dirty="0">
                <a:latin typeface="Arial"/>
                <a:cs typeface="Arial"/>
              </a:rPr>
              <a:t>This </a:t>
            </a:r>
            <a:r>
              <a:rPr sz="3200" spc="-5" dirty="0">
                <a:latin typeface="Arial"/>
                <a:cs typeface="Arial"/>
              </a:rPr>
              <a:t>leads </a:t>
            </a:r>
            <a:r>
              <a:rPr sz="3200" dirty="0">
                <a:latin typeface="Arial"/>
                <a:cs typeface="Arial"/>
              </a:rPr>
              <a:t>to </a:t>
            </a:r>
            <a:r>
              <a:rPr sz="3200" spc="-5" dirty="0">
                <a:latin typeface="Arial"/>
                <a:cs typeface="Arial"/>
              </a:rPr>
              <a:t>overrating the occasional  </a:t>
            </a:r>
            <a:r>
              <a:rPr sz="3200" dirty="0">
                <a:latin typeface="Arial"/>
                <a:cs typeface="Arial"/>
              </a:rPr>
              <a:t>chance associations </a:t>
            </a:r>
            <a:r>
              <a:rPr sz="3200" spc="-5" dirty="0">
                <a:latin typeface="Arial"/>
                <a:cs typeface="Arial"/>
              </a:rPr>
              <a:t>in </a:t>
            </a:r>
            <a:r>
              <a:rPr sz="3200" dirty="0">
                <a:latin typeface="Arial"/>
                <a:cs typeface="Arial"/>
              </a:rPr>
              <a:t>the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study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397254"/>
            <a:ext cx="8074025" cy="45986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356235" algn="l"/>
              </a:tabLst>
            </a:pPr>
            <a:r>
              <a:rPr sz="2500" spc="-5" dirty="0">
                <a:latin typeface="Arial"/>
                <a:cs typeface="Arial"/>
              </a:rPr>
              <a:t>A hypothesis should be empirically</a:t>
            </a:r>
            <a:r>
              <a:rPr sz="2500" spc="-120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testable</a:t>
            </a:r>
            <a:endParaRPr sz="2500">
              <a:latin typeface="Arial"/>
              <a:cs typeface="Arial"/>
            </a:endParaRPr>
          </a:p>
          <a:p>
            <a:pPr marL="355600" marR="6350" indent="-343535" algn="just">
              <a:lnSpc>
                <a:spcPts val="2400"/>
              </a:lnSpc>
              <a:spcBef>
                <a:spcPts val="580"/>
              </a:spcBef>
              <a:buChar char="•"/>
              <a:tabLst>
                <a:tab pos="356235" algn="l"/>
              </a:tabLst>
            </a:pPr>
            <a:r>
              <a:rPr sz="2500" spc="-5" dirty="0">
                <a:latin typeface="Arial"/>
                <a:cs typeface="Arial"/>
              </a:rPr>
              <a:t>A good hypothesis in </a:t>
            </a:r>
            <a:r>
              <a:rPr sz="2500" dirty="0">
                <a:latin typeface="Arial"/>
                <a:cs typeface="Arial"/>
              </a:rPr>
              <a:t>agreement </a:t>
            </a:r>
            <a:r>
              <a:rPr sz="2500" spc="-5" dirty="0">
                <a:latin typeface="Arial"/>
                <a:cs typeface="Arial"/>
              </a:rPr>
              <a:t>with </a:t>
            </a:r>
            <a:r>
              <a:rPr sz="2500" dirty="0">
                <a:latin typeface="Arial"/>
                <a:cs typeface="Arial"/>
              </a:rPr>
              <a:t>the </a:t>
            </a:r>
            <a:r>
              <a:rPr sz="2500" spc="-5" dirty="0">
                <a:latin typeface="Arial"/>
                <a:cs typeface="Arial"/>
              </a:rPr>
              <a:t>observed  facts</a:t>
            </a:r>
            <a:endParaRPr sz="2500">
              <a:latin typeface="Arial"/>
              <a:cs typeface="Arial"/>
            </a:endParaRPr>
          </a:p>
          <a:p>
            <a:pPr marL="355600" marR="5715" indent="-343535" algn="just">
              <a:lnSpc>
                <a:spcPts val="2400"/>
              </a:lnSpc>
              <a:spcBef>
                <a:spcPts val="600"/>
              </a:spcBef>
              <a:buChar char="•"/>
              <a:tabLst>
                <a:tab pos="356235" algn="l"/>
              </a:tabLst>
            </a:pPr>
            <a:r>
              <a:rPr sz="2500" spc="-5" dirty="0">
                <a:latin typeface="Arial"/>
                <a:cs typeface="Arial"/>
              </a:rPr>
              <a:t>A </a:t>
            </a:r>
            <a:r>
              <a:rPr sz="2500" spc="-10" dirty="0">
                <a:latin typeface="Arial"/>
                <a:cs typeface="Arial"/>
              </a:rPr>
              <a:t>good </a:t>
            </a:r>
            <a:r>
              <a:rPr sz="2500" spc="-5" dirty="0">
                <a:latin typeface="Arial"/>
                <a:cs typeface="Arial"/>
              </a:rPr>
              <a:t>hypothesis does not conflict with any law of  nature which is know to be</a:t>
            </a:r>
            <a:r>
              <a:rPr sz="2500" spc="20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true</a:t>
            </a:r>
            <a:endParaRPr sz="2500">
              <a:latin typeface="Arial"/>
              <a:cs typeface="Arial"/>
            </a:endParaRPr>
          </a:p>
          <a:p>
            <a:pPr marL="355600" indent="-343535" algn="just">
              <a:lnSpc>
                <a:spcPct val="100000"/>
              </a:lnSpc>
              <a:spcBef>
                <a:spcPts val="25"/>
              </a:spcBef>
              <a:buChar char="•"/>
              <a:tabLst>
                <a:tab pos="356235" algn="l"/>
              </a:tabLst>
            </a:pPr>
            <a:r>
              <a:rPr sz="2500" spc="-5" dirty="0">
                <a:latin typeface="Arial"/>
                <a:cs typeface="Arial"/>
              </a:rPr>
              <a:t>A good hypothesis is</a:t>
            </a:r>
            <a:r>
              <a:rPr sz="2500" spc="-145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expert</a:t>
            </a:r>
            <a:endParaRPr sz="2500">
              <a:latin typeface="Arial"/>
              <a:cs typeface="Arial"/>
            </a:endParaRPr>
          </a:p>
          <a:p>
            <a:pPr marL="355600" marR="5080" indent="-343535" algn="just">
              <a:lnSpc>
                <a:spcPct val="80000"/>
              </a:lnSpc>
              <a:spcBef>
                <a:spcPts val="600"/>
              </a:spcBef>
              <a:buChar char="•"/>
              <a:tabLst>
                <a:tab pos="356235" algn="l"/>
              </a:tabLst>
            </a:pPr>
            <a:r>
              <a:rPr sz="2500" spc="-5" dirty="0">
                <a:latin typeface="Arial"/>
                <a:cs typeface="Arial"/>
              </a:rPr>
              <a:t>It should be so designed that its test </a:t>
            </a:r>
            <a:r>
              <a:rPr sz="2500" spc="-10" dirty="0">
                <a:latin typeface="Arial"/>
                <a:cs typeface="Arial"/>
              </a:rPr>
              <a:t>will </a:t>
            </a:r>
            <a:r>
              <a:rPr sz="2500" spc="-5" dirty="0">
                <a:latin typeface="Arial"/>
                <a:cs typeface="Arial"/>
              </a:rPr>
              <a:t>provide an  answer to original problems which forms </a:t>
            </a:r>
            <a:r>
              <a:rPr sz="2500" dirty="0">
                <a:latin typeface="Arial"/>
                <a:cs typeface="Arial"/>
              </a:rPr>
              <a:t>primary  </a:t>
            </a:r>
            <a:r>
              <a:rPr sz="2500" spc="-5" dirty="0">
                <a:latin typeface="Arial"/>
                <a:cs typeface="Arial"/>
              </a:rPr>
              <a:t>purpose of the</a:t>
            </a:r>
            <a:r>
              <a:rPr sz="2500" spc="10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investigation</a:t>
            </a:r>
            <a:endParaRPr sz="2500">
              <a:latin typeface="Arial"/>
              <a:cs typeface="Arial"/>
            </a:endParaRPr>
          </a:p>
          <a:p>
            <a:pPr marL="355600" marR="6985" indent="-343535" algn="just">
              <a:lnSpc>
                <a:spcPts val="2400"/>
              </a:lnSpc>
              <a:spcBef>
                <a:spcPts val="580"/>
              </a:spcBef>
              <a:buChar char="•"/>
              <a:tabLst>
                <a:tab pos="356235" algn="l"/>
              </a:tabLst>
            </a:pPr>
            <a:r>
              <a:rPr sz="2500" spc="-5" dirty="0">
                <a:latin typeface="Arial"/>
                <a:cs typeface="Arial"/>
              </a:rPr>
              <a:t>It must be stated in final form early in the experiment  before any attempt at verification is</a:t>
            </a:r>
            <a:r>
              <a:rPr sz="2500" spc="70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made</a:t>
            </a:r>
            <a:endParaRPr sz="2500">
              <a:latin typeface="Arial"/>
              <a:cs typeface="Arial"/>
            </a:endParaRPr>
          </a:p>
          <a:p>
            <a:pPr marL="355600" indent="-343535" algn="just">
              <a:lnSpc>
                <a:spcPct val="100000"/>
              </a:lnSpc>
              <a:spcBef>
                <a:spcPts val="20"/>
              </a:spcBef>
              <a:buChar char="•"/>
              <a:tabLst>
                <a:tab pos="356235" algn="l"/>
              </a:tabLst>
            </a:pPr>
            <a:r>
              <a:rPr sz="2500" spc="-5" dirty="0">
                <a:latin typeface="Arial"/>
                <a:cs typeface="Arial"/>
              </a:rPr>
              <a:t>The hypothesis must be conceptually</a:t>
            </a:r>
            <a:r>
              <a:rPr sz="2500" spc="25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clear</a:t>
            </a:r>
            <a:endParaRPr sz="2500">
              <a:latin typeface="Arial"/>
              <a:cs typeface="Arial"/>
            </a:endParaRPr>
          </a:p>
          <a:p>
            <a:pPr marL="355600" indent="-343535" algn="just">
              <a:lnSpc>
                <a:spcPct val="100000"/>
              </a:lnSpc>
              <a:buChar char="•"/>
              <a:tabLst>
                <a:tab pos="356235" algn="l"/>
              </a:tabLst>
            </a:pPr>
            <a:r>
              <a:rPr sz="2500" spc="-5" dirty="0">
                <a:latin typeface="Arial"/>
                <a:cs typeface="Arial"/>
              </a:rPr>
              <a:t>The hypothesis must be</a:t>
            </a:r>
            <a:r>
              <a:rPr sz="2500" spc="25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specific</a:t>
            </a:r>
            <a:endParaRPr sz="2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572590"/>
            <a:ext cx="8074659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  <a:tabLst>
                <a:tab pos="1826260" algn="l"/>
                <a:tab pos="3327400" algn="l"/>
                <a:tab pos="4824730" algn="l"/>
                <a:tab pos="5490210" algn="l"/>
                <a:tab pos="5951220" algn="l"/>
                <a:tab pos="7833359" algn="l"/>
              </a:tabLst>
            </a:pPr>
            <a:r>
              <a:rPr sz="3200" i="0" dirty="0">
                <a:latin typeface="Arial"/>
                <a:cs typeface="Arial"/>
              </a:rPr>
              <a:t>The </a:t>
            </a:r>
            <a:r>
              <a:rPr sz="3200" i="0" spc="-5" dirty="0">
                <a:latin typeface="Arial"/>
                <a:cs typeface="Arial"/>
              </a:rPr>
              <a:t>precursor </a:t>
            </a:r>
            <a:r>
              <a:rPr sz="3200" i="0" spc="-10" dirty="0">
                <a:latin typeface="Arial"/>
                <a:cs typeface="Arial"/>
              </a:rPr>
              <a:t>to </a:t>
            </a:r>
            <a:r>
              <a:rPr sz="3200" i="0" dirty="0">
                <a:latin typeface="Arial"/>
                <a:cs typeface="Arial"/>
              </a:rPr>
              <a:t>a </a:t>
            </a:r>
            <a:r>
              <a:rPr sz="3200" i="0" spc="-5" dirty="0">
                <a:latin typeface="Arial"/>
                <a:cs typeface="Arial"/>
              </a:rPr>
              <a:t>hypothesis </a:t>
            </a:r>
            <a:r>
              <a:rPr sz="3200" i="0" spc="-10" dirty="0">
                <a:latin typeface="Arial"/>
                <a:cs typeface="Arial"/>
              </a:rPr>
              <a:t>is </a:t>
            </a:r>
            <a:r>
              <a:rPr sz="3200" i="0" dirty="0">
                <a:latin typeface="Arial"/>
                <a:cs typeface="Arial"/>
              </a:rPr>
              <a:t>a </a:t>
            </a:r>
            <a:r>
              <a:rPr sz="3200" i="0" spc="-5" dirty="0">
                <a:latin typeface="Arial"/>
                <a:cs typeface="Arial"/>
              </a:rPr>
              <a:t>research  </a:t>
            </a:r>
            <a:r>
              <a:rPr sz="3200" i="0" dirty="0">
                <a:latin typeface="Arial"/>
                <a:cs typeface="Arial"/>
              </a:rPr>
              <a:t>pr</a:t>
            </a:r>
            <a:r>
              <a:rPr sz="3200" i="0" spc="-10" dirty="0">
                <a:latin typeface="Arial"/>
                <a:cs typeface="Arial"/>
              </a:rPr>
              <a:t>o</a:t>
            </a:r>
            <a:r>
              <a:rPr sz="3200" i="0" dirty="0">
                <a:latin typeface="Arial"/>
                <a:cs typeface="Arial"/>
              </a:rPr>
              <a:t>bl</a:t>
            </a:r>
            <a:r>
              <a:rPr sz="3200" i="0" spc="-15" dirty="0">
                <a:latin typeface="Arial"/>
                <a:cs typeface="Arial"/>
              </a:rPr>
              <a:t>e</a:t>
            </a:r>
            <a:r>
              <a:rPr sz="3200" i="0" spc="-20" dirty="0">
                <a:latin typeface="Arial"/>
                <a:cs typeface="Arial"/>
              </a:rPr>
              <a:t>m</a:t>
            </a:r>
            <a:r>
              <a:rPr sz="3200" i="0" dirty="0">
                <a:latin typeface="Arial"/>
                <a:cs typeface="Arial"/>
              </a:rPr>
              <a:t>,	usu</a:t>
            </a:r>
            <a:r>
              <a:rPr sz="3200" i="0" spc="-10" dirty="0">
                <a:latin typeface="Arial"/>
                <a:cs typeface="Arial"/>
              </a:rPr>
              <a:t>a</a:t>
            </a:r>
            <a:r>
              <a:rPr sz="3200" i="0" dirty="0">
                <a:latin typeface="Arial"/>
                <a:cs typeface="Arial"/>
              </a:rPr>
              <a:t>lly	fr</a:t>
            </a:r>
            <a:r>
              <a:rPr sz="3200" i="0" spc="-20" dirty="0">
                <a:latin typeface="Arial"/>
                <a:cs typeface="Arial"/>
              </a:rPr>
              <a:t>a</a:t>
            </a:r>
            <a:r>
              <a:rPr sz="3200" i="0" dirty="0">
                <a:latin typeface="Arial"/>
                <a:cs typeface="Arial"/>
              </a:rPr>
              <a:t>m</a:t>
            </a:r>
            <a:r>
              <a:rPr sz="3200" i="0" spc="-20" dirty="0">
                <a:latin typeface="Arial"/>
                <a:cs typeface="Arial"/>
              </a:rPr>
              <a:t>e</a:t>
            </a:r>
            <a:r>
              <a:rPr sz="3200" i="0" dirty="0">
                <a:latin typeface="Arial"/>
                <a:cs typeface="Arial"/>
              </a:rPr>
              <a:t>d	</a:t>
            </a:r>
            <a:r>
              <a:rPr sz="3200" i="0" spc="-10" dirty="0">
                <a:latin typeface="Arial"/>
                <a:cs typeface="Arial"/>
              </a:rPr>
              <a:t>a</a:t>
            </a:r>
            <a:r>
              <a:rPr sz="3200" i="0" dirty="0">
                <a:latin typeface="Arial"/>
                <a:cs typeface="Arial"/>
              </a:rPr>
              <a:t>s	a	q</a:t>
            </a:r>
            <a:r>
              <a:rPr sz="3200" i="0" spc="-10" dirty="0">
                <a:latin typeface="Arial"/>
                <a:cs typeface="Arial"/>
              </a:rPr>
              <a:t>u</a:t>
            </a:r>
            <a:r>
              <a:rPr sz="3200" i="0" dirty="0">
                <a:latin typeface="Arial"/>
                <a:cs typeface="Arial"/>
              </a:rPr>
              <a:t>esti</a:t>
            </a:r>
            <a:r>
              <a:rPr sz="3200" i="0" spc="-25" dirty="0">
                <a:latin typeface="Arial"/>
                <a:cs typeface="Arial"/>
              </a:rPr>
              <a:t>o</a:t>
            </a:r>
            <a:r>
              <a:rPr sz="3200" i="0" spc="-10" dirty="0">
                <a:latin typeface="Arial"/>
                <a:cs typeface="Arial"/>
              </a:rPr>
              <a:t>n</a:t>
            </a:r>
            <a:r>
              <a:rPr sz="3200" i="0" dirty="0">
                <a:latin typeface="Arial"/>
                <a:cs typeface="Arial"/>
              </a:rPr>
              <a:t>.	</a:t>
            </a:r>
            <a:r>
              <a:rPr sz="3200" i="0" spc="-5" dirty="0">
                <a:latin typeface="Arial"/>
                <a:cs typeface="Arial"/>
              </a:rPr>
              <a:t>It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450719"/>
            <a:ext cx="8072120" cy="2776016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715" algn="just">
              <a:lnSpc>
                <a:spcPts val="3460"/>
              </a:lnSpc>
              <a:spcBef>
                <a:spcPts val="535"/>
              </a:spcBef>
            </a:pPr>
            <a:r>
              <a:rPr sz="3200" spc="-5" dirty="0">
                <a:latin typeface="Arial"/>
                <a:cs typeface="Arial"/>
              </a:rPr>
              <a:t>might </a:t>
            </a:r>
            <a:r>
              <a:rPr sz="3200" dirty="0">
                <a:latin typeface="Arial"/>
                <a:cs typeface="Arial"/>
              </a:rPr>
              <a:t>ask </a:t>
            </a:r>
            <a:r>
              <a:rPr sz="3200" spc="-5" dirty="0">
                <a:latin typeface="Arial"/>
                <a:cs typeface="Arial"/>
              </a:rPr>
              <a:t>what, or </a:t>
            </a:r>
            <a:r>
              <a:rPr sz="3200" spc="-60" dirty="0">
                <a:latin typeface="Arial"/>
                <a:cs typeface="Arial"/>
              </a:rPr>
              <a:t>why, </a:t>
            </a:r>
            <a:r>
              <a:rPr sz="3200" spc="-5" dirty="0">
                <a:latin typeface="Arial"/>
                <a:cs typeface="Arial"/>
              </a:rPr>
              <a:t>something is  happening.</a:t>
            </a:r>
            <a:endParaRPr sz="3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200" dirty="0">
              <a:latin typeface="Arial"/>
              <a:cs typeface="Arial"/>
            </a:endParaRPr>
          </a:p>
          <a:p>
            <a:pPr marL="12700" marR="5080" algn="just">
              <a:lnSpc>
                <a:spcPct val="90000"/>
              </a:lnSpc>
            </a:pPr>
            <a:r>
              <a:rPr sz="2800" spc="-5" dirty="0">
                <a:latin typeface="Arial"/>
                <a:cs typeface="Arial"/>
              </a:rPr>
              <a:t>For </a:t>
            </a:r>
            <a:r>
              <a:rPr sz="2800" dirty="0">
                <a:latin typeface="Arial"/>
                <a:cs typeface="Arial"/>
              </a:rPr>
              <a:t>example, </a:t>
            </a:r>
            <a:r>
              <a:rPr sz="2800" spc="-10" dirty="0">
                <a:latin typeface="Arial"/>
                <a:cs typeface="Arial"/>
              </a:rPr>
              <a:t>we </a:t>
            </a:r>
            <a:r>
              <a:rPr sz="2800" spc="-5" dirty="0">
                <a:latin typeface="Arial"/>
                <a:cs typeface="Arial"/>
              </a:rPr>
              <a:t>might wonder why the accidents  </a:t>
            </a:r>
            <a:r>
              <a:rPr sz="2800" dirty="0">
                <a:latin typeface="Arial"/>
                <a:cs typeface="Arial"/>
              </a:rPr>
              <a:t>are increasing at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tunnel </a:t>
            </a:r>
            <a:r>
              <a:rPr sz="2800" spc="-5" dirty="0">
                <a:latin typeface="Arial"/>
                <a:cs typeface="Arial"/>
              </a:rPr>
              <a:t>construction </a:t>
            </a:r>
            <a:r>
              <a:rPr sz="2800" dirty="0">
                <a:latin typeface="Arial"/>
                <a:cs typeface="Arial"/>
              </a:rPr>
              <a:t>project  sites.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problem question might </a:t>
            </a:r>
            <a:r>
              <a:rPr sz="2800" spc="-5" dirty="0">
                <a:latin typeface="Arial"/>
                <a:cs typeface="Arial"/>
              </a:rPr>
              <a:t>be </a:t>
            </a:r>
            <a:r>
              <a:rPr sz="2800" b="1" spc="-5" dirty="0" smtClean="0">
                <a:latin typeface="Arial"/>
                <a:cs typeface="Arial"/>
              </a:rPr>
              <a:t>‘</a:t>
            </a:r>
            <a:r>
              <a:rPr lang="en-US" sz="2800" b="1" spc="-5" dirty="0" smtClean="0">
                <a:latin typeface="Arial"/>
                <a:cs typeface="Arial"/>
              </a:rPr>
              <a:t>.............</a:t>
            </a:r>
            <a:r>
              <a:rPr sz="2800" b="1" spc="-5" dirty="0" smtClean="0">
                <a:latin typeface="Arial"/>
                <a:cs typeface="Arial"/>
              </a:rPr>
              <a:t>’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10080" y="547242"/>
            <a:ext cx="6324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70300" algn="l"/>
              </a:tabLst>
            </a:pPr>
            <a:r>
              <a:rPr sz="3600" b="1" i="0" dirty="0">
                <a:latin typeface="Arial"/>
                <a:cs typeface="Arial"/>
              </a:rPr>
              <a:t>Hypothesis	</a:t>
            </a:r>
            <a:r>
              <a:rPr sz="3600" b="1" spc="-5" dirty="0">
                <a:solidFill>
                  <a:srgbClr val="C00000"/>
                </a:solidFill>
                <a:latin typeface="Arial"/>
                <a:cs typeface="Arial"/>
              </a:rPr>
              <a:t>Falsifiability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470405"/>
            <a:ext cx="7999095" cy="4872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356235" algn="l"/>
              </a:tabLst>
            </a:pPr>
            <a:r>
              <a:rPr sz="3000" dirty="0">
                <a:latin typeface="Arial"/>
                <a:cs typeface="Arial"/>
              </a:rPr>
              <a:t>A </a:t>
            </a:r>
            <a:r>
              <a:rPr sz="3000" spc="-5" dirty="0">
                <a:latin typeface="Arial"/>
                <a:cs typeface="Arial"/>
              </a:rPr>
              <a:t>hypothesis </a:t>
            </a:r>
            <a:r>
              <a:rPr sz="3000" dirty="0">
                <a:latin typeface="Arial"/>
                <a:cs typeface="Arial"/>
              </a:rPr>
              <a:t>is </a:t>
            </a:r>
            <a:r>
              <a:rPr sz="3000" spc="-5" dirty="0">
                <a:latin typeface="Arial"/>
                <a:cs typeface="Arial"/>
              </a:rPr>
              <a:t>a suggested solution </a:t>
            </a:r>
            <a:r>
              <a:rPr sz="3000" dirty="0">
                <a:latin typeface="Arial"/>
                <a:cs typeface="Arial"/>
              </a:rPr>
              <a:t>for </a:t>
            </a:r>
            <a:r>
              <a:rPr sz="3000" spc="5" dirty="0">
                <a:latin typeface="Arial"/>
                <a:cs typeface="Arial"/>
              </a:rPr>
              <a:t>an  </a:t>
            </a:r>
            <a:r>
              <a:rPr sz="3000" spc="-5" dirty="0">
                <a:latin typeface="Arial"/>
                <a:cs typeface="Arial"/>
              </a:rPr>
              <a:t>unexplained occurrence </a:t>
            </a:r>
            <a:r>
              <a:rPr sz="3000" dirty="0">
                <a:latin typeface="Arial"/>
                <a:cs typeface="Arial"/>
              </a:rPr>
              <a:t>that </a:t>
            </a:r>
            <a:r>
              <a:rPr sz="3000" spc="-5" dirty="0">
                <a:latin typeface="Arial"/>
                <a:cs typeface="Arial"/>
              </a:rPr>
              <a:t>does </a:t>
            </a:r>
            <a:r>
              <a:rPr sz="3000" dirty="0">
                <a:latin typeface="Arial"/>
                <a:cs typeface="Arial"/>
              </a:rPr>
              <a:t>not fit </a:t>
            </a:r>
            <a:r>
              <a:rPr sz="3000" spc="-5" dirty="0">
                <a:latin typeface="Arial"/>
                <a:cs typeface="Arial"/>
              </a:rPr>
              <a:t>into  current accepted scientific</a:t>
            </a:r>
            <a:r>
              <a:rPr sz="3000" spc="-4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theory</a:t>
            </a:r>
            <a:endParaRPr sz="3000">
              <a:latin typeface="Arial"/>
              <a:cs typeface="Arial"/>
            </a:endParaRPr>
          </a:p>
          <a:p>
            <a:pPr marL="355600" marR="5715" indent="-343535" algn="just">
              <a:lnSpc>
                <a:spcPct val="100000"/>
              </a:lnSpc>
              <a:spcBef>
                <a:spcPts val="725"/>
              </a:spcBef>
              <a:buChar char="•"/>
              <a:tabLst>
                <a:tab pos="356235" algn="l"/>
              </a:tabLst>
            </a:pPr>
            <a:r>
              <a:rPr sz="3000" dirty="0">
                <a:latin typeface="Arial"/>
                <a:cs typeface="Arial"/>
              </a:rPr>
              <a:t>The </a:t>
            </a:r>
            <a:r>
              <a:rPr sz="3000" spc="-5" dirty="0">
                <a:latin typeface="Arial"/>
                <a:cs typeface="Arial"/>
              </a:rPr>
              <a:t>basic idea of </a:t>
            </a:r>
            <a:r>
              <a:rPr sz="3000" dirty="0">
                <a:latin typeface="Arial"/>
                <a:cs typeface="Arial"/>
              </a:rPr>
              <a:t>a </a:t>
            </a:r>
            <a:r>
              <a:rPr sz="3000" spc="-5" dirty="0">
                <a:latin typeface="Arial"/>
                <a:cs typeface="Arial"/>
              </a:rPr>
              <a:t>hypothesis </a:t>
            </a:r>
            <a:r>
              <a:rPr sz="3000" dirty="0">
                <a:latin typeface="Arial"/>
                <a:cs typeface="Arial"/>
              </a:rPr>
              <a:t>is </a:t>
            </a:r>
            <a:r>
              <a:rPr sz="3000" spc="-5" dirty="0">
                <a:latin typeface="Arial"/>
                <a:cs typeface="Arial"/>
              </a:rPr>
              <a:t>that there </a:t>
            </a:r>
            <a:r>
              <a:rPr sz="3000" spc="5" dirty="0">
                <a:latin typeface="Arial"/>
                <a:cs typeface="Arial"/>
              </a:rPr>
              <a:t>is  </a:t>
            </a:r>
            <a:r>
              <a:rPr sz="3000" spc="-5" dirty="0">
                <a:latin typeface="Arial"/>
                <a:cs typeface="Arial"/>
              </a:rPr>
              <a:t>no pre-determined</a:t>
            </a:r>
            <a:r>
              <a:rPr sz="3000" spc="-4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outcome</a:t>
            </a:r>
            <a:endParaRPr sz="3000">
              <a:latin typeface="Arial"/>
              <a:cs typeface="Arial"/>
            </a:endParaRPr>
          </a:p>
          <a:p>
            <a:pPr marL="355600" marR="8255" indent="-343535" algn="just">
              <a:lnSpc>
                <a:spcPct val="100000"/>
              </a:lnSpc>
              <a:spcBef>
                <a:spcPts val="720"/>
              </a:spcBef>
              <a:buChar char="•"/>
              <a:tabLst>
                <a:tab pos="356235" algn="l"/>
              </a:tabLst>
            </a:pPr>
            <a:r>
              <a:rPr sz="3000" dirty="0">
                <a:latin typeface="Arial"/>
                <a:cs typeface="Arial"/>
              </a:rPr>
              <a:t>For </a:t>
            </a:r>
            <a:r>
              <a:rPr sz="3000" spc="-5" dirty="0">
                <a:latin typeface="Arial"/>
                <a:cs typeface="Arial"/>
              </a:rPr>
              <a:t>a hypothesis to be termed a scientific  hypothesis, </a:t>
            </a:r>
            <a:r>
              <a:rPr sz="3000" dirty="0">
                <a:latin typeface="Arial"/>
                <a:cs typeface="Arial"/>
              </a:rPr>
              <a:t>it </a:t>
            </a:r>
            <a:r>
              <a:rPr sz="3000" spc="-5" dirty="0">
                <a:latin typeface="Arial"/>
                <a:cs typeface="Arial"/>
              </a:rPr>
              <a:t>has to be something </a:t>
            </a:r>
            <a:r>
              <a:rPr sz="3000" dirty="0">
                <a:latin typeface="Arial"/>
                <a:cs typeface="Arial"/>
              </a:rPr>
              <a:t>that can  </a:t>
            </a:r>
            <a:r>
              <a:rPr sz="3000" spc="-5" dirty="0">
                <a:latin typeface="Arial"/>
                <a:cs typeface="Arial"/>
              </a:rPr>
              <a:t>be supported or refuted through carefully  crafted experimentation or</a:t>
            </a:r>
            <a:r>
              <a:rPr sz="3000" spc="-4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observation</a:t>
            </a:r>
            <a:endParaRPr sz="3000">
              <a:latin typeface="Arial"/>
              <a:cs typeface="Arial"/>
            </a:endParaRPr>
          </a:p>
          <a:p>
            <a:pPr marL="355600" indent="-343535" algn="just">
              <a:lnSpc>
                <a:spcPct val="100000"/>
              </a:lnSpc>
              <a:spcBef>
                <a:spcPts val="725"/>
              </a:spcBef>
              <a:buChar char="•"/>
              <a:tabLst>
                <a:tab pos="356235" algn="l"/>
              </a:tabLst>
            </a:pPr>
            <a:r>
              <a:rPr sz="3000" dirty="0">
                <a:latin typeface="Arial"/>
                <a:cs typeface="Arial"/>
              </a:rPr>
              <a:t>This is called </a:t>
            </a:r>
            <a:r>
              <a:rPr sz="3000" dirty="0">
                <a:solidFill>
                  <a:srgbClr val="C00000"/>
                </a:solidFill>
                <a:latin typeface="Arial"/>
                <a:cs typeface="Arial"/>
              </a:rPr>
              <a:t>falsifiability </a:t>
            </a:r>
            <a:r>
              <a:rPr sz="3000" spc="-5" dirty="0">
                <a:latin typeface="Arial"/>
                <a:cs typeface="Arial"/>
              </a:rPr>
              <a:t>and</a:t>
            </a:r>
            <a:r>
              <a:rPr sz="3000" spc="-114" dirty="0"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C00000"/>
                </a:solidFill>
                <a:latin typeface="Arial"/>
                <a:cs typeface="Arial"/>
              </a:rPr>
              <a:t>testability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24406"/>
            <a:ext cx="8178800" cy="3866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80340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  <a:tab pos="356235" algn="l"/>
              </a:tabLst>
            </a:pPr>
            <a:r>
              <a:rPr sz="2800" dirty="0">
                <a:latin typeface="Arial"/>
                <a:cs typeface="Arial"/>
              </a:rPr>
              <a:t>Research hypothesis states your expectations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in  a </a:t>
            </a:r>
            <a:r>
              <a:rPr sz="2800" dirty="0">
                <a:latin typeface="Arial"/>
                <a:cs typeface="Arial"/>
              </a:rPr>
              <a:t>positive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sense</a:t>
            </a:r>
            <a:endParaRPr sz="28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675"/>
              </a:spcBef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latin typeface="Arial"/>
                <a:cs typeface="Arial"/>
              </a:rPr>
              <a:t>It must be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falsifiable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0">
              <a:latin typeface="Arial"/>
              <a:cs typeface="Arial"/>
            </a:endParaRPr>
          </a:p>
          <a:p>
            <a:pPr marL="12700" marR="86995">
              <a:lnSpc>
                <a:spcPct val="120100"/>
              </a:lnSpc>
            </a:pPr>
            <a:r>
              <a:rPr sz="2800" i="1" dirty="0">
                <a:latin typeface="Arial"/>
                <a:cs typeface="Arial"/>
              </a:rPr>
              <a:t>Hypothesis: </a:t>
            </a:r>
            <a:r>
              <a:rPr sz="2800" b="1" spc="-5" dirty="0">
                <a:latin typeface="Arial"/>
                <a:cs typeface="Arial"/>
              </a:rPr>
              <a:t>HimAqa </a:t>
            </a:r>
            <a:r>
              <a:rPr sz="2800" spc="-5" dirty="0">
                <a:latin typeface="Arial"/>
                <a:cs typeface="Arial"/>
              </a:rPr>
              <a:t>mineral water </a:t>
            </a:r>
            <a:r>
              <a:rPr sz="2800" dirty="0">
                <a:latin typeface="Arial"/>
                <a:cs typeface="Arial"/>
              </a:rPr>
              <a:t>is </a:t>
            </a:r>
            <a:r>
              <a:rPr sz="2800" spc="-5" dirty="0">
                <a:latin typeface="Arial"/>
                <a:cs typeface="Arial"/>
              </a:rPr>
              <a:t>free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i="1" spc="-5" dirty="0">
                <a:latin typeface="Arial"/>
                <a:cs typeface="Arial"/>
              </a:rPr>
              <a:t>E. coli  </a:t>
            </a:r>
            <a:r>
              <a:rPr sz="2800" i="1" dirty="0">
                <a:latin typeface="Arial"/>
                <a:cs typeface="Arial"/>
              </a:rPr>
              <a:t>Prediction: </a:t>
            </a:r>
            <a:r>
              <a:rPr sz="2800" spc="-5" dirty="0">
                <a:latin typeface="Arial"/>
                <a:cs typeface="Arial"/>
              </a:rPr>
              <a:t>All </a:t>
            </a:r>
            <a:r>
              <a:rPr sz="2800" dirty="0">
                <a:latin typeface="Arial"/>
                <a:cs typeface="Arial"/>
              </a:rPr>
              <a:t>bottles tested </a:t>
            </a:r>
            <a:r>
              <a:rPr sz="2800" spc="-5" dirty="0">
                <a:latin typeface="Arial"/>
                <a:cs typeface="Arial"/>
              </a:rPr>
              <a:t>are </a:t>
            </a:r>
            <a:r>
              <a:rPr sz="2800" dirty="0">
                <a:latin typeface="Arial"/>
                <a:cs typeface="Arial"/>
              </a:rPr>
              <a:t>all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free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2800" i="1" spc="-5" dirty="0">
                <a:latin typeface="Arial"/>
                <a:cs typeface="Arial"/>
              </a:rPr>
              <a:t>Example: </a:t>
            </a:r>
            <a:r>
              <a:rPr sz="2800" spc="-5" dirty="0">
                <a:latin typeface="Arial"/>
                <a:cs typeface="Arial"/>
              </a:rPr>
              <a:t>Can be </a:t>
            </a:r>
            <a:r>
              <a:rPr sz="2800" dirty="0">
                <a:latin typeface="Arial"/>
                <a:cs typeface="Arial"/>
              </a:rPr>
              <a:t>falsified </a:t>
            </a:r>
            <a:r>
              <a:rPr sz="2800" spc="-5" dirty="0">
                <a:latin typeface="Arial"/>
                <a:cs typeface="Arial"/>
              </a:rPr>
              <a:t>by </a:t>
            </a:r>
            <a:r>
              <a:rPr sz="2800" dirty="0">
                <a:latin typeface="Arial"/>
                <a:cs typeface="Arial"/>
              </a:rPr>
              <a:t>observing </a:t>
            </a:r>
            <a:r>
              <a:rPr sz="2800" spc="-5" dirty="0">
                <a:latin typeface="Arial"/>
                <a:cs typeface="Arial"/>
              </a:rPr>
              <a:t>a bottle</a:t>
            </a:r>
            <a:r>
              <a:rPr sz="2800" spc="8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with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800" i="1" spc="-5" dirty="0">
                <a:latin typeface="Arial"/>
                <a:cs typeface="Arial"/>
              </a:rPr>
              <a:t>E.</a:t>
            </a:r>
            <a:r>
              <a:rPr sz="2800" i="1" spc="-30" dirty="0">
                <a:latin typeface="Arial"/>
                <a:cs typeface="Arial"/>
              </a:rPr>
              <a:t> </a:t>
            </a:r>
            <a:r>
              <a:rPr sz="2800" i="1" dirty="0">
                <a:latin typeface="Arial"/>
                <a:cs typeface="Arial"/>
              </a:rPr>
              <a:t>coli</a:t>
            </a:r>
            <a:r>
              <a:rPr sz="2800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584700" algn="l"/>
              </a:tabLst>
            </a:pPr>
            <a:r>
              <a:rPr i="0" dirty="0">
                <a:latin typeface="Arial"/>
                <a:cs typeface="Arial"/>
              </a:rPr>
              <a:t>Hypothesis	</a:t>
            </a:r>
            <a:r>
              <a:rPr dirty="0"/>
              <a:t>Falsifiability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1461514"/>
            <a:ext cx="8397875" cy="49352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924050" algn="just">
              <a:lnSpc>
                <a:spcPct val="110000"/>
              </a:lnSpc>
              <a:spcBef>
                <a:spcPts val="105"/>
              </a:spcBef>
            </a:pPr>
            <a:r>
              <a:rPr sz="2800" i="1" dirty="0">
                <a:latin typeface="Arial"/>
                <a:cs typeface="Arial"/>
              </a:rPr>
              <a:t>Hypothesis: </a:t>
            </a:r>
            <a:r>
              <a:rPr sz="2800" spc="-5" dirty="0">
                <a:latin typeface="Arial"/>
                <a:cs typeface="Arial"/>
              </a:rPr>
              <a:t>Both </a:t>
            </a:r>
            <a:r>
              <a:rPr sz="2800" dirty="0">
                <a:latin typeface="Arial"/>
                <a:cs typeface="Arial"/>
              </a:rPr>
              <a:t>sides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dirty="0">
                <a:latin typeface="Arial"/>
                <a:cs typeface="Arial"/>
              </a:rPr>
              <a:t>coin </a:t>
            </a:r>
            <a:r>
              <a:rPr sz="2800" spc="-5" dirty="0">
                <a:latin typeface="Arial"/>
                <a:cs typeface="Arial"/>
              </a:rPr>
              <a:t>are heads  </a:t>
            </a:r>
            <a:r>
              <a:rPr sz="2800" i="1" dirty="0">
                <a:latin typeface="Arial"/>
                <a:cs typeface="Arial"/>
              </a:rPr>
              <a:t>Prediction: </a:t>
            </a:r>
            <a:r>
              <a:rPr sz="2800" spc="-5" dirty="0">
                <a:latin typeface="Arial"/>
                <a:cs typeface="Arial"/>
              </a:rPr>
              <a:t>All flips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coin </a:t>
            </a:r>
            <a:r>
              <a:rPr sz="2800" dirty="0">
                <a:latin typeface="Arial"/>
                <a:cs typeface="Arial"/>
              </a:rPr>
              <a:t>yield heads up  </a:t>
            </a:r>
            <a:r>
              <a:rPr sz="2800" i="1" spc="-5" dirty="0">
                <a:latin typeface="Arial"/>
                <a:cs typeface="Arial"/>
              </a:rPr>
              <a:t>Example: </a:t>
            </a:r>
            <a:r>
              <a:rPr sz="2800" spc="-5" dirty="0">
                <a:latin typeface="Arial"/>
                <a:cs typeface="Arial"/>
              </a:rPr>
              <a:t>Can be </a:t>
            </a:r>
            <a:r>
              <a:rPr sz="2800" dirty="0">
                <a:latin typeface="Arial"/>
                <a:cs typeface="Arial"/>
              </a:rPr>
              <a:t>falsified by one </a:t>
            </a:r>
            <a:r>
              <a:rPr sz="2800" spc="-5" dirty="0">
                <a:latin typeface="Arial"/>
                <a:cs typeface="Arial"/>
              </a:rPr>
              <a:t>tail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up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800">
              <a:latin typeface="Arial"/>
              <a:cs typeface="Arial"/>
            </a:endParaRPr>
          </a:p>
          <a:p>
            <a:pPr marL="355600" marR="5080" indent="-342900">
              <a:lnSpc>
                <a:spcPts val="302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  <a:tab pos="1711960" algn="l"/>
                <a:tab pos="2159635" algn="l"/>
                <a:tab pos="3874770" algn="l"/>
                <a:tab pos="4202430" algn="l"/>
                <a:tab pos="5400675" algn="l"/>
                <a:tab pos="6400800" algn="l"/>
                <a:tab pos="7700645" algn="l"/>
                <a:tab pos="8147684" algn="l"/>
              </a:tabLst>
            </a:pPr>
            <a:r>
              <a:rPr sz="2800" spc="-5" dirty="0">
                <a:solidFill>
                  <a:srgbClr val="FF3333"/>
                </a:solidFill>
                <a:latin typeface="Arial"/>
                <a:cs typeface="Arial"/>
              </a:rPr>
              <a:t>Bewa</a:t>
            </a:r>
            <a:r>
              <a:rPr sz="2800" spc="10" dirty="0">
                <a:solidFill>
                  <a:srgbClr val="FF3333"/>
                </a:solidFill>
                <a:latin typeface="Arial"/>
                <a:cs typeface="Arial"/>
              </a:rPr>
              <a:t>r</a:t>
            </a:r>
            <a:r>
              <a:rPr sz="2800" spc="-5" dirty="0">
                <a:solidFill>
                  <a:srgbClr val="FF3333"/>
                </a:solidFill>
                <a:latin typeface="Arial"/>
                <a:cs typeface="Arial"/>
              </a:rPr>
              <a:t>e</a:t>
            </a:r>
            <a:r>
              <a:rPr sz="2800" dirty="0">
                <a:solidFill>
                  <a:srgbClr val="FF3333"/>
                </a:solidFill>
                <a:latin typeface="Arial"/>
                <a:cs typeface="Arial"/>
              </a:rPr>
              <a:t>	</a:t>
            </a:r>
            <a:r>
              <a:rPr sz="2800" spc="10" dirty="0">
                <a:solidFill>
                  <a:srgbClr val="FF3333"/>
                </a:solidFill>
                <a:latin typeface="Arial"/>
                <a:cs typeface="Arial"/>
              </a:rPr>
              <a:t>o</a:t>
            </a:r>
            <a:r>
              <a:rPr sz="2800" spc="-5" dirty="0">
                <a:solidFill>
                  <a:srgbClr val="FF3333"/>
                </a:solidFill>
                <a:latin typeface="Arial"/>
                <a:cs typeface="Arial"/>
              </a:rPr>
              <a:t>f</a:t>
            </a:r>
            <a:r>
              <a:rPr sz="2800" dirty="0">
                <a:solidFill>
                  <a:srgbClr val="FF3333"/>
                </a:solidFill>
                <a:latin typeface="Arial"/>
                <a:cs typeface="Arial"/>
              </a:rPr>
              <a:t>	</a:t>
            </a:r>
            <a:r>
              <a:rPr sz="2800" spc="-5" dirty="0">
                <a:solidFill>
                  <a:srgbClr val="FF3333"/>
                </a:solidFill>
                <a:latin typeface="Arial"/>
                <a:cs typeface="Arial"/>
              </a:rPr>
              <a:t>ta</a:t>
            </a:r>
            <a:r>
              <a:rPr sz="2800" spc="5" dirty="0">
                <a:solidFill>
                  <a:srgbClr val="FF3333"/>
                </a:solidFill>
                <a:latin typeface="Arial"/>
                <a:cs typeface="Arial"/>
              </a:rPr>
              <a:t>u</a:t>
            </a:r>
            <a:r>
              <a:rPr sz="2800" spc="-5" dirty="0">
                <a:solidFill>
                  <a:srgbClr val="FF3333"/>
                </a:solidFill>
                <a:latin typeface="Arial"/>
                <a:cs typeface="Arial"/>
              </a:rPr>
              <a:t>to</a:t>
            </a:r>
            <a:r>
              <a:rPr sz="2800" dirty="0">
                <a:solidFill>
                  <a:srgbClr val="FF3333"/>
                </a:solidFill>
                <a:latin typeface="Arial"/>
                <a:cs typeface="Arial"/>
              </a:rPr>
              <a:t>l</a:t>
            </a:r>
            <a:r>
              <a:rPr sz="2800" spc="-5" dirty="0">
                <a:solidFill>
                  <a:srgbClr val="FF3333"/>
                </a:solidFill>
                <a:latin typeface="Arial"/>
                <a:cs typeface="Arial"/>
              </a:rPr>
              <a:t>o</a:t>
            </a:r>
            <a:r>
              <a:rPr sz="2800" dirty="0">
                <a:solidFill>
                  <a:srgbClr val="FF3333"/>
                </a:solidFill>
                <a:latin typeface="Arial"/>
                <a:cs typeface="Arial"/>
              </a:rPr>
              <a:t>g</a:t>
            </a:r>
            <a:r>
              <a:rPr sz="2800" spc="10" dirty="0">
                <a:solidFill>
                  <a:srgbClr val="FF3333"/>
                </a:solidFill>
                <a:latin typeface="Arial"/>
                <a:cs typeface="Arial"/>
              </a:rPr>
              <a:t>y</a:t>
            </a:r>
            <a:r>
              <a:rPr sz="2800" spc="-5" dirty="0">
                <a:solidFill>
                  <a:srgbClr val="FF3333"/>
                </a:solidFill>
                <a:latin typeface="Arial"/>
                <a:cs typeface="Arial"/>
              </a:rPr>
              <a:t>-</a:t>
            </a:r>
            <a:r>
              <a:rPr sz="2800" dirty="0">
                <a:solidFill>
                  <a:srgbClr val="FF3333"/>
                </a:solidFill>
                <a:latin typeface="Arial"/>
                <a:cs typeface="Arial"/>
              </a:rPr>
              <a:t>	</a:t>
            </a:r>
            <a:r>
              <a:rPr sz="2800" spc="-5" dirty="0">
                <a:solidFill>
                  <a:srgbClr val="FF3333"/>
                </a:solidFill>
                <a:latin typeface="Arial"/>
                <a:cs typeface="Arial"/>
              </a:rPr>
              <a:t>it</a:t>
            </a:r>
            <a:r>
              <a:rPr sz="2800" dirty="0">
                <a:solidFill>
                  <a:srgbClr val="FF3333"/>
                </a:solidFill>
                <a:latin typeface="Arial"/>
                <a:cs typeface="Arial"/>
              </a:rPr>
              <a:t>	</a:t>
            </a:r>
            <a:r>
              <a:rPr sz="2800" spc="-5" dirty="0">
                <a:solidFill>
                  <a:srgbClr val="FF3333"/>
                </a:solidFill>
                <a:latin typeface="Arial"/>
                <a:cs typeface="Arial"/>
              </a:rPr>
              <a:t>o</a:t>
            </a:r>
            <a:r>
              <a:rPr sz="2800" dirty="0">
                <a:solidFill>
                  <a:srgbClr val="FF3333"/>
                </a:solidFill>
                <a:latin typeface="Arial"/>
                <a:cs typeface="Arial"/>
              </a:rPr>
              <a:t>c</a:t>
            </a:r>
            <a:r>
              <a:rPr sz="2800" spc="-5" dirty="0">
                <a:solidFill>
                  <a:srgbClr val="FF3333"/>
                </a:solidFill>
                <a:latin typeface="Arial"/>
                <a:cs typeface="Arial"/>
              </a:rPr>
              <a:t>curs</a:t>
            </a:r>
            <a:r>
              <a:rPr sz="2800" dirty="0">
                <a:solidFill>
                  <a:srgbClr val="FF3333"/>
                </a:solidFill>
                <a:latin typeface="Arial"/>
                <a:cs typeface="Arial"/>
              </a:rPr>
              <a:t>	</a:t>
            </a:r>
            <a:r>
              <a:rPr sz="2800" spc="-5" dirty="0">
                <a:solidFill>
                  <a:srgbClr val="FF3333"/>
                </a:solidFill>
                <a:latin typeface="Arial"/>
                <a:cs typeface="Arial"/>
              </a:rPr>
              <a:t>when</a:t>
            </a:r>
            <a:r>
              <a:rPr sz="2800" dirty="0">
                <a:solidFill>
                  <a:srgbClr val="FF3333"/>
                </a:solidFill>
                <a:latin typeface="Arial"/>
                <a:cs typeface="Arial"/>
              </a:rPr>
              <a:t>	</a:t>
            </a:r>
            <a:r>
              <a:rPr sz="2800" spc="5" dirty="0">
                <a:solidFill>
                  <a:srgbClr val="FF3333"/>
                </a:solidFill>
                <a:latin typeface="Arial"/>
                <a:cs typeface="Arial"/>
              </a:rPr>
              <a:t>i</a:t>
            </a:r>
            <a:r>
              <a:rPr sz="2800" spc="-5" dirty="0">
                <a:solidFill>
                  <a:srgbClr val="FF3333"/>
                </a:solidFill>
                <a:latin typeface="Arial"/>
                <a:cs typeface="Arial"/>
              </a:rPr>
              <a:t>n</a:t>
            </a:r>
            <a:r>
              <a:rPr sz="2800" dirty="0">
                <a:solidFill>
                  <a:srgbClr val="FF3333"/>
                </a:solidFill>
                <a:latin typeface="Arial"/>
                <a:cs typeface="Arial"/>
              </a:rPr>
              <a:t>s</a:t>
            </a:r>
            <a:r>
              <a:rPr sz="2800" spc="-5" dirty="0">
                <a:solidFill>
                  <a:srgbClr val="FF3333"/>
                </a:solidFill>
                <a:latin typeface="Arial"/>
                <a:cs typeface="Arial"/>
              </a:rPr>
              <a:t>te</a:t>
            </a:r>
            <a:r>
              <a:rPr sz="2800" spc="5" dirty="0">
                <a:solidFill>
                  <a:srgbClr val="FF3333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3333"/>
                </a:solidFill>
                <a:latin typeface="Arial"/>
                <a:cs typeface="Arial"/>
              </a:rPr>
              <a:t>d</a:t>
            </a:r>
            <a:r>
              <a:rPr sz="2800" dirty="0">
                <a:solidFill>
                  <a:srgbClr val="FF3333"/>
                </a:solidFill>
                <a:latin typeface="Arial"/>
                <a:cs typeface="Arial"/>
              </a:rPr>
              <a:t>	o</a:t>
            </a:r>
            <a:r>
              <a:rPr sz="2800" spc="-5" dirty="0">
                <a:solidFill>
                  <a:srgbClr val="FF3333"/>
                </a:solidFill>
                <a:latin typeface="Arial"/>
                <a:cs typeface="Arial"/>
              </a:rPr>
              <a:t>f</a:t>
            </a:r>
            <a:r>
              <a:rPr sz="2800" dirty="0">
                <a:solidFill>
                  <a:srgbClr val="FF3333"/>
                </a:solidFill>
                <a:latin typeface="Arial"/>
                <a:cs typeface="Arial"/>
              </a:rPr>
              <a:t>	</a:t>
            </a:r>
            <a:r>
              <a:rPr sz="2800" spc="-5" dirty="0">
                <a:solidFill>
                  <a:srgbClr val="FF3333"/>
                </a:solidFill>
                <a:latin typeface="Arial"/>
                <a:cs typeface="Arial"/>
              </a:rPr>
              <a:t>A  causing B, A really is</a:t>
            </a:r>
            <a:r>
              <a:rPr sz="2800" spc="-285" dirty="0">
                <a:solidFill>
                  <a:srgbClr val="FF3333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3333"/>
                </a:solidFill>
                <a:latin typeface="Arial"/>
                <a:cs typeface="Arial"/>
              </a:rPr>
              <a:t>B</a:t>
            </a:r>
            <a:endParaRPr sz="2800">
              <a:latin typeface="Arial"/>
              <a:cs typeface="Arial"/>
            </a:endParaRPr>
          </a:p>
          <a:p>
            <a:pPr marL="355600" marR="26670" indent="-342900">
              <a:lnSpc>
                <a:spcPts val="3020"/>
              </a:lnSpc>
              <a:spcBef>
                <a:spcPts val="680"/>
              </a:spcBef>
              <a:tabLst>
                <a:tab pos="2037714" algn="l"/>
                <a:tab pos="2837180" algn="l"/>
                <a:tab pos="3833495" algn="l"/>
                <a:tab pos="4791075" algn="l"/>
                <a:tab pos="5551170" algn="l"/>
                <a:tab pos="6290945" algn="l"/>
                <a:tab pos="6950709" algn="l"/>
                <a:tab pos="7868284" algn="l"/>
              </a:tabLst>
            </a:pPr>
            <a:r>
              <a:rPr sz="2800" i="1" spc="-5" dirty="0">
                <a:latin typeface="Arial"/>
                <a:cs typeface="Arial"/>
              </a:rPr>
              <a:t>Hyp</a:t>
            </a:r>
            <a:r>
              <a:rPr sz="2800" i="1" dirty="0">
                <a:latin typeface="Arial"/>
                <a:cs typeface="Arial"/>
              </a:rPr>
              <a:t>o</a:t>
            </a:r>
            <a:r>
              <a:rPr sz="2800" i="1" spc="-5" dirty="0">
                <a:latin typeface="Arial"/>
                <a:cs typeface="Arial"/>
              </a:rPr>
              <a:t>th</a:t>
            </a:r>
            <a:r>
              <a:rPr sz="2800" i="1" dirty="0">
                <a:latin typeface="Arial"/>
                <a:cs typeface="Arial"/>
              </a:rPr>
              <a:t>e</a:t>
            </a:r>
            <a:r>
              <a:rPr sz="2800" i="1" spc="-5" dirty="0">
                <a:latin typeface="Arial"/>
                <a:cs typeface="Arial"/>
              </a:rPr>
              <a:t>si</a:t>
            </a:r>
            <a:r>
              <a:rPr sz="2800" i="1" spc="10" dirty="0">
                <a:latin typeface="Arial"/>
                <a:cs typeface="Arial"/>
              </a:rPr>
              <a:t>s</a:t>
            </a:r>
            <a:r>
              <a:rPr sz="2800" i="1" spc="-5" dirty="0">
                <a:latin typeface="Arial"/>
                <a:cs typeface="Arial"/>
              </a:rPr>
              <a:t>:</a:t>
            </a:r>
            <a:r>
              <a:rPr sz="2800" i="1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She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15" dirty="0">
                <a:latin typeface="Arial"/>
                <a:cs typeface="Arial"/>
              </a:rPr>
              <a:t>l</a:t>
            </a:r>
            <a:r>
              <a:rPr sz="2800" spc="-5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v</a:t>
            </a:r>
            <a:r>
              <a:rPr sz="2800" spc="-5" dirty="0">
                <a:latin typeface="Arial"/>
                <a:cs typeface="Arial"/>
              </a:rPr>
              <a:t>es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math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and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she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will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pass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the  </a:t>
            </a:r>
            <a:r>
              <a:rPr sz="2800" dirty="0">
                <a:latin typeface="Arial"/>
                <a:cs typeface="Arial"/>
              </a:rPr>
              <a:t>exam.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2800" i="1" dirty="0">
                <a:latin typeface="Arial"/>
                <a:cs typeface="Arial"/>
              </a:rPr>
              <a:t>Prediction: </a:t>
            </a:r>
            <a:r>
              <a:rPr sz="2800" spc="-5" dirty="0">
                <a:latin typeface="Arial"/>
                <a:cs typeface="Arial"/>
              </a:rPr>
              <a:t>Expect </a:t>
            </a:r>
            <a:r>
              <a:rPr sz="2800" dirty="0">
                <a:latin typeface="Arial"/>
                <a:cs typeface="Arial"/>
              </a:rPr>
              <a:t>her </a:t>
            </a:r>
            <a:r>
              <a:rPr sz="2800" spc="-5" dirty="0">
                <a:latin typeface="Arial"/>
                <a:cs typeface="Arial"/>
              </a:rPr>
              <a:t>to </a:t>
            </a:r>
            <a:r>
              <a:rPr sz="2800" dirty="0">
                <a:latin typeface="Arial"/>
                <a:cs typeface="Arial"/>
              </a:rPr>
              <a:t>pass </a:t>
            </a:r>
            <a:r>
              <a:rPr sz="2800" spc="-5" dirty="0">
                <a:latin typeface="Arial"/>
                <a:cs typeface="Arial"/>
              </a:rPr>
              <a:t>the math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exam</a:t>
            </a:r>
            <a:endParaRPr sz="2800">
              <a:latin typeface="Arial"/>
              <a:cs typeface="Arial"/>
            </a:endParaRPr>
          </a:p>
          <a:p>
            <a:pPr marL="355600" marR="24765" indent="-342900">
              <a:lnSpc>
                <a:spcPts val="3020"/>
              </a:lnSpc>
              <a:spcBef>
                <a:spcPts val="725"/>
              </a:spcBef>
            </a:pPr>
            <a:r>
              <a:rPr sz="2800" spc="-5" dirty="0">
                <a:solidFill>
                  <a:srgbClr val="0000FF"/>
                </a:solidFill>
                <a:latin typeface="Arial"/>
                <a:cs typeface="Arial"/>
              </a:rPr>
              <a:t>Is a tautology because loving math implies </a:t>
            </a:r>
            <a:r>
              <a:rPr sz="2800" dirty="0">
                <a:solidFill>
                  <a:srgbClr val="0000FF"/>
                </a:solidFill>
                <a:latin typeface="Arial"/>
                <a:cs typeface="Arial"/>
              </a:rPr>
              <a:t>that </a:t>
            </a:r>
            <a:r>
              <a:rPr sz="2800" spc="-5" dirty="0">
                <a:solidFill>
                  <a:srgbClr val="0000FF"/>
                </a:solidFill>
                <a:latin typeface="Arial"/>
                <a:cs typeface="Arial"/>
              </a:rPr>
              <a:t>she  will </a:t>
            </a:r>
            <a:r>
              <a:rPr sz="2800" dirty="0">
                <a:solidFill>
                  <a:srgbClr val="0000FF"/>
                </a:solidFill>
                <a:latin typeface="Arial"/>
                <a:cs typeface="Arial"/>
              </a:rPr>
              <a:t>pass </a:t>
            </a:r>
            <a:r>
              <a:rPr sz="2800" spc="-5" dirty="0">
                <a:solidFill>
                  <a:srgbClr val="0000FF"/>
                </a:solidFill>
                <a:latin typeface="Arial"/>
                <a:cs typeface="Arial"/>
              </a:rPr>
              <a:t>this</a:t>
            </a:r>
            <a:r>
              <a:rPr sz="2800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FF"/>
                </a:solidFill>
                <a:latin typeface="Arial"/>
                <a:cs typeface="Arial"/>
              </a:rPr>
              <a:t>course</a:t>
            </a:r>
            <a:r>
              <a:rPr sz="2800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584700" algn="l"/>
              </a:tabLst>
            </a:pPr>
            <a:r>
              <a:rPr i="0" dirty="0">
                <a:latin typeface="Arial"/>
                <a:cs typeface="Arial"/>
              </a:rPr>
              <a:t>Hypothesis	</a:t>
            </a:r>
            <a:r>
              <a:rPr dirty="0"/>
              <a:t>Falsifiability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52397"/>
            <a:ext cx="7802245" cy="4196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3333"/>
                </a:solidFill>
                <a:latin typeface="Arial"/>
                <a:cs typeface="Arial"/>
              </a:rPr>
              <a:t>Absence </a:t>
            </a:r>
            <a:r>
              <a:rPr sz="2400" dirty="0">
                <a:solidFill>
                  <a:srgbClr val="FF3333"/>
                </a:solidFill>
                <a:latin typeface="Arial"/>
                <a:cs typeface="Arial"/>
              </a:rPr>
              <a:t>of </a:t>
            </a:r>
            <a:r>
              <a:rPr sz="2400" spc="-5" dirty="0">
                <a:solidFill>
                  <a:srgbClr val="FF3333"/>
                </a:solidFill>
                <a:latin typeface="Arial"/>
                <a:cs typeface="Arial"/>
              </a:rPr>
              <a:t>evidence </a:t>
            </a:r>
            <a:r>
              <a:rPr sz="2400" dirty="0">
                <a:solidFill>
                  <a:srgbClr val="FF3333"/>
                </a:solidFill>
                <a:latin typeface="Arial"/>
                <a:cs typeface="Arial"/>
              </a:rPr>
              <a:t>is </a:t>
            </a:r>
            <a:r>
              <a:rPr sz="2400" spc="-5" dirty="0">
                <a:solidFill>
                  <a:srgbClr val="FF3333"/>
                </a:solidFill>
                <a:latin typeface="Arial"/>
                <a:cs typeface="Arial"/>
              </a:rPr>
              <a:t>not evidence </a:t>
            </a:r>
            <a:r>
              <a:rPr sz="2400" dirty="0">
                <a:solidFill>
                  <a:srgbClr val="FF3333"/>
                </a:solidFill>
                <a:latin typeface="Arial"/>
                <a:cs typeface="Arial"/>
              </a:rPr>
              <a:t>of</a:t>
            </a:r>
            <a:r>
              <a:rPr sz="2400" spc="45" dirty="0">
                <a:solidFill>
                  <a:srgbClr val="FF3333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3333"/>
                </a:solidFill>
                <a:latin typeface="Arial"/>
                <a:cs typeface="Arial"/>
              </a:rPr>
              <a:t>absence</a:t>
            </a:r>
            <a:endParaRPr sz="2400">
              <a:latin typeface="Arial"/>
              <a:cs typeface="Arial"/>
            </a:endParaRPr>
          </a:p>
          <a:p>
            <a:pPr marL="355600" marR="447040" indent="-343535">
              <a:lnSpc>
                <a:spcPts val="2300"/>
              </a:lnSpc>
              <a:spcBef>
                <a:spcPts val="565"/>
              </a:spcBef>
            </a:pPr>
            <a:r>
              <a:rPr sz="2400" i="1" dirty="0">
                <a:latin typeface="Arial"/>
                <a:cs typeface="Arial"/>
              </a:rPr>
              <a:t>If </a:t>
            </a:r>
            <a:r>
              <a:rPr sz="2400" i="1" spc="-5" dirty="0">
                <a:latin typeface="Arial"/>
                <a:cs typeface="Arial"/>
              </a:rPr>
              <a:t>you look for </a:t>
            </a:r>
            <a:r>
              <a:rPr sz="2400" i="1" dirty="0">
                <a:latin typeface="Arial"/>
                <a:cs typeface="Arial"/>
              </a:rPr>
              <a:t>"X" </a:t>
            </a:r>
            <a:r>
              <a:rPr sz="2400" i="1" spc="-5" dirty="0">
                <a:latin typeface="Arial"/>
                <a:cs typeface="Arial"/>
              </a:rPr>
              <a:t>and don't find it, does </a:t>
            </a:r>
            <a:r>
              <a:rPr sz="2400" i="1" dirty="0">
                <a:latin typeface="Arial"/>
                <a:cs typeface="Arial"/>
              </a:rPr>
              <a:t>that </a:t>
            </a:r>
            <a:r>
              <a:rPr sz="2400" i="1" spc="-5" dirty="0">
                <a:latin typeface="Arial"/>
                <a:cs typeface="Arial"/>
              </a:rPr>
              <a:t>prove </a:t>
            </a:r>
            <a:r>
              <a:rPr sz="2400" i="1" dirty="0">
                <a:latin typeface="Arial"/>
                <a:cs typeface="Arial"/>
              </a:rPr>
              <a:t>that  </a:t>
            </a:r>
            <a:r>
              <a:rPr sz="2400" i="1" spc="-5" dirty="0">
                <a:latin typeface="Arial"/>
                <a:cs typeface="Arial"/>
              </a:rPr>
              <a:t>there is no </a:t>
            </a:r>
            <a:r>
              <a:rPr sz="2400" i="1" dirty="0">
                <a:latin typeface="Arial"/>
                <a:cs typeface="Arial"/>
              </a:rPr>
              <a:t>"X"?</a:t>
            </a:r>
            <a:r>
              <a:rPr sz="2400" i="1" spc="-10" dirty="0">
                <a:latin typeface="Arial"/>
                <a:cs typeface="Arial"/>
              </a:rPr>
              <a:t> No.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i="1" spc="-5" dirty="0">
                <a:latin typeface="Arial"/>
                <a:cs typeface="Arial"/>
              </a:rPr>
              <a:t>Hypothesis: </a:t>
            </a:r>
            <a:r>
              <a:rPr sz="2400" spc="-5" dirty="0">
                <a:latin typeface="Arial"/>
                <a:cs typeface="Arial"/>
              </a:rPr>
              <a:t>Brand </a:t>
            </a:r>
            <a:r>
              <a:rPr sz="2400" dirty="0">
                <a:latin typeface="Arial"/>
                <a:cs typeface="Arial"/>
              </a:rPr>
              <a:t>“A” </a:t>
            </a:r>
            <a:r>
              <a:rPr sz="2400" spc="-10" dirty="0">
                <a:latin typeface="Arial"/>
                <a:cs typeface="Arial"/>
              </a:rPr>
              <a:t>exists 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Nepal</a:t>
            </a:r>
            <a:endParaRPr sz="2400">
              <a:latin typeface="Arial"/>
              <a:cs typeface="Arial"/>
            </a:endParaRPr>
          </a:p>
          <a:p>
            <a:pPr marL="355600" marR="248285" indent="-343535">
              <a:lnSpc>
                <a:spcPct val="80000"/>
              </a:lnSpc>
              <a:spcBef>
                <a:spcPts val="575"/>
              </a:spcBef>
            </a:pPr>
            <a:r>
              <a:rPr sz="2400" i="1" spc="-5" dirty="0">
                <a:latin typeface="Arial"/>
                <a:cs typeface="Arial"/>
              </a:rPr>
              <a:t>Problem: </a:t>
            </a:r>
            <a:r>
              <a:rPr sz="2400" dirty="0">
                <a:latin typeface="Arial"/>
                <a:cs typeface="Arial"/>
              </a:rPr>
              <a:t>It </a:t>
            </a:r>
            <a:r>
              <a:rPr sz="2400" spc="-5" dirty="0">
                <a:latin typeface="Arial"/>
                <a:cs typeface="Arial"/>
              </a:rPr>
              <a:t>might be </a:t>
            </a:r>
            <a:r>
              <a:rPr sz="2400" spc="-10" dirty="0">
                <a:latin typeface="Arial"/>
                <a:cs typeface="Arial"/>
              </a:rPr>
              <a:t>difficult </a:t>
            </a:r>
            <a:r>
              <a:rPr sz="2400" spc="-5" dirty="0">
                <a:latin typeface="Arial"/>
                <a:cs typeface="Arial"/>
              </a:rPr>
              <a:t>or impossible </a:t>
            </a:r>
            <a:r>
              <a:rPr sz="2400" dirty="0">
                <a:latin typeface="Arial"/>
                <a:cs typeface="Arial"/>
              </a:rPr>
              <a:t>sometimes to  </a:t>
            </a:r>
            <a:r>
              <a:rPr sz="2400" spc="-5" dirty="0">
                <a:latin typeface="Arial"/>
                <a:cs typeface="Arial"/>
              </a:rPr>
              <a:t>falsify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hypothesis </a:t>
            </a:r>
            <a:r>
              <a:rPr sz="2400" dirty="0">
                <a:latin typeface="Arial"/>
                <a:cs typeface="Arial"/>
              </a:rPr>
              <a:t>that Brand “A” </a:t>
            </a:r>
            <a:r>
              <a:rPr sz="2400" spc="-5" dirty="0">
                <a:latin typeface="Arial"/>
                <a:cs typeface="Arial"/>
              </a:rPr>
              <a:t>doesn’t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exist.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FF3333"/>
                </a:solidFill>
                <a:latin typeface="Arial"/>
                <a:cs typeface="Arial"/>
              </a:rPr>
              <a:t>Reverse </a:t>
            </a:r>
            <a:r>
              <a:rPr sz="2400" dirty="0">
                <a:solidFill>
                  <a:srgbClr val="FF3333"/>
                </a:solidFill>
                <a:latin typeface="Arial"/>
                <a:cs typeface="Arial"/>
              </a:rPr>
              <a:t>the</a:t>
            </a:r>
            <a:r>
              <a:rPr sz="2400" spc="-15" dirty="0">
                <a:solidFill>
                  <a:srgbClr val="FF333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3333"/>
                </a:solidFill>
                <a:latin typeface="Arial"/>
                <a:cs typeface="Arial"/>
              </a:rPr>
              <a:t>statement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i="1" spc="-5" dirty="0">
                <a:latin typeface="Arial"/>
                <a:cs typeface="Arial"/>
              </a:rPr>
              <a:t>Hypothesis: </a:t>
            </a:r>
            <a:r>
              <a:rPr sz="2400" dirty="0">
                <a:latin typeface="Arial"/>
                <a:cs typeface="Arial"/>
              </a:rPr>
              <a:t>Brand “A” </a:t>
            </a:r>
            <a:r>
              <a:rPr sz="2400" spc="-5" dirty="0">
                <a:latin typeface="Arial"/>
                <a:cs typeface="Arial"/>
              </a:rPr>
              <a:t>is not </a:t>
            </a:r>
            <a:r>
              <a:rPr sz="2400" spc="-10" dirty="0">
                <a:latin typeface="Arial"/>
                <a:cs typeface="Arial"/>
              </a:rPr>
              <a:t>available 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Nepal</a:t>
            </a:r>
            <a:endParaRPr sz="2400">
              <a:latin typeface="Arial"/>
              <a:cs typeface="Arial"/>
            </a:endParaRPr>
          </a:p>
          <a:p>
            <a:pPr marL="355600" marR="5080" indent="-343535">
              <a:lnSpc>
                <a:spcPts val="2310"/>
              </a:lnSpc>
              <a:spcBef>
                <a:spcPts val="550"/>
              </a:spcBef>
            </a:pPr>
            <a:r>
              <a:rPr sz="2400" i="1" spc="-5" dirty="0">
                <a:latin typeface="Arial"/>
                <a:cs typeface="Arial"/>
              </a:rPr>
              <a:t>Solution: </a:t>
            </a:r>
            <a:r>
              <a:rPr sz="2400" dirty="0">
                <a:latin typeface="Arial"/>
                <a:cs typeface="Arial"/>
              </a:rPr>
              <a:t>It </a:t>
            </a:r>
            <a:r>
              <a:rPr sz="2400" spc="-5" dirty="0">
                <a:latin typeface="Arial"/>
                <a:cs typeface="Arial"/>
              </a:rPr>
              <a:t>will </a:t>
            </a:r>
            <a:r>
              <a:rPr sz="2400" dirty="0">
                <a:latin typeface="Arial"/>
                <a:cs typeface="Arial"/>
              </a:rPr>
              <a:t>take </a:t>
            </a:r>
            <a:r>
              <a:rPr sz="2400" spc="-5" dirty="0">
                <a:latin typeface="Arial"/>
                <a:cs typeface="Arial"/>
              </a:rPr>
              <a:t>only one verified observation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falsify 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hypothesis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20761"/>
            <a:ext cx="7848600" cy="3750945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94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Arial"/>
                <a:cs typeface="Arial"/>
              </a:rPr>
              <a:t>Research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C00000"/>
                </a:solidFill>
                <a:latin typeface="Arial"/>
                <a:cs typeface="Arial"/>
              </a:rPr>
              <a:t>Hypothesis</a:t>
            </a:r>
            <a:endParaRPr sz="3200">
              <a:latin typeface="Arial"/>
              <a:cs typeface="Arial"/>
            </a:endParaRPr>
          </a:p>
          <a:p>
            <a:pPr marL="287020" marR="4038600" lvl="1" indent="-287020" algn="r">
              <a:lnSpc>
                <a:spcPct val="100000"/>
              </a:lnSpc>
              <a:spcBef>
                <a:spcPts val="690"/>
              </a:spcBef>
              <a:buChar char="–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An </a:t>
            </a:r>
            <a:r>
              <a:rPr sz="2800" dirty="0">
                <a:latin typeface="Arial"/>
                <a:cs typeface="Arial"/>
              </a:rPr>
              <a:t>educated</a:t>
            </a:r>
            <a:r>
              <a:rPr sz="2800" spc="-10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guess</a:t>
            </a:r>
            <a:endParaRPr sz="2800">
              <a:latin typeface="Arial"/>
              <a:cs typeface="Arial"/>
            </a:endParaRPr>
          </a:p>
          <a:p>
            <a:pPr marL="342900" marR="4008754" indent="-342900" algn="r">
              <a:lnSpc>
                <a:spcPct val="100000"/>
              </a:lnSpc>
              <a:spcBef>
                <a:spcPts val="755"/>
              </a:spcBef>
              <a:buChar char="•"/>
              <a:tabLst>
                <a:tab pos="342900" algn="l"/>
                <a:tab pos="356235" algn="l"/>
              </a:tabLst>
            </a:pPr>
            <a:r>
              <a:rPr sz="3200" dirty="0">
                <a:latin typeface="Arial"/>
                <a:cs typeface="Arial"/>
              </a:rPr>
              <a:t>Research</a:t>
            </a:r>
            <a:r>
              <a:rPr sz="3200" spc="-135" dirty="0"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C00000"/>
                </a:solidFill>
                <a:latin typeface="Arial"/>
                <a:cs typeface="Arial"/>
              </a:rPr>
              <a:t>Question</a:t>
            </a:r>
            <a:endParaRPr sz="3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685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hypothesis </a:t>
            </a:r>
            <a:r>
              <a:rPr sz="2800" spc="-5" dirty="0">
                <a:latin typeface="Arial"/>
                <a:cs typeface="Arial"/>
              </a:rPr>
              <a:t>in the form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spc="-18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question</a:t>
            </a:r>
            <a:endParaRPr sz="28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55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Arial"/>
                <a:cs typeface="Arial"/>
              </a:rPr>
              <a:t>Research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C00000"/>
                </a:solidFill>
                <a:latin typeface="Arial"/>
                <a:cs typeface="Arial"/>
              </a:rPr>
              <a:t>Objective</a:t>
            </a:r>
            <a:endParaRPr sz="3200">
              <a:latin typeface="Arial"/>
              <a:cs typeface="Arial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690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Statements of what the researcher </a:t>
            </a:r>
            <a:r>
              <a:rPr sz="2800" dirty="0">
                <a:latin typeface="Arial"/>
                <a:cs typeface="Arial"/>
              </a:rPr>
              <a:t>intends </a:t>
            </a:r>
            <a:r>
              <a:rPr sz="2800" spc="-5" dirty="0">
                <a:latin typeface="Arial"/>
                <a:cs typeface="Arial"/>
              </a:rPr>
              <a:t>to  </a:t>
            </a:r>
            <a:r>
              <a:rPr sz="2800" dirty="0">
                <a:latin typeface="Arial"/>
                <a:cs typeface="Arial"/>
              </a:rPr>
              <a:t>do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7801" y="482930"/>
            <a:ext cx="47066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i="0" dirty="0">
                <a:latin typeface="Arial"/>
                <a:cs typeface="Arial"/>
              </a:rPr>
              <a:t>Hypothesis</a:t>
            </a:r>
            <a:r>
              <a:rPr i="0" spc="-170" dirty="0">
                <a:latin typeface="Arial"/>
                <a:cs typeface="Arial"/>
              </a:rPr>
              <a:t> </a:t>
            </a:r>
            <a:r>
              <a:rPr i="0" spc="-70" dirty="0">
                <a:latin typeface="Arial"/>
                <a:cs typeface="Arial"/>
              </a:rPr>
              <a:t>Testing</a:t>
            </a:r>
          </a:p>
        </p:txBody>
      </p:sp>
      <p:sp>
        <p:nvSpPr>
          <p:cNvPr id="3" name="object 3"/>
          <p:cNvSpPr/>
          <p:nvPr/>
        </p:nvSpPr>
        <p:spPr>
          <a:xfrm>
            <a:off x="2032000" y="1428521"/>
            <a:ext cx="5676900" cy="4508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4189" y="482930"/>
            <a:ext cx="459676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i="0" dirty="0">
                <a:latin typeface="Arial"/>
                <a:cs typeface="Arial"/>
              </a:rPr>
              <a:t>Hypothesis</a:t>
            </a:r>
            <a:r>
              <a:rPr i="0" spc="-65" dirty="0">
                <a:latin typeface="Arial"/>
                <a:cs typeface="Arial"/>
              </a:rPr>
              <a:t> </a:t>
            </a:r>
            <a:r>
              <a:rPr i="0" dirty="0">
                <a:latin typeface="Arial"/>
                <a:cs typeface="Arial"/>
              </a:rPr>
              <a:t>testing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72590"/>
            <a:ext cx="8075295" cy="422148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6350" indent="-343535" algn="just">
              <a:lnSpc>
                <a:spcPts val="3460"/>
              </a:lnSpc>
              <a:spcBef>
                <a:spcPts val="535"/>
              </a:spcBef>
              <a:buChar char="•"/>
              <a:tabLst>
                <a:tab pos="356235" algn="l"/>
              </a:tabLst>
            </a:pPr>
            <a:r>
              <a:rPr sz="3200" spc="-5" dirty="0">
                <a:latin typeface="Arial"/>
                <a:cs typeface="Arial"/>
              </a:rPr>
              <a:t>Hypothesis testing is an important activity  of empirical research and evidence-  based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research.</a:t>
            </a:r>
            <a:endParaRPr sz="3200">
              <a:latin typeface="Arial"/>
              <a:cs typeface="Arial"/>
            </a:endParaRPr>
          </a:p>
          <a:p>
            <a:pPr marL="355600" marR="5080" indent="-343535" algn="just">
              <a:lnSpc>
                <a:spcPts val="3460"/>
              </a:lnSpc>
              <a:spcBef>
                <a:spcPts val="760"/>
              </a:spcBef>
              <a:buChar char="•"/>
              <a:tabLst>
                <a:tab pos="356235" algn="l"/>
              </a:tabLst>
            </a:pPr>
            <a:r>
              <a:rPr sz="3200" dirty="0">
                <a:latin typeface="Arial"/>
                <a:cs typeface="Arial"/>
              </a:rPr>
              <a:t>A well </a:t>
            </a:r>
            <a:r>
              <a:rPr sz="3200" spc="-5" dirty="0">
                <a:latin typeface="Arial"/>
                <a:cs typeface="Arial"/>
              </a:rPr>
              <a:t>worked up hypothesis is half the  </a:t>
            </a:r>
            <a:r>
              <a:rPr sz="3200" dirty="0">
                <a:latin typeface="Arial"/>
                <a:cs typeface="Arial"/>
              </a:rPr>
              <a:t>answer </a:t>
            </a:r>
            <a:r>
              <a:rPr sz="3200" spc="-5" dirty="0">
                <a:latin typeface="Arial"/>
                <a:cs typeface="Arial"/>
              </a:rPr>
              <a:t>to </a:t>
            </a:r>
            <a:r>
              <a:rPr sz="3200" dirty="0">
                <a:latin typeface="Arial"/>
                <a:cs typeface="Arial"/>
              </a:rPr>
              <a:t>the research</a:t>
            </a:r>
            <a:r>
              <a:rPr sz="3200" spc="-10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question.</a:t>
            </a:r>
            <a:endParaRPr sz="3200">
              <a:latin typeface="Arial"/>
              <a:cs typeface="Arial"/>
            </a:endParaRPr>
          </a:p>
          <a:p>
            <a:pPr marL="355600" marR="6985" indent="-343535" algn="just">
              <a:lnSpc>
                <a:spcPct val="90000"/>
              </a:lnSpc>
              <a:spcBef>
                <a:spcPts val="715"/>
              </a:spcBef>
              <a:buChar char="•"/>
              <a:tabLst>
                <a:tab pos="356235" algn="l"/>
              </a:tabLst>
            </a:pPr>
            <a:r>
              <a:rPr sz="3200" spc="-5" dirty="0">
                <a:latin typeface="Arial"/>
                <a:cs typeface="Arial"/>
              </a:rPr>
              <a:t>For this, both knowledge of the subject  </a:t>
            </a:r>
            <a:r>
              <a:rPr sz="3200" dirty="0">
                <a:latin typeface="Arial"/>
                <a:cs typeface="Arial"/>
              </a:rPr>
              <a:t>derived from </a:t>
            </a:r>
            <a:r>
              <a:rPr sz="3200" spc="-5" dirty="0">
                <a:latin typeface="Arial"/>
                <a:cs typeface="Arial"/>
              </a:rPr>
              <a:t>extensive review of the  literature and </a:t>
            </a:r>
            <a:r>
              <a:rPr sz="3200" dirty="0">
                <a:latin typeface="Arial"/>
                <a:cs typeface="Arial"/>
              </a:rPr>
              <a:t>working </a:t>
            </a:r>
            <a:r>
              <a:rPr sz="3200" spc="-5" dirty="0">
                <a:latin typeface="Arial"/>
                <a:cs typeface="Arial"/>
              </a:rPr>
              <a:t>knowledge of basic  </a:t>
            </a:r>
            <a:r>
              <a:rPr sz="3200" dirty="0">
                <a:latin typeface="Arial"/>
                <a:cs typeface="Arial"/>
              </a:rPr>
              <a:t>statistical concepts are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desirable.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1385595"/>
            <a:ext cx="7920990" cy="472122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775"/>
              </a:spcBef>
              <a:buChar char="•"/>
              <a:tabLst>
                <a:tab pos="356235" algn="l"/>
              </a:tabLst>
            </a:pPr>
            <a:r>
              <a:rPr sz="2800" spc="-5" dirty="0">
                <a:latin typeface="Arial"/>
                <a:cs typeface="Arial"/>
              </a:rPr>
              <a:t>Null </a:t>
            </a:r>
            <a:r>
              <a:rPr sz="2800" dirty="0">
                <a:latin typeface="Arial"/>
                <a:cs typeface="Arial"/>
              </a:rPr>
              <a:t>hypotheses are used </a:t>
            </a:r>
            <a:r>
              <a:rPr sz="2800" spc="-5" dirty="0">
                <a:latin typeface="Arial"/>
                <a:cs typeface="Arial"/>
              </a:rPr>
              <a:t>in the</a:t>
            </a:r>
            <a:r>
              <a:rPr sz="2800" spc="5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sciences</a:t>
            </a:r>
            <a:endParaRPr sz="2800">
              <a:latin typeface="Arial"/>
              <a:cs typeface="Arial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675"/>
              </a:spcBef>
              <a:buChar char="•"/>
              <a:tabLst>
                <a:tab pos="356235" algn="l"/>
              </a:tabLst>
            </a:pPr>
            <a:r>
              <a:rPr sz="2800" spc="-5" dirty="0">
                <a:latin typeface="Arial"/>
                <a:cs typeface="Arial"/>
              </a:rPr>
              <a:t>A null </a:t>
            </a:r>
            <a:r>
              <a:rPr sz="2800" dirty="0">
                <a:latin typeface="Arial"/>
                <a:cs typeface="Arial"/>
              </a:rPr>
              <a:t>hypothesis </a:t>
            </a:r>
            <a:r>
              <a:rPr sz="2800" spc="-5" dirty="0">
                <a:latin typeface="Arial"/>
                <a:cs typeface="Arial"/>
              </a:rPr>
              <a:t>is </a:t>
            </a:r>
            <a:r>
              <a:rPr sz="2800" dirty="0">
                <a:latin typeface="Arial"/>
                <a:cs typeface="Arial"/>
              </a:rPr>
              <a:t>formulated and then </a:t>
            </a:r>
            <a:r>
              <a:rPr sz="2800" spc="-5" dirty="0">
                <a:latin typeface="Arial"/>
                <a:cs typeface="Arial"/>
              </a:rPr>
              <a:t>a  scientific </a:t>
            </a:r>
            <a:r>
              <a:rPr sz="2800" dirty="0">
                <a:latin typeface="Arial"/>
                <a:cs typeface="Arial"/>
              </a:rPr>
              <a:t>investigation </a:t>
            </a:r>
            <a:r>
              <a:rPr sz="2800" spc="-5" dirty="0">
                <a:latin typeface="Arial"/>
                <a:cs typeface="Arial"/>
              </a:rPr>
              <a:t>is conducted to try to  </a:t>
            </a:r>
            <a:r>
              <a:rPr sz="2800" dirty="0">
                <a:latin typeface="Arial"/>
                <a:cs typeface="Arial"/>
              </a:rPr>
              <a:t>disprove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null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hypothesis</a:t>
            </a:r>
            <a:endParaRPr sz="2800">
              <a:latin typeface="Arial"/>
              <a:cs typeface="Arial"/>
            </a:endParaRPr>
          </a:p>
          <a:p>
            <a:pPr marL="756285" marR="6350" lvl="1" indent="-287020" algn="just">
              <a:lnSpc>
                <a:spcPct val="100000"/>
              </a:lnSpc>
              <a:spcBef>
                <a:spcPts val="675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leaves only </a:t>
            </a:r>
            <a:r>
              <a:rPr sz="2800" dirty="0">
                <a:latin typeface="Arial"/>
                <a:cs typeface="Arial"/>
              </a:rPr>
              <a:t>original hypothesis as </a:t>
            </a:r>
            <a:r>
              <a:rPr sz="2800" spc="-1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only  </a:t>
            </a:r>
            <a:r>
              <a:rPr sz="2800" dirty="0">
                <a:latin typeface="Arial"/>
                <a:cs typeface="Arial"/>
              </a:rPr>
              <a:t>alternative</a:t>
            </a:r>
            <a:endParaRPr sz="2800">
              <a:latin typeface="Arial"/>
              <a:cs typeface="Arial"/>
            </a:endParaRPr>
          </a:p>
          <a:p>
            <a:pPr marL="756285" marR="5080" lvl="1" indent="-287020" algn="just">
              <a:lnSpc>
                <a:spcPct val="100000"/>
              </a:lnSpc>
              <a:spcBef>
                <a:spcPts val="675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proof </a:t>
            </a:r>
            <a:r>
              <a:rPr sz="2800" dirty="0">
                <a:latin typeface="Arial"/>
                <a:cs typeface="Arial"/>
              </a:rPr>
              <a:t>requires </a:t>
            </a:r>
            <a:r>
              <a:rPr sz="2800" spc="-5" dirty="0">
                <a:latin typeface="Arial"/>
                <a:cs typeface="Arial"/>
              </a:rPr>
              <a:t>every </a:t>
            </a:r>
            <a:r>
              <a:rPr sz="2800" dirty="0">
                <a:latin typeface="Arial"/>
                <a:cs typeface="Arial"/>
              </a:rPr>
              <a:t>possible </a:t>
            </a:r>
            <a:r>
              <a:rPr sz="2800" spc="-5" dirty="0">
                <a:latin typeface="Arial"/>
                <a:cs typeface="Arial"/>
              </a:rPr>
              <a:t>observation to  be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available</a:t>
            </a:r>
            <a:endParaRPr sz="2800">
              <a:latin typeface="Arial"/>
              <a:cs typeface="Arial"/>
            </a:endParaRPr>
          </a:p>
          <a:p>
            <a:pPr marL="355600" marR="6350" indent="-343535" algn="just">
              <a:lnSpc>
                <a:spcPct val="100000"/>
              </a:lnSpc>
              <a:spcBef>
                <a:spcPts val="670"/>
              </a:spcBef>
              <a:buChar char="•"/>
              <a:tabLst>
                <a:tab pos="356235" algn="l"/>
              </a:tabLst>
            </a:pPr>
            <a:r>
              <a:rPr sz="2800" spc="-5" dirty="0">
                <a:latin typeface="Arial"/>
                <a:cs typeface="Arial"/>
              </a:rPr>
              <a:t>If it </a:t>
            </a:r>
            <a:r>
              <a:rPr sz="2800" dirty="0">
                <a:latin typeface="Arial"/>
                <a:cs typeface="Arial"/>
              </a:rPr>
              <a:t>can </a:t>
            </a:r>
            <a:r>
              <a:rPr sz="2800" spc="-10" dirty="0">
                <a:latin typeface="Arial"/>
                <a:cs typeface="Arial"/>
              </a:rPr>
              <a:t>be </a:t>
            </a:r>
            <a:r>
              <a:rPr sz="2800" dirty="0">
                <a:latin typeface="Arial"/>
                <a:cs typeface="Arial"/>
              </a:rPr>
              <a:t>disproved, another </a:t>
            </a:r>
            <a:r>
              <a:rPr sz="2800" spc="-5" dirty="0">
                <a:latin typeface="Arial"/>
                <a:cs typeface="Arial"/>
              </a:rPr>
              <a:t>null </a:t>
            </a:r>
            <a:r>
              <a:rPr sz="2800" dirty="0">
                <a:latin typeface="Arial"/>
                <a:cs typeface="Arial"/>
              </a:rPr>
              <a:t>hypothesis </a:t>
            </a:r>
            <a:r>
              <a:rPr sz="2800" spc="-15" dirty="0">
                <a:latin typeface="Arial"/>
                <a:cs typeface="Arial"/>
              </a:rPr>
              <a:t>is  </a:t>
            </a:r>
            <a:r>
              <a:rPr sz="2800" dirty="0">
                <a:latin typeface="Arial"/>
                <a:cs typeface="Arial"/>
              </a:rPr>
              <a:t>constructed and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process </a:t>
            </a:r>
            <a:r>
              <a:rPr sz="2800" spc="-5" dirty="0">
                <a:latin typeface="Arial"/>
                <a:cs typeface="Arial"/>
              </a:rPr>
              <a:t>is </a:t>
            </a:r>
            <a:r>
              <a:rPr sz="2800" dirty="0">
                <a:latin typeface="Arial"/>
                <a:cs typeface="Arial"/>
              </a:rPr>
              <a:t>repeated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9740" y="406349"/>
            <a:ext cx="115570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i="0" spc="-5" dirty="0">
                <a:latin typeface="Arial"/>
                <a:cs typeface="Arial"/>
              </a:rPr>
              <a:t>Example: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8940" y="987297"/>
            <a:ext cx="8302625" cy="4690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 marR="30480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Suppose building specifications in a certain </a:t>
            </a:r>
            <a:r>
              <a:rPr sz="1800" dirty="0">
                <a:latin typeface="Arial"/>
                <a:cs typeface="Arial"/>
              </a:rPr>
              <a:t>city </a:t>
            </a:r>
            <a:r>
              <a:rPr sz="1800" spc="-5" dirty="0">
                <a:latin typeface="Arial"/>
                <a:cs typeface="Arial"/>
              </a:rPr>
              <a:t>require that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average  breaking </a:t>
            </a:r>
            <a:r>
              <a:rPr sz="1800" dirty="0">
                <a:latin typeface="Arial"/>
                <a:cs typeface="Arial"/>
              </a:rPr>
              <a:t>strength </a:t>
            </a:r>
            <a:r>
              <a:rPr sz="1800" spc="-5" dirty="0">
                <a:latin typeface="Arial"/>
                <a:cs typeface="Arial"/>
              </a:rPr>
              <a:t>of residential sewer pipe be more than 2,400 kg </a:t>
            </a:r>
            <a:r>
              <a:rPr sz="1800" dirty="0">
                <a:latin typeface="Arial"/>
                <a:cs typeface="Arial"/>
              </a:rPr>
              <a:t>per </a:t>
            </a:r>
            <a:r>
              <a:rPr sz="1800" spc="-5" dirty="0">
                <a:latin typeface="Arial"/>
                <a:cs typeface="Arial"/>
              </a:rPr>
              <a:t>meter of  length. Each manufacturer </a:t>
            </a:r>
            <a:r>
              <a:rPr sz="1800" dirty="0">
                <a:latin typeface="Arial"/>
                <a:cs typeface="Arial"/>
              </a:rPr>
              <a:t>that </a:t>
            </a:r>
            <a:r>
              <a:rPr sz="1800" spc="-10" dirty="0">
                <a:latin typeface="Arial"/>
                <a:cs typeface="Arial"/>
              </a:rPr>
              <a:t>wants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sell pipe in that </a:t>
            </a:r>
            <a:r>
              <a:rPr sz="1800" dirty="0">
                <a:latin typeface="Arial"/>
                <a:cs typeface="Arial"/>
              </a:rPr>
              <a:t>city must </a:t>
            </a:r>
            <a:r>
              <a:rPr sz="1800" spc="-5" dirty="0">
                <a:latin typeface="Arial"/>
                <a:cs typeface="Arial"/>
              </a:rPr>
              <a:t>demonstrate  that </a:t>
            </a:r>
            <a:r>
              <a:rPr sz="1800" dirty="0">
                <a:latin typeface="Arial"/>
                <a:cs typeface="Arial"/>
              </a:rPr>
              <a:t>its </a:t>
            </a:r>
            <a:r>
              <a:rPr sz="1800" spc="-5" dirty="0">
                <a:latin typeface="Arial"/>
                <a:cs typeface="Arial"/>
              </a:rPr>
              <a:t>product meets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specification. Note that </a:t>
            </a:r>
            <a:r>
              <a:rPr sz="1800" spc="-20" dirty="0">
                <a:latin typeface="Arial"/>
                <a:cs typeface="Arial"/>
              </a:rPr>
              <a:t>we </a:t>
            </a:r>
            <a:r>
              <a:rPr sz="1800" dirty="0">
                <a:latin typeface="Arial"/>
                <a:cs typeface="Arial"/>
              </a:rPr>
              <a:t>are </a:t>
            </a:r>
            <a:r>
              <a:rPr sz="1800" spc="-5" dirty="0">
                <a:latin typeface="Arial"/>
                <a:cs typeface="Arial"/>
              </a:rPr>
              <a:t>interested in </a:t>
            </a:r>
            <a:r>
              <a:rPr sz="1800" dirty="0">
                <a:latin typeface="Arial"/>
                <a:cs typeface="Arial"/>
              </a:rPr>
              <a:t>making </a:t>
            </a:r>
            <a:r>
              <a:rPr sz="1800" spc="-10" dirty="0">
                <a:latin typeface="Arial"/>
                <a:cs typeface="Arial"/>
              </a:rPr>
              <a:t>an  </a:t>
            </a:r>
            <a:r>
              <a:rPr sz="1800" spc="-5" dirty="0">
                <a:latin typeface="Arial"/>
                <a:cs typeface="Arial"/>
              </a:rPr>
              <a:t>inference about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mean </a:t>
            </a:r>
            <a:r>
              <a:rPr sz="1800" dirty="0">
                <a:latin typeface="Arial"/>
                <a:cs typeface="Arial"/>
              </a:rPr>
              <a:t>μ </a:t>
            </a:r>
            <a:r>
              <a:rPr sz="1800" spc="-5" dirty="0">
                <a:latin typeface="Arial"/>
                <a:cs typeface="Arial"/>
              </a:rPr>
              <a:t>of a population. </a:t>
            </a:r>
            <a:r>
              <a:rPr sz="1800" spc="-20" dirty="0">
                <a:latin typeface="Arial"/>
                <a:cs typeface="Arial"/>
              </a:rPr>
              <a:t>However, </a:t>
            </a:r>
            <a:r>
              <a:rPr sz="1800" spc="-5" dirty="0">
                <a:latin typeface="Arial"/>
                <a:cs typeface="Arial"/>
              </a:rPr>
              <a:t>in </a:t>
            </a:r>
            <a:r>
              <a:rPr sz="1800" spc="-10" dirty="0">
                <a:latin typeface="Arial"/>
                <a:cs typeface="Arial"/>
              </a:rPr>
              <a:t>this </a:t>
            </a:r>
            <a:r>
              <a:rPr sz="1800" spc="-5" dirty="0">
                <a:latin typeface="Arial"/>
                <a:cs typeface="Arial"/>
              </a:rPr>
              <a:t>example, </a:t>
            </a:r>
            <a:r>
              <a:rPr sz="1800" spc="-15" dirty="0">
                <a:latin typeface="Arial"/>
                <a:cs typeface="Arial"/>
              </a:rPr>
              <a:t>we </a:t>
            </a:r>
            <a:r>
              <a:rPr sz="1800" dirty="0">
                <a:latin typeface="Arial"/>
                <a:cs typeface="Arial"/>
              </a:rPr>
              <a:t>are  </a:t>
            </a:r>
            <a:r>
              <a:rPr sz="1800" spc="-5" dirty="0">
                <a:latin typeface="Arial"/>
                <a:cs typeface="Arial"/>
              </a:rPr>
              <a:t>less interested in estimating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value of </a:t>
            </a:r>
            <a:r>
              <a:rPr sz="1800" dirty="0">
                <a:latin typeface="Arial"/>
                <a:cs typeface="Arial"/>
              </a:rPr>
              <a:t>μ </a:t>
            </a:r>
            <a:r>
              <a:rPr sz="1800" spc="-5" dirty="0">
                <a:latin typeface="Arial"/>
                <a:cs typeface="Arial"/>
              </a:rPr>
              <a:t>than </a:t>
            </a:r>
            <a:r>
              <a:rPr sz="1800" spc="-20" dirty="0">
                <a:latin typeface="Arial"/>
                <a:cs typeface="Arial"/>
              </a:rPr>
              <a:t>we </a:t>
            </a:r>
            <a:r>
              <a:rPr sz="1800" spc="-5" dirty="0">
                <a:latin typeface="Arial"/>
                <a:cs typeface="Arial"/>
              </a:rPr>
              <a:t>are in testing a hypothesis   about </a:t>
            </a:r>
            <a:r>
              <a:rPr sz="1800" dirty="0">
                <a:latin typeface="Arial"/>
                <a:cs typeface="Arial"/>
              </a:rPr>
              <a:t>its </a:t>
            </a:r>
            <a:r>
              <a:rPr sz="1800" spc="-5" dirty="0">
                <a:latin typeface="Arial"/>
                <a:cs typeface="Arial"/>
              </a:rPr>
              <a:t>value. </a:t>
            </a:r>
            <a:r>
              <a:rPr sz="1800" dirty="0">
                <a:latin typeface="Arial"/>
                <a:cs typeface="Arial"/>
              </a:rPr>
              <a:t>That is, </a:t>
            </a:r>
            <a:r>
              <a:rPr sz="1800" spc="-20" dirty="0">
                <a:latin typeface="Arial"/>
                <a:cs typeface="Arial"/>
              </a:rPr>
              <a:t>we </a:t>
            </a:r>
            <a:r>
              <a:rPr sz="1800" spc="-10" dirty="0">
                <a:latin typeface="Arial"/>
                <a:cs typeface="Arial"/>
              </a:rPr>
              <a:t>want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decide whether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mean breaking strength  of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10" dirty="0">
                <a:latin typeface="Arial"/>
                <a:cs typeface="Arial"/>
              </a:rPr>
              <a:t>pipe exceeds </a:t>
            </a:r>
            <a:r>
              <a:rPr sz="1800" spc="-5" dirty="0">
                <a:latin typeface="Arial"/>
                <a:cs typeface="Arial"/>
              </a:rPr>
              <a:t>2,400 kg </a:t>
            </a:r>
            <a:r>
              <a:rPr sz="1800" spc="-10" dirty="0">
                <a:latin typeface="Arial"/>
                <a:cs typeface="Arial"/>
              </a:rPr>
              <a:t>per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meter.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63500" marR="33020" algn="just">
              <a:lnSpc>
                <a:spcPct val="100000"/>
              </a:lnSpc>
            </a:pPr>
            <a:r>
              <a:rPr sz="1800" b="1" i="1" spc="-5" dirty="0">
                <a:latin typeface="Arial"/>
                <a:cs typeface="Arial"/>
              </a:rPr>
              <a:t>Research </a:t>
            </a:r>
            <a:r>
              <a:rPr sz="1800" b="1" i="1" dirty="0">
                <a:latin typeface="Arial"/>
                <a:cs typeface="Arial"/>
              </a:rPr>
              <a:t>Question</a:t>
            </a:r>
            <a:r>
              <a:rPr sz="1800" dirty="0">
                <a:latin typeface="Arial"/>
                <a:cs typeface="Arial"/>
              </a:rPr>
              <a:t>: What </a:t>
            </a:r>
            <a:r>
              <a:rPr sz="1800" spc="-5" dirty="0">
                <a:latin typeface="Arial"/>
                <a:cs typeface="Arial"/>
              </a:rPr>
              <a:t>is </a:t>
            </a:r>
            <a:r>
              <a:rPr sz="1800" dirty="0">
                <a:latin typeface="Arial"/>
                <a:cs typeface="Arial"/>
              </a:rPr>
              <a:t>the status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manufacturer </a:t>
            </a:r>
            <a:r>
              <a:rPr sz="1800" spc="-10" dirty="0">
                <a:latin typeface="Arial"/>
                <a:cs typeface="Arial"/>
              </a:rPr>
              <a:t>whose </a:t>
            </a:r>
            <a:r>
              <a:rPr sz="1800" spc="-5" dirty="0">
                <a:latin typeface="Arial"/>
                <a:cs typeface="Arial"/>
              </a:rPr>
              <a:t>sewer pipes  meets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required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specifications?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63500" algn="just">
              <a:lnSpc>
                <a:spcPct val="100000"/>
              </a:lnSpc>
            </a:pPr>
            <a:r>
              <a:rPr sz="1800" b="1" i="1" dirty="0">
                <a:latin typeface="Arial"/>
                <a:cs typeface="Arial"/>
              </a:rPr>
              <a:t>Null </a:t>
            </a:r>
            <a:r>
              <a:rPr sz="1800" b="1" i="1" spc="-5" dirty="0">
                <a:latin typeface="Arial"/>
                <a:cs typeface="Arial"/>
              </a:rPr>
              <a:t>Hypothesis</a:t>
            </a:r>
            <a:r>
              <a:rPr sz="1800" b="1" i="1" spc="-25" dirty="0">
                <a:latin typeface="Arial"/>
                <a:cs typeface="Arial"/>
              </a:rPr>
              <a:t> </a:t>
            </a:r>
            <a:r>
              <a:rPr sz="1800" b="1" i="1" spc="-5" dirty="0">
                <a:latin typeface="Arial"/>
                <a:cs typeface="Arial"/>
              </a:rPr>
              <a:t>(H</a:t>
            </a:r>
            <a:r>
              <a:rPr sz="1800" b="1" i="1" spc="-7" baseline="-20833" dirty="0">
                <a:latin typeface="Arial"/>
                <a:cs typeface="Arial"/>
              </a:rPr>
              <a:t>o</a:t>
            </a:r>
            <a:r>
              <a:rPr sz="1800" b="1" i="1" spc="-5" dirty="0">
                <a:latin typeface="Arial"/>
                <a:cs typeface="Arial"/>
              </a:rPr>
              <a:t>)</a:t>
            </a:r>
            <a:r>
              <a:rPr sz="1800" spc="-5" dirty="0"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63500" algn="just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μ ≤ </a:t>
            </a:r>
            <a:r>
              <a:rPr sz="1800" spc="-5" dirty="0">
                <a:latin typeface="Arial"/>
                <a:cs typeface="Arial"/>
              </a:rPr>
              <a:t>2, 400 (i.e.,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manufacturer’s pipe does not meet</a:t>
            </a:r>
            <a:r>
              <a:rPr sz="1800" spc="9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specifications).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63500" algn="just">
              <a:lnSpc>
                <a:spcPct val="100000"/>
              </a:lnSpc>
            </a:pPr>
            <a:r>
              <a:rPr sz="1800" b="1" i="1" spc="-5" dirty="0">
                <a:latin typeface="Arial"/>
                <a:cs typeface="Arial"/>
              </a:rPr>
              <a:t>Alternative Hypothesis </a:t>
            </a:r>
            <a:r>
              <a:rPr sz="1800" b="1" i="1" dirty="0">
                <a:latin typeface="Arial"/>
                <a:cs typeface="Arial"/>
              </a:rPr>
              <a:t>(H</a:t>
            </a:r>
            <a:r>
              <a:rPr sz="1800" b="1" i="1" baseline="-20833" dirty="0">
                <a:latin typeface="Arial"/>
                <a:cs typeface="Arial"/>
              </a:rPr>
              <a:t>1</a:t>
            </a:r>
            <a:r>
              <a:rPr sz="1800" b="1" i="1" dirty="0">
                <a:latin typeface="Arial"/>
                <a:cs typeface="Arial"/>
              </a:rPr>
              <a:t>)</a:t>
            </a:r>
            <a:r>
              <a:rPr sz="1800" dirty="0"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63500" algn="just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μ &gt; </a:t>
            </a:r>
            <a:r>
              <a:rPr sz="1800" spc="-5" dirty="0">
                <a:latin typeface="Arial"/>
                <a:cs typeface="Arial"/>
              </a:rPr>
              <a:t>2, </a:t>
            </a:r>
            <a:r>
              <a:rPr sz="1800" spc="-10" dirty="0">
                <a:latin typeface="Arial"/>
                <a:cs typeface="Arial"/>
              </a:rPr>
              <a:t>400 </a:t>
            </a:r>
            <a:r>
              <a:rPr sz="1800" spc="-5" dirty="0">
                <a:latin typeface="Arial"/>
                <a:cs typeface="Arial"/>
              </a:rPr>
              <a:t>(i.e.,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manufacturer’s </a:t>
            </a:r>
            <a:r>
              <a:rPr sz="1800" spc="-10" dirty="0">
                <a:latin typeface="Arial"/>
                <a:cs typeface="Arial"/>
              </a:rPr>
              <a:t>pipe </a:t>
            </a:r>
            <a:r>
              <a:rPr sz="1800" spc="-5" dirty="0">
                <a:latin typeface="Arial"/>
                <a:cs typeface="Arial"/>
              </a:rPr>
              <a:t>meets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specifications).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6078" y="482930"/>
            <a:ext cx="677100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i="0" dirty="0">
                <a:latin typeface="Arial"/>
                <a:cs typeface="Arial"/>
              </a:rPr>
              <a:t>Steps in Hypothesis</a:t>
            </a:r>
            <a:r>
              <a:rPr i="0" spc="-70" dirty="0">
                <a:latin typeface="Arial"/>
                <a:cs typeface="Arial"/>
              </a:rPr>
              <a:t> </a:t>
            </a:r>
            <a:r>
              <a:rPr i="0" dirty="0">
                <a:latin typeface="Arial"/>
                <a:cs typeface="Arial"/>
              </a:rPr>
              <a:t>testing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0761"/>
            <a:ext cx="5639435" cy="3980815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894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5" dirty="0">
                <a:latin typeface="Arial"/>
                <a:cs typeface="Arial"/>
              </a:rPr>
              <a:t>Setting </a:t>
            </a:r>
            <a:r>
              <a:rPr sz="3200" dirty="0">
                <a:latin typeface="Arial"/>
                <a:cs typeface="Arial"/>
              </a:rPr>
              <a:t>of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hypothesis</a:t>
            </a:r>
            <a:endParaRPr sz="3200">
              <a:latin typeface="Arial"/>
              <a:cs typeface="Arial"/>
            </a:endParaRPr>
          </a:p>
          <a:p>
            <a:pPr marL="789940" lvl="1" indent="-457834">
              <a:lnSpc>
                <a:spcPct val="100000"/>
              </a:lnSpc>
              <a:spcBef>
                <a:spcPts val="690"/>
              </a:spcBef>
              <a:buChar char="–"/>
              <a:tabLst>
                <a:tab pos="789940" algn="l"/>
                <a:tab pos="790575" algn="l"/>
              </a:tabLst>
            </a:pPr>
            <a:r>
              <a:rPr sz="2800" spc="-5" dirty="0">
                <a:latin typeface="Arial"/>
                <a:cs typeface="Arial"/>
              </a:rPr>
              <a:t>Null</a:t>
            </a:r>
            <a:r>
              <a:rPr sz="2800" dirty="0">
                <a:latin typeface="Arial"/>
                <a:cs typeface="Arial"/>
              </a:rPr>
              <a:t> hypothesis</a:t>
            </a:r>
            <a:endParaRPr sz="2800">
              <a:latin typeface="Arial"/>
              <a:cs typeface="Arial"/>
            </a:endParaRPr>
          </a:p>
          <a:p>
            <a:pPr marL="789940" lvl="1" indent="-457834">
              <a:lnSpc>
                <a:spcPct val="100000"/>
              </a:lnSpc>
              <a:spcBef>
                <a:spcPts val="670"/>
              </a:spcBef>
              <a:buChar char="–"/>
              <a:tabLst>
                <a:tab pos="789940" algn="l"/>
                <a:tab pos="790575" algn="l"/>
              </a:tabLst>
            </a:pPr>
            <a:r>
              <a:rPr sz="2800" spc="-5" dirty="0">
                <a:latin typeface="Arial"/>
                <a:cs typeface="Arial"/>
              </a:rPr>
              <a:t>Alternative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hypothesis</a:t>
            </a:r>
            <a:endParaRPr sz="28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75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5" dirty="0">
                <a:latin typeface="Arial"/>
                <a:cs typeface="Arial"/>
              </a:rPr>
              <a:t>Deciding proper </a:t>
            </a:r>
            <a:r>
              <a:rPr sz="3200" dirty="0">
                <a:latin typeface="Arial"/>
                <a:cs typeface="Arial"/>
              </a:rPr>
              <a:t>test</a:t>
            </a:r>
            <a:r>
              <a:rPr sz="3200" spc="-8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statistic</a:t>
            </a:r>
            <a:endParaRPr sz="32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5" dirty="0">
                <a:latin typeface="Arial"/>
                <a:cs typeface="Arial"/>
              </a:rPr>
              <a:t>Level </a:t>
            </a:r>
            <a:r>
              <a:rPr sz="3200" dirty="0">
                <a:latin typeface="Arial"/>
                <a:cs typeface="Arial"/>
              </a:rPr>
              <a:t>of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significance</a:t>
            </a:r>
            <a:endParaRPr sz="32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dirty="0">
                <a:latin typeface="Arial"/>
                <a:cs typeface="Arial"/>
              </a:rPr>
              <a:t>Critical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region</a:t>
            </a:r>
            <a:endParaRPr sz="32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dirty="0">
                <a:latin typeface="Arial"/>
                <a:cs typeface="Arial"/>
              </a:rPr>
              <a:t>Decision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577493"/>
            <a:ext cx="9144000" cy="281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281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1872</Words>
  <Application>Microsoft Office PowerPoint</Application>
  <PresentationFormat>On-screen Show (4:3)</PresentationFormat>
  <Paragraphs>195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Hypothesis</vt:lpstr>
      <vt:lpstr>What is a hypothesis?</vt:lpstr>
      <vt:lpstr>The precursor to a hypothesis is a research  problem, usually framed as a question. It</vt:lpstr>
      <vt:lpstr>PowerPoint Presentation</vt:lpstr>
      <vt:lpstr>Hypothesis Testing</vt:lpstr>
      <vt:lpstr>Hypothesis testing</vt:lpstr>
      <vt:lpstr>PowerPoint Presentation</vt:lpstr>
      <vt:lpstr>Example:</vt:lpstr>
      <vt:lpstr>Steps in Hypothesis testing</vt:lpstr>
      <vt:lpstr>Formulating Hypothesis</vt:lpstr>
      <vt:lpstr>PowerPoint Presentation</vt:lpstr>
      <vt:lpstr>PowerPoint Presentation</vt:lpstr>
      <vt:lpstr>Hypothesis….</vt:lpstr>
      <vt:lpstr>Hypothesis….</vt:lpstr>
      <vt:lpstr>Examples of directional and non  directional hypotheses</vt:lpstr>
      <vt:lpstr>Problems in Formulating  Hypothesis</vt:lpstr>
      <vt:lpstr>Types of Hypothesis</vt:lpstr>
      <vt:lpstr>Attributive Research Hypothesis</vt:lpstr>
      <vt:lpstr>Associative Research Hypothesis</vt:lpstr>
      <vt:lpstr>Causal Research Hypothesis</vt:lpstr>
      <vt:lpstr>PowerPoint Presentation</vt:lpstr>
      <vt:lpstr>Characteristics of a good  hypothesis</vt:lpstr>
      <vt:lpstr>Hypothesis should be simple</vt:lpstr>
      <vt:lpstr>PowerPoint Presentation</vt:lpstr>
      <vt:lpstr>Hypothesis should be specific</vt:lpstr>
      <vt:lpstr>PowerPoint Presentation</vt:lpstr>
      <vt:lpstr>PowerPoint Presentation</vt:lpstr>
      <vt:lpstr>PowerPoint Presentation</vt:lpstr>
      <vt:lpstr>PowerPoint Presentation</vt:lpstr>
      <vt:lpstr>Hypothesis Falsifiability</vt:lpstr>
      <vt:lpstr>PowerPoint Presentation</vt:lpstr>
      <vt:lpstr>Hypothesis Falsifiability</vt:lpstr>
      <vt:lpstr>Hypothesis Falsifiability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2</cp:revision>
  <dcterms:created xsi:type="dcterms:W3CDTF">2020-07-02T13:13:15Z</dcterms:created>
  <dcterms:modified xsi:type="dcterms:W3CDTF">2024-02-08T15:16:20Z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2019-03-12T00:00:00Z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2020-07-02T00:00:00Z</vt:filetime>
  </property>
</Properties>
</file>