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5"/>
  </p:sldMasterIdLst>
  <p:notesMasterIdLst>
    <p:notesMasterId r:id="rId6"/>
  </p:notesMasterIdLst>
  <p:sldIdLst>
    <p:sldId id="256" r:id="rId7"/>
  </p:sldIdLst>
  <p:sldSz cy="5143500" cx="9144000"/>
  <p:notesSz cx="6858000" cy="9144000"/>
  <p:embeddedFontLst>
    <p:embeddedFont>
      <p:font typeface="Space Mono"/>
      <p:regular r:id="rId8"/>
      <p:bold r:id="rId9"/>
      <p:italic r:id="rId10"/>
      <p:boldItalic r:id="rId11"/>
    </p:embeddedFont>
    <p:embeddedFont>
      <p:font typeface="Inconsolata"/>
      <p:regular r:id="rId12"/>
      <p:bold r:id="rId13"/>
    </p:embeddedFont>
    <p:embeddedFont>
      <p:font typeface="Merriweather Black"/>
      <p:bold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92">
          <p15:clr>
            <a:srgbClr val="747775"/>
          </p15:clr>
        </p15:guide>
        <p15:guide id="2" pos="5472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7EDE7BD-DB9E-4478-8F5B-C20AF010B875}">
  <a:tblStyle styleId="{E7EDE7BD-DB9E-4478-8F5B-C20AF010B87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92" orient="horz"/>
        <p:guide pos="547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SpaceMono-boldItalic.fntdata"/><Relationship Id="rId10" Type="http://schemas.openxmlformats.org/officeDocument/2006/relationships/font" Target="fonts/SpaceMono-italic.fntdata"/><Relationship Id="rId13" Type="http://schemas.openxmlformats.org/officeDocument/2006/relationships/font" Target="fonts/Inconsolata-bold.fntdata"/><Relationship Id="rId12" Type="http://schemas.openxmlformats.org/officeDocument/2006/relationships/font" Target="fonts/Inconsolat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SpaceMono-bold.fntdata"/><Relationship Id="rId15" Type="http://schemas.openxmlformats.org/officeDocument/2006/relationships/font" Target="fonts/MerriweatherBlack-boldItalic.fntdata"/><Relationship Id="rId14" Type="http://schemas.openxmlformats.org/officeDocument/2006/relationships/font" Target="fonts/MerriweatherBlack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SpaceMon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1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2f5de62cfd_0_21:notes"/>
          <p:cNvSpPr/>
          <p:nvPr>
            <p:ph idx="2" type="sldImg"/>
          </p:nvPr>
        </p:nvSpPr>
        <p:spPr>
          <a:xfrm>
            <a:off x="38131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12f5de62cfd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idx="1" type="subTitle"/>
          </p:nvPr>
        </p:nvSpPr>
        <p:spPr>
          <a:xfrm rot="-584">
            <a:off x="1036022" y="4021139"/>
            <a:ext cx="7063800" cy="4473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83800" lIns="83800" spcFirstLastPara="1" rIns="83800" wrap="square" tIns="838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b="1" sz="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0" name="Google Shape;10;p2"/>
          <p:cNvSpPr txBox="1"/>
          <p:nvPr>
            <p:ph type="ctrTitle"/>
          </p:nvPr>
        </p:nvSpPr>
        <p:spPr>
          <a:xfrm>
            <a:off x="1035992" y="969085"/>
            <a:ext cx="7063800" cy="23181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8500">
                <a:solidFill>
                  <a:srgbClr val="191919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800">
                <a:solidFill>
                  <a:srgbClr val="191919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800">
                <a:solidFill>
                  <a:srgbClr val="191919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800">
                <a:solidFill>
                  <a:srgbClr val="191919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800">
                <a:solidFill>
                  <a:srgbClr val="191919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800">
                <a:solidFill>
                  <a:srgbClr val="191919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800">
                <a:solidFill>
                  <a:srgbClr val="191919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800">
                <a:solidFill>
                  <a:srgbClr val="191919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800">
                <a:solidFill>
                  <a:srgbClr val="191919"/>
                </a:solidFill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2" type="ctrTitle"/>
          </p:nvPr>
        </p:nvSpPr>
        <p:spPr>
          <a:xfrm>
            <a:off x="1036503" y="3291594"/>
            <a:ext cx="7063800" cy="729000"/>
          </a:xfrm>
          <a:prstGeom prst="rect">
            <a:avLst/>
          </a:prstGeom>
          <a:solidFill>
            <a:schemeClr val="accen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100">
                <a:solidFill>
                  <a:srgbClr val="191919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800">
                <a:solidFill>
                  <a:srgbClr val="191919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800">
                <a:solidFill>
                  <a:srgbClr val="191919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800">
                <a:solidFill>
                  <a:srgbClr val="191919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800">
                <a:solidFill>
                  <a:srgbClr val="191919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800">
                <a:solidFill>
                  <a:srgbClr val="191919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800">
                <a:solidFill>
                  <a:srgbClr val="191919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800">
                <a:solidFill>
                  <a:srgbClr val="191919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800"/>
              <a:buNone/>
              <a:defRPr sz="4800">
                <a:solidFill>
                  <a:srgbClr val="191919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hasCustomPrompt="1" type="title"/>
          </p:nvPr>
        </p:nvSpPr>
        <p:spPr>
          <a:xfrm rot="350">
            <a:off x="1625221" y="1694478"/>
            <a:ext cx="5893500" cy="1511100"/>
          </a:xfrm>
          <a:prstGeom prst="rect">
            <a:avLst/>
          </a:prstGeom>
          <a:noFill/>
          <a:ln>
            <a:noFill/>
          </a:ln>
        </p:spPr>
        <p:txBody>
          <a:bodyPr anchorCtr="0" anchor="b" bIns="83800" lIns="83800" spcFirstLastPara="1" rIns="83800" wrap="square" tIns="83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1pPr>
            <a:lvl2pPr lvl="1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2pPr>
            <a:lvl3pPr lvl="2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3pPr>
            <a:lvl4pPr lvl="3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4pPr>
            <a:lvl5pPr lvl="4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5pPr>
            <a:lvl6pPr lvl="5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6pPr>
            <a:lvl7pPr lvl="6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7pPr>
            <a:lvl8pPr lvl="7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8pPr>
            <a:lvl9pPr lvl="8" algn="ctr">
              <a:spcBef>
                <a:spcPts val="0"/>
              </a:spcBef>
              <a:spcAft>
                <a:spcPts val="0"/>
              </a:spcAft>
              <a:buSzPts val="8800"/>
              <a:buNone/>
              <a:defRPr sz="8800"/>
            </a:lvl9pPr>
          </a:lstStyle>
          <a:p>
            <a:r>
              <a:t>xx%</a:t>
            </a:r>
          </a:p>
        </p:txBody>
      </p:sp>
      <p:sp>
        <p:nvSpPr>
          <p:cNvPr id="43" name="Google Shape;43;p11"/>
          <p:cNvSpPr txBox="1"/>
          <p:nvPr>
            <p:ph idx="1" type="subTitle"/>
          </p:nvPr>
        </p:nvSpPr>
        <p:spPr>
          <a:xfrm>
            <a:off x="2458275" y="3176113"/>
            <a:ext cx="4227300" cy="44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3800" lIns="83800" spcFirstLastPara="1" rIns="83800" wrap="square" tIns="838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SzPts val="13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noFill/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TITLE_ONLY_1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181429" y="136027"/>
            <a:ext cx="6731100" cy="566100"/>
          </a:xfrm>
          <a:prstGeom prst="rect">
            <a:avLst/>
          </a:prstGeom>
          <a:solidFill>
            <a:schemeClr val="accent6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9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TITLE_ONLY_1_2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4"/>
          <p:cNvSpPr txBox="1"/>
          <p:nvPr>
            <p:ph type="title"/>
          </p:nvPr>
        </p:nvSpPr>
        <p:spPr>
          <a:xfrm>
            <a:off x="181429" y="136027"/>
            <a:ext cx="6731100" cy="566100"/>
          </a:xfrm>
          <a:prstGeom prst="rect">
            <a:avLst/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9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  <p:sp>
        <p:nvSpPr>
          <p:cNvPr id="49" name="Google Shape;49;p14"/>
          <p:cNvSpPr/>
          <p:nvPr/>
        </p:nvSpPr>
        <p:spPr>
          <a:xfrm>
            <a:off x="181429" y="1753528"/>
            <a:ext cx="8776800" cy="1803000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250" lIns="33250" spcFirstLastPara="1" rIns="33250" wrap="square" tIns="332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4"/>
          <p:cNvSpPr/>
          <p:nvPr/>
        </p:nvSpPr>
        <p:spPr>
          <a:xfrm>
            <a:off x="181429" y="3693045"/>
            <a:ext cx="8776800" cy="1314300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250" lIns="33250" spcFirstLastPara="1" rIns="33250" wrap="square" tIns="332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4"/>
          <p:cNvSpPr/>
          <p:nvPr/>
        </p:nvSpPr>
        <p:spPr>
          <a:xfrm>
            <a:off x="181429" y="836623"/>
            <a:ext cx="8776800" cy="780300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250" lIns="33250" spcFirstLastPara="1" rIns="33250" wrap="square" tIns="332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TITLE_ONLY_1_1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5"/>
          <p:cNvSpPr txBox="1"/>
          <p:nvPr>
            <p:ph type="title"/>
          </p:nvPr>
        </p:nvSpPr>
        <p:spPr>
          <a:xfrm>
            <a:off x="720000" y="258773"/>
            <a:ext cx="7704000" cy="405300"/>
          </a:xfrm>
          <a:prstGeom prst="rect">
            <a:avLst/>
          </a:prstGeom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>
            <p:ph type="title"/>
          </p:nvPr>
        </p:nvSpPr>
        <p:spPr>
          <a:xfrm>
            <a:off x="3213150" y="1629900"/>
            <a:ext cx="4360200" cy="148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9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14" name="Google Shape;14;p3"/>
          <p:cNvSpPr txBox="1"/>
          <p:nvPr>
            <p:ph hasCustomPrompt="1" idx="2" type="title"/>
          </p:nvPr>
        </p:nvSpPr>
        <p:spPr>
          <a:xfrm>
            <a:off x="1332750" y="1629900"/>
            <a:ext cx="1880400" cy="1883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88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9pPr>
          </a:lstStyle>
          <a:p>
            <a:r>
              <a:t>xx%</a:t>
            </a:r>
          </a:p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 rot="473">
            <a:off x="3213150" y="3111000"/>
            <a:ext cx="4360200" cy="4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83800" lIns="83800" spcFirstLastPara="1" rIns="83800" wrap="square" tIns="838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SzPts val="13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81429" y="136072"/>
            <a:ext cx="6729900" cy="5661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83770" y="1550157"/>
            <a:ext cx="8772000" cy="25779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3800" lIns="83800" spcFirstLastPara="1" rIns="83800" wrap="square" tIns="83800">
            <a:noAutofit/>
          </a:bodyPr>
          <a:lstStyle>
            <a:lvl1pPr indent="-3111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"/>
              <a:buChar char="○"/>
              <a:defRPr>
                <a:solidFill>
                  <a:srgbClr val="434343"/>
                </a:solidFill>
              </a:defRPr>
            </a:lvl1pPr>
            <a:lvl2pPr indent="-31115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300"/>
              <a:buChar char="○"/>
              <a:defRPr>
                <a:solidFill>
                  <a:srgbClr val="434343"/>
                </a:solidFill>
              </a:defRPr>
            </a:lvl2pPr>
            <a:lvl3pPr indent="-311150" lvl="2" marL="1371600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rgbClr val="434343"/>
              </a:buClr>
              <a:buSzPts val="1300"/>
              <a:buChar char="■"/>
              <a:defRPr>
                <a:solidFill>
                  <a:srgbClr val="434343"/>
                </a:solidFill>
              </a:defRPr>
            </a:lvl3pPr>
            <a:lvl4pPr indent="-311150" lvl="3" marL="1828800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rgbClr val="434343"/>
              </a:buClr>
              <a:buSzPts val="1300"/>
              <a:buChar char="●"/>
              <a:defRPr>
                <a:solidFill>
                  <a:srgbClr val="434343"/>
                </a:solidFill>
              </a:defRPr>
            </a:lvl4pPr>
            <a:lvl5pPr indent="-311150" lvl="4" marL="2286000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rgbClr val="434343"/>
              </a:buClr>
              <a:buSzPts val="1300"/>
              <a:buChar char="○"/>
              <a:defRPr>
                <a:solidFill>
                  <a:srgbClr val="434343"/>
                </a:solidFill>
              </a:defRPr>
            </a:lvl5pPr>
            <a:lvl6pPr indent="-311150" lvl="5" marL="2743200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rgbClr val="434343"/>
              </a:buClr>
              <a:buSzPts val="1300"/>
              <a:buChar char="■"/>
              <a:defRPr>
                <a:solidFill>
                  <a:srgbClr val="434343"/>
                </a:solidFill>
              </a:defRPr>
            </a:lvl6pPr>
            <a:lvl7pPr indent="-311150" lvl="6" marL="3200400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rgbClr val="434343"/>
              </a:buClr>
              <a:buSzPts val="1300"/>
              <a:buChar char="●"/>
              <a:defRPr>
                <a:solidFill>
                  <a:srgbClr val="434343"/>
                </a:solidFill>
              </a:defRPr>
            </a:lvl7pPr>
            <a:lvl8pPr indent="-311150" lvl="7" marL="3657600" rtl="0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rgbClr val="434343"/>
              </a:buClr>
              <a:buSzPts val="1300"/>
              <a:buChar char="○"/>
              <a:defRPr>
                <a:solidFill>
                  <a:srgbClr val="434343"/>
                </a:solidFill>
              </a:defRPr>
            </a:lvl8pPr>
            <a:lvl9pPr indent="-311150" lvl="8" marL="4114800" rtl="0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rgbClr val="434343"/>
              </a:buClr>
              <a:buSzPts val="1300"/>
              <a:buChar char="■"/>
              <a:defRPr>
                <a:solidFill>
                  <a:srgbClr val="434343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idx="1" type="subTitle"/>
          </p:nvPr>
        </p:nvSpPr>
        <p:spPr>
          <a:xfrm>
            <a:off x="1062150" y="2437450"/>
            <a:ext cx="3004800" cy="1105800"/>
          </a:xfrm>
          <a:prstGeom prst="rect">
            <a:avLst/>
          </a:prstGeom>
          <a:ln>
            <a:noFill/>
          </a:ln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SzPts val="1300"/>
              <a:buNone/>
              <a:defRPr/>
            </a:lvl9pPr>
          </a:lstStyle>
          <a:p/>
        </p:txBody>
      </p:sp>
      <p:sp>
        <p:nvSpPr>
          <p:cNvPr id="21" name="Google Shape;21;p5"/>
          <p:cNvSpPr txBox="1"/>
          <p:nvPr>
            <p:ph idx="2" type="subTitle"/>
          </p:nvPr>
        </p:nvSpPr>
        <p:spPr>
          <a:xfrm>
            <a:off x="4839175" y="2437450"/>
            <a:ext cx="3004800" cy="1105800"/>
          </a:xfrm>
          <a:prstGeom prst="rect">
            <a:avLst/>
          </a:prstGeom>
          <a:ln>
            <a:noFill/>
          </a:ln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SzPts val="1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type="title"/>
          </p:nvPr>
        </p:nvSpPr>
        <p:spPr>
          <a:xfrm>
            <a:off x="235868" y="234732"/>
            <a:ext cx="8672400" cy="467400"/>
          </a:xfrm>
          <a:prstGeom prst="rect">
            <a:avLst/>
          </a:prstGeom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3" type="title"/>
          </p:nvPr>
        </p:nvSpPr>
        <p:spPr>
          <a:xfrm>
            <a:off x="1062300" y="2052550"/>
            <a:ext cx="21621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1800"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sp>
        <p:nvSpPr>
          <p:cNvPr id="24" name="Google Shape;24;p5"/>
          <p:cNvSpPr txBox="1"/>
          <p:nvPr>
            <p:ph idx="4" type="title"/>
          </p:nvPr>
        </p:nvSpPr>
        <p:spPr>
          <a:xfrm>
            <a:off x="4839325" y="2052550"/>
            <a:ext cx="21618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81429" y="147210"/>
            <a:ext cx="8781300" cy="516900"/>
          </a:xfrm>
          <a:prstGeom prst="rect">
            <a:avLst/>
          </a:prstGeom>
          <a:solidFill>
            <a:schemeClr val="accen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  <p:sp>
        <p:nvSpPr>
          <p:cNvPr id="27" name="Google Shape;27;p6"/>
          <p:cNvSpPr/>
          <p:nvPr/>
        </p:nvSpPr>
        <p:spPr>
          <a:xfrm>
            <a:off x="2325261" y="1289755"/>
            <a:ext cx="4500000" cy="3709800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250" lIns="33250" spcFirstLastPara="1" rIns="33250" wrap="square" tIns="332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"/>
          </a:p>
        </p:txBody>
      </p:sp>
      <p:sp>
        <p:nvSpPr>
          <p:cNvPr id="28" name="Google Shape;28;p6"/>
          <p:cNvSpPr/>
          <p:nvPr/>
        </p:nvSpPr>
        <p:spPr>
          <a:xfrm>
            <a:off x="181429" y="1289755"/>
            <a:ext cx="2143800" cy="3709800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250" lIns="33250" spcFirstLastPara="1" rIns="33250" wrap="square" tIns="332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6"/>
          <p:cNvSpPr/>
          <p:nvPr/>
        </p:nvSpPr>
        <p:spPr>
          <a:xfrm>
            <a:off x="6821430" y="1289755"/>
            <a:ext cx="2143800" cy="3709800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250" lIns="33250" spcFirstLastPara="1" rIns="33250" wrap="square" tIns="332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235868" y="234732"/>
            <a:ext cx="8672400" cy="467400"/>
          </a:xfrm>
          <a:prstGeom prst="rect">
            <a:avLst/>
          </a:prstGeom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" type="subTitle"/>
          </p:nvPr>
        </p:nvSpPr>
        <p:spPr>
          <a:xfrm rot="-355">
            <a:off x="1324085" y="2499407"/>
            <a:ext cx="2907600" cy="10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83800" lIns="83800" spcFirstLastPara="1" rIns="83800" wrap="square" tIns="83800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SzPts val="13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1789200" y="919200"/>
            <a:ext cx="5565600" cy="1362900"/>
          </a:xfrm>
          <a:prstGeom prst="rect">
            <a:avLst/>
          </a:prstGeom>
        </p:spPr>
        <p:txBody>
          <a:bodyPr anchorCtr="0" anchor="ctr" bIns="83800" lIns="83800" spcFirstLastPara="1" rIns="83800" wrap="square" tIns="83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8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 algn="ctr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/>
          <p:nvPr>
            <p:ph type="title"/>
          </p:nvPr>
        </p:nvSpPr>
        <p:spPr>
          <a:xfrm>
            <a:off x="720000" y="1408175"/>
            <a:ext cx="6373800" cy="116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 sz="5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37" name="Google Shape;37;p9"/>
          <p:cNvSpPr txBox="1"/>
          <p:nvPr>
            <p:ph idx="1" type="subTitle"/>
          </p:nvPr>
        </p:nvSpPr>
        <p:spPr>
          <a:xfrm>
            <a:off x="720000" y="2534425"/>
            <a:ext cx="5966700" cy="819900"/>
          </a:xfrm>
          <a:prstGeom prst="rect">
            <a:avLst/>
          </a:prstGeom>
        </p:spPr>
        <p:txBody>
          <a:bodyPr anchorCtr="0" anchor="t" bIns="83800" lIns="83800" spcFirstLastPara="1" rIns="83800" wrap="square" tIns="8380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SzPts val="13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SzPts val="13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/>
          <p:nvPr/>
        </p:nvSpPr>
        <p:spPr>
          <a:xfrm>
            <a:off x="0" y="4762500"/>
            <a:ext cx="9144000" cy="4287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83800" lIns="83800" spcFirstLastPara="1" rIns="83800" wrap="square" tIns="83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10"/>
          <p:cNvSpPr txBox="1"/>
          <p:nvPr>
            <p:ph type="title"/>
          </p:nvPr>
        </p:nvSpPr>
        <p:spPr>
          <a:xfrm>
            <a:off x="4334100" y="3352800"/>
            <a:ext cx="3852000" cy="9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83800" lIns="83800" spcFirstLastPara="1" rIns="83800" wrap="square" tIns="838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9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35868" y="234732"/>
            <a:ext cx="8672400" cy="46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83800" lIns="83800" spcFirstLastPara="1" rIns="83800" wrap="square" tIns="83800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Space Mono"/>
              <a:buNone/>
              <a:defRPr b="1" sz="2900">
                <a:solidFill>
                  <a:schemeClr val="dk1"/>
                </a:solidFill>
                <a:latin typeface="Space Mono"/>
                <a:ea typeface="Space Mono"/>
                <a:cs typeface="Space Mono"/>
                <a:sym typeface="Space Mon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Merriweather Black"/>
              <a:buNone/>
              <a:defRPr sz="2900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Merriweather Black"/>
              <a:buNone/>
              <a:defRPr sz="2900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Merriweather Black"/>
              <a:buNone/>
              <a:defRPr sz="2900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Merriweather Black"/>
              <a:buNone/>
              <a:defRPr sz="2900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Merriweather Black"/>
              <a:buNone/>
              <a:defRPr sz="2900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Merriweather Black"/>
              <a:buNone/>
              <a:defRPr sz="2900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Merriweather Black"/>
              <a:buNone/>
              <a:defRPr sz="2900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Merriweather Black"/>
              <a:buNone/>
              <a:defRPr sz="2900">
                <a:solidFill>
                  <a:schemeClr val="dk1"/>
                </a:solidFill>
                <a:latin typeface="Merriweather Black"/>
                <a:ea typeface="Merriweather Black"/>
                <a:cs typeface="Merriweather Black"/>
                <a:sym typeface="Merriweather Black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20000" y="1237083"/>
            <a:ext cx="7704000" cy="3366300"/>
          </a:xfrm>
          <a:prstGeom prst="rect">
            <a:avLst/>
          </a:prstGeom>
          <a:noFill/>
          <a:ln>
            <a:noFill/>
          </a:ln>
        </p:spPr>
        <p:txBody>
          <a:bodyPr anchorCtr="0" anchor="t" bIns="83800" lIns="83800" spcFirstLastPara="1" rIns="83800" wrap="square" tIns="83800">
            <a:noAutofit/>
          </a:bodyPr>
          <a:lstStyle>
            <a:lvl1pPr indent="-31115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Inconsolata"/>
              <a:buChar char="●"/>
              <a:defRPr sz="13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1pPr>
            <a:lvl2pPr indent="-311150" lvl="1" marL="91440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Inconsolata"/>
              <a:buChar char="○"/>
              <a:defRPr sz="13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2pPr>
            <a:lvl3pPr indent="-311150" lvl="2" marL="137160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Inconsolata"/>
              <a:buChar char="■"/>
              <a:defRPr sz="13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3pPr>
            <a:lvl4pPr indent="-311150" lvl="3" marL="182880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Inconsolata"/>
              <a:buChar char="●"/>
              <a:defRPr sz="13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4pPr>
            <a:lvl5pPr indent="-311150" lvl="4" marL="228600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Inconsolata"/>
              <a:buChar char="○"/>
              <a:defRPr sz="13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5pPr>
            <a:lvl6pPr indent="-311150" lvl="5" marL="274320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Inconsolata"/>
              <a:buChar char="■"/>
              <a:defRPr sz="13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6pPr>
            <a:lvl7pPr indent="-311150" lvl="6" marL="320040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Inconsolata"/>
              <a:buChar char="●"/>
              <a:defRPr sz="13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7pPr>
            <a:lvl8pPr indent="-311150" lvl="7" marL="365760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Inconsolata"/>
              <a:buChar char="○"/>
              <a:defRPr sz="13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8pPr>
            <a:lvl9pPr indent="-311150" lvl="8" marL="4114800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300"/>
              <a:buFont typeface="Inconsolata"/>
              <a:buChar char="■"/>
              <a:defRPr sz="13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doi.org/10.5281/zenodo.11371489" TargetMode="External"/><Relationship Id="rId4" Type="http://schemas.openxmlformats.org/officeDocument/2006/relationships/hyperlink" Target="https://forms.gle/5XUhRykdWCzj3Cqe7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6"/>
          <p:cNvSpPr txBox="1"/>
          <p:nvPr>
            <p:ph type="title"/>
          </p:nvPr>
        </p:nvSpPr>
        <p:spPr>
          <a:xfrm>
            <a:off x="181429" y="147210"/>
            <a:ext cx="8781300" cy="516900"/>
          </a:xfrm>
          <a:prstGeom prst="rect">
            <a:avLst/>
          </a:prstGeom>
        </p:spPr>
        <p:txBody>
          <a:bodyPr anchorCtr="0" anchor="ctr" bIns="83800" lIns="83800" spcFirstLastPara="1" rIns="83800" wrap="square" tIns="83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Make your list</a:t>
            </a:r>
            <a:r>
              <a:rPr lang="en" sz="3200"/>
              <a:t>, check it twice</a:t>
            </a:r>
            <a:endParaRPr sz="3200"/>
          </a:p>
        </p:txBody>
      </p:sp>
      <p:sp>
        <p:nvSpPr>
          <p:cNvPr id="59" name="Google Shape;59;p16"/>
          <p:cNvSpPr txBox="1"/>
          <p:nvPr/>
        </p:nvSpPr>
        <p:spPr>
          <a:xfrm>
            <a:off x="182917" y="884309"/>
            <a:ext cx="8781300" cy="4053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3250" lIns="33250" spcFirstLastPara="1" rIns="33250" wrap="square" tIns="332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✦ </a:t>
            </a:r>
            <a:r>
              <a:rPr b="1" lang="en" sz="13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Erin Clary</a:t>
            </a:r>
            <a:r>
              <a:rPr lang="en" sz="13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, Digital Research Alliance of Canada ✦ </a:t>
            </a:r>
            <a:r>
              <a:rPr b="1" lang="en" sz="13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Beth Knazook</a:t>
            </a:r>
            <a:r>
              <a:rPr lang="en" sz="13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, Digital Repository of Ireland ✦ </a:t>
            </a:r>
            <a:endParaRPr sz="13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Mikala Narlock</a:t>
            </a:r>
            <a:r>
              <a:rPr lang="en" sz="13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, Data Curation Network</a:t>
            </a:r>
            <a:endParaRPr sz="13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</p:txBody>
      </p:sp>
      <p:sp>
        <p:nvSpPr>
          <p:cNvPr id="60" name="Google Shape;60;p16"/>
          <p:cNvSpPr txBox="1"/>
          <p:nvPr/>
        </p:nvSpPr>
        <p:spPr>
          <a:xfrm>
            <a:off x="182897" y="664219"/>
            <a:ext cx="6648600" cy="220200"/>
          </a:xfrm>
          <a:prstGeom prst="rect">
            <a:avLst/>
          </a:prstGeom>
          <a:solidFill>
            <a:schemeClr val="lt2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3100" lIns="93100" spcFirstLastPara="1" rIns="93100" wrap="square" tIns="93100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Curatorial preservation checklist for repositories</a:t>
            </a:r>
            <a:endParaRPr sz="16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</p:txBody>
      </p:sp>
      <p:sp>
        <p:nvSpPr>
          <p:cNvPr id="61" name="Google Shape;61;p16"/>
          <p:cNvSpPr txBox="1"/>
          <p:nvPr/>
        </p:nvSpPr>
        <p:spPr>
          <a:xfrm>
            <a:off x="182917" y="1289755"/>
            <a:ext cx="2142000" cy="283800"/>
          </a:xfrm>
          <a:prstGeom prst="rect">
            <a:avLst/>
          </a:prstGeom>
          <a:solidFill>
            <a:schemeClr val="accent4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33250" lIns="33250" spcFirstLastPara="1" rIns="33250" wrap="square" tIns="332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Introduction</a:t>
            </a:r>
            <a:endParaRPr b="1" sz="1800">
              <a:solidFill>
                <a:srgbClr val="000000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  <p:sp>
        <p:nvSpPr>
          <p:cNvPr id="62" name="Google Shape;62;p16"/>
          <p:cNvSpPr txBox="1"/>
          <p:nvPr/>
        </p:nvSpPr>
        <p:spPr>
          <a:xfrm>
            <a:off x="266350" y="1677800"/>
            <a:ext cx="1965600" cy="32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250" lIns="33250" spcFirstLastPara="1" rIns="33250" wrap="square" tIns="332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Generalist data repositories that accept </a:t>
            </a:r>
            <a:endParaRPr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a variety of dataset submissions will require comprehensive information about a dataset's creation, relevance, and long-term value to support informed preservation decisions.</a:t>
            </a:r>
            <a:endParaRPr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To enable structured and documented conversations between preservationists, depositors, and data curators, we have developed and refined a checklist to aid long-term preservation decisions.</a:t>
            </a:r>
            <a:endParaRPr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</p:txBody>
      </p:sp>
      <p:sp>
        <p:nvSpPr>
          <p:cNvPr id="63" name="Google Shape;63;p16"/>
          <p:cNvSpPr txBox="1"/>
          <p:nvPr/>
        </p:nvSpPr>
        <p:spPr>
          <a:xfrm>
            <a:off x="2445000" y="1635575"/>
            <a:ext cx="4257900" cy="179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250" lIns="33250" spcFirstLastPara="1" rIns="33250" wrap="square" tIns="332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Space Mono"/>
                <a:ea typeface="Space Mono"/>
                <a:cs typeface="Space Mono"/>
                <a:sym typeface="Space Mono"/>
              </a:rPr>
              <a:t>V2 published: </a:t>
            </a:r>
            <a:r>
              <a:rPr b="1" lang="en" sz="1100" u="sng">
                <a:solidFill>
                  <a:schemeClr val="hlink"/>
                </a:solidFill>
                <a:latin typeface="Space Mono"/>
                <a:ea typeface="Space Mono"/>
                <a:cs typeface="Space Mono"/>
                <a:sym typeface="Space Mono"/>
                <a:hlinkClick r:id="rId3"/>
              </a:rPr>
              <a:t>doi.org/10.5281/zenodo.11371489</a:t>
            </a:r>
            <a:r>
              <a:rPr b="1" lang="en" sz="1100">
                <a:latin typeface="Space Mono"/>
                <a:ea typeface="Space Mono"/>
                <a:cs typeface="Space Mono"/>
                <a:sym typeface="Space Mono"/>
              </a:rPr>
              <a:t> </a:t>
            </a:r>
            <a:endParaRPr b="1" sz="1100">
              <a:latin typeface="Space Mono"/>
              <a:ea typeface="Space Mono"/>
              <a:cs typeface="Space Mono"/>
              <a:sym typeface="Space Mono"/>
            </a:endParaRPr>
          </a:p>
        </p:txBody>
      </p:sp>
      <p:sp>
        <p:nvSpPr>
          <p:cNvPr id="64" name="Google Shape;64;p16"/>
          <p:cNvSpPr txBox="1"/>
          <p:nvPr/>
        </p:nvSpPr>
        <p:spPr>
          <a:xfrm>
            <a:off x="2324941" y="1289755"/>
            <a:ext cx="4506600" cy="283800"/>
          </a:xfrm>
          <a:prstGeom prst="rect">
            <a:avLst/>
          </a:prstGeom>
          <a:solidFill>
            <a:schemeClr val="accent5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33250" lIns="33250" spcFirstLastPara="1" rIns="33250" wrap="square" tIns="332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Space Mono"/>
                <a:ea typeface="Space Mono"/>
                <a:cs typeface="Space Mono"/>
                <a:sym typeface="Space Mono"/>
              </a:rPr>
              <a:t>Checklist</a:t>
            </a:r>
            <a:endParaRPr b="1" sz="1800">
              <a:solidFill>
                <a:srgbClr val="000000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  <p:sp>
        <p:nvSpPr>
          <p:cNvPr id="65" name="Google Shape;65;p16"/>
          <p:cNvSpPr txBox="1"/>
          <p:nvPr/>
        </p:nvSpPr>
        <p:spPr>
          <a:xfrm>
            <a:off x="6822085" y="1289755"/>
            <a:ext cx="2142000" cy="283800"/>
          </a:xfrm>
          <a:prstGeom prst="rect">
            <a:avLst/>
          </a:prstGeom>
          <a:solidFill>
            <a:schemeClr val="accent6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33250" lIns="33250" spcFirstLastPara="1" rIns="33250" wrap="square" tIns="332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Space Mono"/>
                <a:ea typeface="Space Mono"/>
                <a:cs typeface="Space Mono"/>
                <a:sym typeface="Space Mono"/>
              </a:rPr>
              <a:t>How to Use it</a:t>
            </a:r>
            <a:endParaRPr b="1" sz="1800">
              <a:solidFill>
                <a:srgbClr val="000000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  <p:sp>
        <p:nvSpPr>
          <p:cNvPr id="66" name="Google Shape;66;p16"/>
          <p:cNvSpPr txBox="1"/>
          <p:nvPr/>
        </p:nvSpPr>
        <p:spPr>
          <a:xfrm>
            <a:off x="6908861" y="4188970"/>
            <a:ext cx="1966800" cy="17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250" lIns="33250" spcFirstLastPara="1" rIns="33250" wrap="square" tIns="332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000000"/>
                </a:solidFill>
                <a:latin typeface="Space Mono"/>
                <a:ea typeface="Space Mono"/>
                <a:cs typeface="Space Mono"/>
                <a:sym typeface="Space Mono"/>
              </a:rPr>
              <a:t>Contact info</a:t>
            </a:r>
            <a:endParaRPr b="1" sz="1100">
              <a:solidFill>
                <a:srgbClr val="000000"/>
              </a:solidFill>
              <a:latin typeface="Space Mono"/>
              <a:ea typeface="Space Mono"/>
              <a:cs typeface="Space Mono"/>
              <a:sym typeface="Space Mono"/>
            </a:endParaRPr>
          </a:p>
        </p:txBody>
      </p:sp>
      <p:sp>
        <p:nvSpPr>
          <p:cNvPr id="67" name="Google Shape;67;p16"/>
          <p:cNvSpPr txBox="1"/>
          <p:nvPr/>
        </p:nvSpPr>
        <p:spPr>
          <a:xfrm>
            <a:off x="6908861" y="4500722"/>
            <a:ext cx="1966800" cy="32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250" lIns="33250" spcFirstLastPara="1" rIns="33250" wrap="square" tIns="332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Erin.Clary@alliancecan.ca </a:t>
            </a:r>
            <a:endParaRPr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b.knazook@ria.ie </a:t>
            </a:r>
            <a:endParaRPr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mnarlock@umn.edu</a:t>
            </a:r>
            <a:endParaRPr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</p:txBody>
      </p:sp>
      <p:cxnSp>
        <p:nvCxnSpPr>
          <p:cNvPr id="68" name="Google Shape;68;p16"/>
          <p:cNvCxnSpPr/>
          <p:nvPr/>
        </p:nvCxnSpPr>
        <p:spPr>
          <a:xfrm>
            <a:off x="6915752" y="4112435"/>
            <a:ext cx="19236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9" name="Google Shape;69;p16"/>
          <p:cNvSpPr txBox="1"/>
          <p:nvPr/>
        </p:nvSpPr>
        <p:spPr>
          <a:xfrm>
            <a:off x="6820567" y="664219"/>
            <a:ext cx="2142000" cy="2202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83800" lIns="83800" spcFirstLastPara="1" rIns="83800" wrap="square" tIns="83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</p:txBody>
      </p:sp>
      <p:grpSp>
        <p:nvGrpSpPr>
          <p:cNvPr id="70" name="Google Shape;70;p16"/>
          <p:cNvGrpSpPr/>
          <p:nvPr/>
        </p:nvGrpSpPr>
        <p:grpSpPr>
          <a:xfrm flipH="1" rot="-5400000">
            <a:off x="5928229" y="817993"/>
            <a:ext cx="297404" cy="1251882"/>
            <a:chOff x="8365225" y="3116250"/>
            <a:chExt cx="393600" cy="1242563"/>
          </a:xfrm>
        </p:grpSpPr>
        <p:cxnSp>
          <p:nvCxnSpPr>
            <p:cNvPr id="71" name="Google Shape;71;p16"/>
            <p:cNvCxnSpPr/>
            <p:nvPr/>
          </p:nvCxnSpPr>
          <p:spPr>
            <a:xfrm rot="5400000">
              <a:off x="7985738" y="3782513"/>
              <a:ext cx="1152600" cy="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2" name="Google Shape;72;p16"/>
            <p:cNvSpPr/>
            <p:nvPr/>
          </p:nvSpPr>
          <p:spPr>
            <a:xfrm flipH="1" rot="10800000">
              <a:off x="8562025" y="3116250"/>
              <a:ext cx="196800" cy="196800"/>
            </a:xfrm>
            <a:prstGeom prst="arc">
              <a:avLst>
                <a:gd fmla="val 10755229" name="adj1"/>
                <a:gd fmla="val 16242618" name="adj2"/>
              </a:avLst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3250" lIns="33250" spcFirstLastPara="1" rIns="33250" wrap="square" tIns="332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6"/>
            <p:cNvSpPr/>
            <p:nvPr/>
          </p:nvSpPr>
          <p:spPr>
            <a:xfrm rot="10800000">
              <a:off x="8365225" y="3116250"/>
              <a:ext cx="196800" cy="196800"/>
            </a:xfrm>
            <a:prstGeom prst="arc">
              <a:avLst>
                <a:gd fmla="val 10755229" name="adj1"/>
                <a:gd fmla="val 16242618" name="adj2"/>
              </a:avLst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3250" lIns="33250" spcFirstLastPara="1" rIns="33250" wrap="square" tIns="332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4" name="Google Shape;74;p16"/>
          <p:cNvGrpSpPr/>
          <p:nvPr/>
        </p:nvGrpSpPr>
        <p:grpSpPr>
          <a:xfrm rot="5400000">
            <a:off x="2922067" y="817993"/>
            <a:ext cx="297404" cy="1251882"/>
            <a:chOff x="8365225" y="3116250"/>
            <a:chExt cx="393600" cy="1242563"/>
          </a:xfrm>
        </p:grpSpPr>
        <p:cxnSp>
          <p:nvCxnSpPr>
            <p:cNvPr id="75" name="Google Shape;75;p16"/>
            <p:cNvCxnSpPr/>
            <p:nvPr/>
          </p:nvCxnSpPr>
          <p:spPr>
            <a:xfrm rot="5400000">
              <a:off x="7985738" y="3782513"/>
              <a:ext cx="1152600" cy="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76" name="Google Shape;76;p16"/>
            <p:cNvSpPr/>
            <p:nvPr/>
          </p:nvSpPr>
          <p:spPr>
            <a:xfrm flipH="1" rot="10800000">
              <a:off x="8562025" y="3116250"/>
              <a:ext cx="196800" cy="196800"/>
            </a:xfrm>
            <a:prstGeom prst="arc">
              <a:avLst>
                <a:gd fmla="val 10755229" name="adj1"/>
                <a:gd fmla="val 16242618" name="adj2"/>
              </a:avLst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3250" lIns="33250" spcFirstLastPara="1" rIns="33250" wrap="square" tIns="332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6"/>
            <p:cNvSpPr/>
            <p:nvPr/>
          </p:nvSpPr>
          <p:spPr>
            <a:xfrm rot="10800000">
              <a:off x="8365225" y="3116250"/>
              <a:ext cx="196800" cy="196800"/>
            </a:xfrm>
            <a:prstGeom prst="arc">
              <a:avLst>
                <a:gd fmla="val 10755229" name="adj1"/>
                <a:gd fmla="val 16242618" name="adj2"/>
              </a:avLst>
            </a:prstGeom>
            <a:noFill/>
            <a:ln cap="flat" cmpd="sng" w="381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33250" lIns="33250" spcFirstLastPara="1" rIns="33250" wrap="square" tIns="332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8" name="Google Shape;78;p16"/>
          <p:cNvSpPr/>
          <p:nvPr/>
        </p:nvSpPr>
        <p:spPr>
          <a:xfrm>
            <a:off x="249208" y="305308"/>
            <a:ext cx="268819" cy="202883"/>
          </a:xfrm>
          <a:custGeom>
            <a:rect b="b" l="l" r="r" t="t"/>
            <a:pathLst>
              <a:path extrusionOk="0" h="2028825" w="2028825">
                <a:moveTo>
                  <a:pt x="1014413" y="2028825"/>
                </a:moveTo>
                <a:cubicBezTo>
                  <a:pt x="1014413" y="1152744"/>
                  <a:pt x="876081" y="1014413"/>
                  <a:pt x="0" y="1014413"/>
                </a:cubicBezTo>
                <a:cubicBezTo>
                  <a:pt x="876081" y="1014413"/>
                  <a:pt x="1014413" y="876081"/>
                  <a:pt x="1014413" y="0"/>
                </a:cubicBezTo>
                <a:cubicBezTo>
                  <a:pt x="1014413" y="876081"/>
                  <a:pt x="1152744" y="1014413"/>
                  <a:pt x="2028825" y="1014413"/>
                </a:cubicBezTo>
                <a:cubicBezTo>
                  <a:pt x="1152744" y="1014413"/>
                  <a:pt x="1014413" y="1152744"/>
                  <a:pt x="1014413" y="2028825"/>
                </a:cubicBezTo>
                <a:close/>
              </a:path>
            </a:pathLst>
          </a:custGeom>
          <a:noFill/>
          <a:ln cap="flat" cmpd="sng" w="381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16625" lIns="33250" spcFirstLastPara="1" rIns="33250" wrap="square" tIns="166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6"/>
          <p:cNvSpPr/>
          <p:nvPr/>
        </p:nvSpPr>
        <p:spPr>
          <a:xfrm>
            <a:off x="8625162" y="305308"/>
            <a:ext cx="268819" cy="202883"/>
          </a:xfrm>
          <a:custGeom>
            <a:rect b="b" l="l" r="r" t="t"/>
            <a:pathLst>
              <a:path extrusionOk="0" h="2028825" w="2028825">
                <a:moveTo>
                  <a:pt x="1014413" y="2028825"/>
                </a:moveTo>
                <a:cubicBezTo>
                  <a:pt x="1014413" y="1152744"/>
                  <a:pt x="876081" y="1014413"/>
                  <a:pt x="0" y="1014413"/>
                </a:cubicBezTo>
                <a:cubicBezTo>
                  <a:pt x="876081" y="1014413"/>
                  <a:pt x="1014413" y="876081"/>
                  <a:pt x="1014413" y="0"/>
                </a:cubicBezTo>
                <a:cubicBezTo>
                  <a:pt x="1014413" y="876081"/>
                  <a:pt x="1152744" y="1014413"/>
                  <a:pt x="2028825" y="1014413"/>
                </a:cubicBezTo>
                <a:cubicBezTo>
                  <a:pt x="1152744" y="1014413"/>
                  <a:pt x="1014413" y="1152744"/>
                  <a:pt x="1014413" y="2028825"/>
                </a:cubicBezTo>
                <a:close/>
              </a:path>
            </a:pathLst>
          </a:custGeom>
          <a:noFill/>
          <a:ln cap="flat" cmpd="sng" w="381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16625" lIns="33250" spcFirstLastPara="1" rIns="33250" wrap="square" tIns="166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>
              <a:solidFill>
                <a:srgbClr val="2E2E2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6855686" y="661280"/>
            <a:ext cx="2023500" cy="22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250" lIns="33250" spcFirstLastPara="1" rIns="33250" wrap="square" tIns="3325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"/>
              <a:buFont typeface="Arial"/>
              <a:buNone/>
            </a:pPr>
            <a:r>
              <a:rPr b="1" lang="en" sz="22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iPRES 2024</a:t>
            </a:r>
            <a:endParaRPr sz="500">
              <a:latin typeface="Inconsolata"/>
              <a:ea typeface="Inconsolata"/>
              <a:cs typeface="Inconsolata"/>
              <a:sym typeface="Inconsolata"/>
            </a:endParaRPr>
          </a:p>
        </p:txBody>
      </p:sp>
      <p:graphicFrame>
        <p:nvGraphicFramePr>
          <p:cNvPr id="81" name="Google Shape;81;p16"/>
          <p:cNvGraphicFramePr/>
          <p:nvPr/>
        </p:nvGraphicFramePr>
        <p:xfrm>
          <a:off x="2444900" y="19347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{E7EDE7BD-DB9E-4478-8F5B-C20AF010B875}</a:tableStyleId>
              </a:tblPr>
              <a:tblGrid>
                <a:gridCol w="2119075"/>
                <a:gridCol w="2139025"/>
              </a:tblGrid>
              <a:tr h="551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300">
                          <a:latin typeface="Space Mono"/>
                          <a:ea typeface="Space Mono"/>
                          <a:cs typeface="Space Mono"/>
                          <a:sym typeface="Space Mono"/>
                        </a:rPr>
                        <a:t>Section 1: Preservation Intent</a:t>
                      </a:r>
                      <a:endParaRPr b="1" sz="1300">
                        <a:latin typeface="Space Mono"/>
                        <a:ea typeface="Space Mono"/>
                        <a:cs typeface="Space Mono"/>
                        <a:sym typeface="Space Mono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ED9D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chemeClr val="dk1"/>
                          </a:solidFill>
                          <a:latin typeface="Space Mono"/>
                          <a:ea typeface="Space Mono"/>
                          <a:cs typeface="Space Mono"/>
                          <a:sym typeface="Space Mono"/>
                        </a:rPr>
                        <a:t>Section 2: Ease of Preservation</a:t>
                      </a:r>
                      <a:endParaRPr b="1" sz="1300"/>
                    </a:p>
                  </a:txBody>
                  <a:tcPr marT="91425" marB="91425" marR="91425" marL="91425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8D1C1"/>
                    </a:solidFill>
                  </a:tcPr>
                </a:tc>
              </a:tr>
              <a:tr h="324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Inconsolata"/>
                          <a:ea typeface="Inconsolata"/>
                          <a:cs typeface="Inconsolata"/>
                          <a:sym typeface="Inconsolata"/>
                        </a:rPr>
                        <a:t>Researcher intent</a:t>
                      </a:r>
                      <a:endParaRPr sz="1300">
                        <a:latin typeface="Inconsolata"/>
                        <a:ea typeface="Inconsolata"/>
                        <a:cs typeface="Inconsolata"/>
                        <a:sym typeface="Inconsolat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Inconsolata"/>
                          <a:ea typeface="Inconsolata"/>
                          <a:cs typeface="Inconsolata"/>
                          <a:sym typeface="Inconsolata"/>
                        </a:rPr>
                        <a:t>Cost</a:t>
                      </a:r>
                      <a:endParaRPr sz="1300">
                        <a:latin typeface="Inconsolata"/>
                        <a:ea typeface="Inconsolata"/>
                        <a:cs typeface="Inconsolata"/>
                        <a:sym typeface="Inconsolat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49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Inconsolata"/>
                          <a:ea typeface="Inconsolata"/>
                          <a:cs typeface="Inconsolata"/>
                          <a:sym typeface="Inconsolata"/>
                        </a:rPr>
                        <a:t>Relevance to mission</a:t>
                      </a:r>
                      <a:endParaRPr sz="1300">
                        <a:latin typeface="Inconsolata"/>
                        <a:ea typeface="Inconsolata"/>
                        <a:cs typeface="Inconsolata"/>
                        <a:sym typeface="Inconsolat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Inconsolata"/>
                          <a:ea typeface="Inconsolata"/>
                          <a:cs typeface="Inconsolata"/>
                          <a:sym typeface="Inconsolata"/>
                        </a:rPr>
                        <a:t>Rights and restrictions</a:t>
                      </a:r>
                      <a:endParaRPr sz="1300">
                        <a:latin typeface="Inconsolata"/>
                        <a:ea typeface="Inconsolata"/>
                        <a:cs typeface="Inconsolata"/>
                        <a:sym typeface="Inconsolat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79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Inconsolata"/>
                          <a:ea typeface="Inconsolata"/>
                          <a:cs typeface="Inconsolata"/>
                          <a:sym typeface="Inconsolata"/>
                        </a:rPr>
                        <a:t>Value to communities</a:t>
                      </a:r>
                      <a:endParaRPr sz="1300">
                        <a:latin typeface="Inconsolata"/>
                        <a:ea typeface="Inconsolata"/>
                        <a:cs typeface="Inconsolata"/>
                        <a:sym typeface="Inconsolat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Inconsolata"/>
                          <a:ea typeface="Inconsolata"/>
                          <a:cs typeface="Inconsolata"/>
                          <a:sym typeface="Inconsolata"/>
                        </a:rPr>
                        <a:t>Context: </a:t>
                      </a:r>
                      <a:r>
                        <a:rPr lang="en" sz="1300">
                          <a:latin typeface="Inconsolata"/>
                          <a:ea typeface="Inconsolata"/>
                          <a:cs typeface="Inconsolata"/>
                          <a:sym typeface="Inconsolata"/>
                        </a:rPr>
                        <a:t>documentation</a:t>
                      </a:r>
                      <a:endParaRPr sz="1300">
                        <a:latin typeface="Inconsolata"/>
                        <a:ea typeface="Inconsolata"/>
                        <a:cs typeface="Inconsolata"/>
                        <a:sym typeface="Inconsolat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734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Inconsolata"/>
                          <a:ea typeface="Inconsolata"/>
                          <a:cs typeface="Inconsolata"/>
                          <a:sym typeface="Inconsolata"/>
                        </a:rPr>
                        <a:t>Uniqueness</a:t>
                      </a:r>
                      <a:endParaRPr sz="1300">
                        <a:latin typeface="Inconsolata"/>
                        <a:ea typeface="Inconsolata"/>
                        <a:cs typeface="Inconsolata"/>
                        <a:sym typeface="Inconsolat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latin typeface="Inconsolata"/>
                          <a:ea typeface="Inconsolata"/>
                          <a:cs typeface="Inconsolata"/>
                          <a:sym typeface="Inconsolata"/>
                        </a:rPr>
                        <a:t>Content: file formats</a:t>
                      </a:r>
                      <a:endParaRPr sz="1300">
                        <a:latin typeface="Inconsolata"/>
                        <a:ea typeface="Inconsolata"/>
                        <a:cs typeface="Inconsolata"/>
                        <a:sym typeface="Inconsolata"/>
                      </a:endParaRPr>
                    </a:p>
                  </a:txBody>
                  <a:tcPr marT="91425" marB="91425" marR="91425" marL="91425">
                    <a:lnL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82" name="Google Shape;82;p16"/>
          <p:cNvSpPr txBox="1"/>
          <p:nvPr/>
        </p:nvSpPr>
        <p:spPr>
          <a:xfrm>
            <a:off x="6915950" y="1665700"/>
            <a:ext cx="1965600" cy="233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3250" lIns="33250" spcFirstLastPara="1" rIns="33250" wrap="square" tIns="332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Each ‘yes’ answer builds a more robust rationale for preservation. </a:t>
            </a:r>
            <a:endParaRPr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→There are no fixed number of ‘yes’ answers that make the decision.←</a:t>
            </a:r>
            <a:endParaRPr b="1"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At the end of the checklist, the curator makes a preservation recommendation:</a:t>
            </a:r>
            <a:endParaRPr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consolata"/>
              <a:buChar char="❏"/>
            </a:pPr>
            <a:r>
              <a:rPr b="1" lang="en" sz="11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Yes / No</a:t>
            </a:r>
            <a:endParaRPr b="1"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These decisions can easily be reviewed in the future.</a:t>
            </a:r>
            <a:endParaRPr b="1"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</p:txBody>
      </p:sp>
      <p:sp>
        <p:nvSpPr>
          <p:cNvPr id="83" name="Google Shape;83;p16"/>
          <p:cNvSpPr/>
          <p:nvPr/>
        </p:nvSpPr>
        <p:spPr>
          <a:xfrm rot="-753248">
            <a:off x="2944698" y="3951669"/>
            <a:ext cx="1251830" cy="1171913"/>
          </a:xfrm>
          <a:prstGeom prst="ellipse">
            <a:avLst/>
          </a:prstGeom>
          <a:solidFill>
            <a:schemeClr val="accent6"/>
          </a:solidFill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Space Mono"/>
                <a:ea typeface="Space Mono"/>
                <a:cs typeface="Space Mono"/>
                <a:sym typeface="Space Mono"/>
              </a:rPr>
              <a:t>Try it out!</a:t>
            </a:r>
            <a:endParaRPr b="1" sz="1500">
              <a:solidFill>
                <a:schemeClr val="dk1"/>
              </a:solidFill>
              <a:latin typeface="Space Mono"/>
              <a:ea typeface="Space Mono"/>
              <a:cs typeface="Space Mono"/>
              <a:sym typeface="Space Mon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Inconsolata"/>
              <a:ea typeface="Inconsolata"/>
              <a:cs typeface="Inconsolata"/>
              <a:sym typeface="Inconsolata"/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3980475" y="4093325"/>
            <a:ext cx="2763300" cy="88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consolata"/>
              <a:buChar char="-"/>
            </a:pPr>
            <a:r>
              <a:rPr lang="en" sz="11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What worked well?</a:t>
            </a:r>
            <a:endParaRPr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consolata"/>
              <a:buChar char="-"/>
            </a:pPr>
            <a:r>
              <a:rPr lang="en" sz="11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What is missing? </a:t>
            </a:r>
            <a:endParaRPr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nconsolata"/>
              <a:buChar char="-"/>
            </a:pPr>
            <a:r>
              <a:rPr lang="en" sz="11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Let us know what you think</a:t>
            </a:r>
            <a:r>
              <a:rPr lang="en" sz="11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rPr>
              <a:t>: </a:t>
            </a:r>
            <a:r>
              <a:rPr lang="en" sz="1100" u="sng">
                <a:solidFill>
                  <a:schemeClr val="hlink"/>
                </a:solidFill>
                <a:latin typeface="Inconsolata"/>
                <a:ea typeface="Inconsolata"/>
                <a:cs typeface="Inconsolata"/>
                <a:sym typeface="Inconsolata"/>
                <a:hlinkClick r:id="rId4"/>
              </a:rPr>
              <a:t>forms.gle/5XUhRykdWCzj3Cqe7</a:t>
            </a:r>
            <a:endParaRPr sz="11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dk1"/>
              </a:solidFill>
              <a:latin typeface="Inconsolata"/>
              <a:ea typeface="Inconsolata"/>
              <a:cs typeface="Inconsolata"/>
              <a:sym typeface="Inconsolat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stel Brutalist Research Poster by Slidesgo">
  <a:themeElements>
    <a:clrScheme name="Simple Light">
      <a:dk1>
        <a:srgbClr val="000000"/>
      </a:dk1>
      <a:lt1>
        <a:srgbClr val="FFFFFF"/>
      </a:lt1>
      <a:dk2>
        <a:srgbClr val="FFF5F0"/>
      </a:dk2>
      <a:lt2>
        <a:srgbClr val="F8D1C1"/>
      </a:lt2>
      <a:accent1>
        <a:srgbClr val="E9B6AA"/>
      </a:accent1>
      <a:accent2>
        <a:srgbClr val="CED9D7"/>
      </a:accent2>
      <a:accent3>
        <a:srgbClr val="AAB7BA"/>
      </a:accent3>
      <a:accent4>
        <a:srgbClr val="99A6AD"/>
      </a:accent4>
      <a:accent5>
        <a:srgbClr val="929E86"/>
      </a:accent5>
      <a:accent6>
        <a:srgbClr val="E8B961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