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46C468-9760-8675-924E-E1A3657AC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3FB50D7-635B-3EFE-6217-564F997C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C4D667-D44D-E012-A4D6-8BC788B26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4D567F-D393-7BB5-DD0F-988001D9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93EC1B-5F3D-5C68-346C-CF86EFB5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11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819783-CFB4-9425-8B32-694D50E42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2685C0C-2D87-B64F-B278-A98AEE89D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D2449B-F4C0-D3E5-AD16-D3A3BE4A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442B9-DAE4-DF78-618A-B75255F9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D176AD-8206-5900-959B-CBD8D7A7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76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00A1FE6-A613-16FC-AD99-1FF707A44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B251E4C-A0A6-BE7E-C7C7-945F0380C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E8CA22-EE57-18D6-B518-365CE3878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DF1176-2DEE-7E78-C216-89D33ABC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F9720F-AE69-4608-A26D-FBACAE13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96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4D87A9-517D-C9B6-E7AF-94A09B4D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78D8D2-8785-8520-AB63-D09F595A8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5B0026-3FD2-60F7-2639-7B86E7687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2370A1-4658-BF3D-A565-4A7BB5D3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107EFD-66E9-8B5F-1B84-CBD21F738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55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F79424-BB7D-C985-F7DF-E1B3992B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7663F2-BD35-57E8-2E0D-D17582E6B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46191B-1399-84E1-7A9F-263A7F9B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09D75B-DF85-0231-A633-0DB15E2D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088680-3347-6C85-1A35-0811C3B6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53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E03C3F-5166-5082-F0C8-CCA4F4A3C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60DAD20-DD7C-C546-F4E0-5894C33C4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9FD874-0FA7-9EB3-160A-383BB5D24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403A2B-3408-156C-D048-1DC5EE52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239BA8-3CC0-A876-9BF8-44989EE3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1A7873-CD61-B1F3-DF36-A5852F25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77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14A24D-66D2-F76D-A00B-870AACCD4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844FA37-1939-BD39-93AF-E5FABD0DF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9B3CC1-E8AE-1BD0-BF9A-D415F5F71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89D148-BF62-9621-48FE-D5AFE403C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244493-6051-3112-597F-8E85E9678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F73AF9A-AEF4-69C3-0DE8-69F32CCA6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4513A8F-2AED-9392-C3D5-E66D8531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501AB6-7C66-2744-8C79-C93703C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387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32F795-7DDA-4913-C089-2E0B00677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F27F3AD-E56B-D28B-B182-7B55656D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32FD84-4118-9CB1-9379-2C822BB5D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4E60957-CC1F-4BD9-FD93-5AC6A460D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1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09AF0F6-9874-3703-2E29-6CDE64AC4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0160938-1F84-AECC-E2A5-3A4324D3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0AAEEE6-48F2-B3A5-F3B4-9842151E9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6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BC3B99-2E41-0034-CD64-AEBBB273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4E4E1A-D279-9984-6804-A854038B1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4699DFB-DC5D-750D-F1B8-85BAD4B7D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2255F7-6FE2-36C5-5628-9D0892EA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E1CA26-CEC6-2EFF-A22C-673462E22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EE83DB-B8D4-0C8C-461D-EB5789A1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825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2E72F1-FAE3-B4C8-4BC7-1359BC3F2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539F34-BB9E-359C-FB75-EBC366A15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FEC4CBE-1BDA-A784-5854-31A07EC86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703EE53-2966-A74C-FD61-3C57B8CD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875A1F-464A-5AB2-1AB2-27B7DE06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615735-F1F7-1B15-9AC7-F6DCE553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744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4269504-5A8A-B196-1D9D-E4A0E288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CDC3EE-3D6C-0665-8AEA-C8C3B7A74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92422D-22FB-EB38-5350-158C92EB0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4B5F-93A2-4B48-A746-98A0FFC6684E}" type="datetimeFigureOut">
              <a:rPr lang="ko-KR" altLang="en-US" smtClean="0"/>
              <a:t>2024-01-17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5EE390-1243-ABCC-5221-BF124303A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76597E-3039-1656-3812-78E87843F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92ED5-0A51-4642-A0ED-8FA9F21BFF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19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>
            <a:extLst>
              <a:ext uri="{FF2B5EF4-FFF2-40B4-BE49-F238E27FC236}">
                <a16:creationId xmlns:a16="http://schemas.microsoft.com/office/drawing/2014/main" id="{DB12A8C8-9962-D198-18D9-5078C85471A0}"/>
              </a:ext>
            </a:extLst>
          </p:cNvPr>
          <p:cNvGrpSpPr/>
          <p:nvPr/>
        </p:nvGrpSpPr>
        <p:grpSpPr>
          <a:xfrm>
            <a:off x="163426" y="-464926"/>
            <a:ext cx="10870576" cy="9368189"/>
            <a:chOff x="163426" y="-464926"/>
            <a:chExt cx="10870576" cy="9368189"/>
          </a:xfrm>
        </p:grpSpPr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9502FFF2-3EF7-EDDC-E813-1F41FEF19E7F}"/>
                </a:ext>
              </a:extLst>
            </p:cNvPr>
            <p:cNvGrpSpPr/>
            <p:nvPr/>
          </p:nvGrpSpPr>
          <p:grpSpPr>
            <a:xfrm>
              <a:off x="163428" y="0"/>
              <a:ext cx="10870574" cy="5095191"/>
              <a:chOff x="533542" y="681836"/>
              <a:chExt cx="10870574" cy="50951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0A44BC2-D2AC-B708-9414-31F0128117F8}"/>
                  </a:ext>
                </a:extLst>
              </p:cNvPr>
              <p:cNvSpPr txBox="1"/>
              <p:nvPr/>
            </p:nvSpPr>
            <p:spPr>
              <a:xfrm>
                <a:off x="533542" y="681836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days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moderate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ECB2B7-9343-050D-6A52-CD83C6CC67EC}"/>
                  </a:ext>
                </a:extLst>
              </p:cNvPr>
              <p:cNvSpPr txBox="1"/>
              <p:nvPr/>
            </p:nvSpPr>
            <p:spPr>
              <a:xfrm>
                <a:off x="533542" y="1206931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moderate-intensity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33638D-E875-5B7B-1474-A3621A245751}"/>
                  </a:ext>
                </a:extLst>
              </p:cNvPr>
              <p:cNvSpPr txBox="1"/>
              <p:nvPr/>
            </p:nvSpPr>
            <p:spPr>
              <a:xfrm>
                <a:off x="533542" y="1732026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days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vigorous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90EE79-8503-B707-040E-7736C272E025}"/>
                  </a:ext>
                </a:extLst>
              </p:cNvPr>
              <p:cNvSpPr txBox="1"/>
              <p:nvPr/>
            </p:nvSpPr>
            <p:spPr>
              <a:xfrm>
                <a:off x="533542" y="2257121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vigorous-intensity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835764A-F4A4-8978-B0AC-0DF5F0A020E5}"/>
                  </a:ext>
                </a:extLst>
              </p:cNvPr>
              <p:cNvSpPr txBox="1"/>
              <p:nvPr/>
            </p:nvSpPr>
            <p:spPr>
              <a:xfrm>
                <a:off x="533542" y="2782216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days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walk or bicycle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37EEB8-11C9-03B4-69C1-46D69A6CE129}"/>
                  </a:ext>
                </a:extLst>
              </p:cNvPr>
              <p:cNvSpPr txBox="1"/>
              <p:nvPr/>
            </p:nvSpPr>
            <p:spPr>
              <a:xfrm>
                <a:off x="533542" y="3307311"/>
                <a:ext cx="450473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walk/bicycle for transportation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1413BE-37CD-467A-2C3F-A024ED06F78F}"/>
                  </a:ext>
                </a:extLst>
              </p:cNvPr>
              <p:cNvSpPr txBox="1"/>
              <p:nvPr/>
            </p:nvSpPr>
            <p:spPr>
              <a:xfrm>
                <a:off x="533542" y="3832406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days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moderate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recreational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activity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A6D58D-8D5E-A448-5F4C-7790A076319D}"/>
                  </a:ext>
                </a:extLst>
              </p:cNvPr>
              <p:cNvSpPr txBox="1"/>
              <p:nvPr/>
            </p:nvSpPr>
            <p:spPr>
              <a:xfrm>
                <a:off x="533542" y="4357501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moderate-recreational activity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ED75323-170F-5D7B-6002-96A5FE2B24CA}"/>
                  </a:ext>
                </a:extLst>
              </p:cNvPr>
              <p:cNvSpPr txBox="1"/>
              <p:nvPr/>
            </p:nvSpPr>
            <p:spPr>
              <a:xfrm>
                <a:off x="533542" y="5407695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vigorous-recreational activity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4881D12-F1BE-3DC7-3F4E-EB64FD5FD8EE}"/>
                  </a:ext>
                </a:extLst>
              </p:cNvPr>
              <p:cNvSpPr txBox="1"/>
              <p:nvPr/>
            </p:nvSpPr>
            <p:spPr>
              <a:xfrm>
                <a:off x="533542" y="4882596"/>
                <a:ext cx="45047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days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vigorous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recreational</a:t>
                </a:r>
                <a:r>
                  <a:rPr lang="ko-KR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activity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" name="직선 연결선 16">
                <a:extLst>
                  <a:ext uri="{FF2B5EF4-FFF2-40B4-BE49-F238E27FC236}">
                    <a16:creationId xmlns:a16="http://schemas.microsoft.com/office/drawing/2014/main" id="{A04A6C70-B83B-18E6-D86F-7EBEA3A2B1D9}"/>
                  </a:ext>
                </a:extLst>
              </p:cNvPr>
              <p:cNvCxnSpPr>
                <a:cxnSpLocks/>
                <a:stCxn id="4" idx="3"/>
                <a:endCxn id="18" idx="1"/>
              </p:cNvCxnSpPr>
              <p:nvPr/>
            </p:nvCxnSpPr>
            <p:spPr>
              <a:xfrm>
                <a:off x="5038279" y="866502"/>
                <a:ext cx="399380" cy="2596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E0626ED-AC93-FA6B-934F-BF5A8200A6A4}"/>
                  </a:ext>
                </a:extLst>
              </p:cNvPr>
              <p:cNvSpPr txBox="1"/>
              <p:nvPr/>
            </p:nvSpPr>
            <p:spPr>
              <a:xfrm>
                <a:off x="5437659" y="803028"/>
                <a:ext cx="302485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moderate-work 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 week 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8E19E7C-9439-F505-7EE8-E7C3F3EAE1D4}"/>
                  </a:ext>
                </a:extLst>
              </p:cNvPr>
              <p:cNvSpPr txBox="1"/>
              <p:nvPr/>
            </p:nvSpPr>
            <p:spPr>
              <a:xfrm>
                <a:off x="5437660" y="1853932"/>
                <a:ext cx="302485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vigorous-work 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 week * 2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16548DE-4119-BB40-0281-87B828B00A83}"/>
                  </a:ext>
                </a:extLst>
              </p:cNvPr>
              <p:cNvSpPr txBox="1"/>
              <p:nvPr/>
            </p:nvSpPr>
            <p:spPr>
              <a:xfrm>
                <a:off x="5437660" y="2904836"/>
                <a:ext cx="302485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walk/bicycle 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 week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5AB16F7-4741-46E0-DD8F-A62D4CEC5D13}"/>
                  </a:ext>
                </a:extLst>
              </p:cNvPr>
              <p:cNvSpPr txBox="1"/>
              <p:nvPr/>
            </p:nvSpPr>
            <p:spPr>
              <a:xfrm>
                <a:off x="5437660" y="3955740"/>
                <a:ext cx="302485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moderate-recreational 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activity  per week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BB5C63-C08F-30E3-1F47-E7E74B2FA2DE}"/>
                  </a:ext>
                </a:extLst>
              </p:cNvPr>
              <p:cNvSpPr txBox="1"/>
              <p:nvPr/>
            </p:nvSpPr>
            <p:spPr>
              <a:xfrm>
                <a:off x="5437658" y="5006646"/>
                <a:ext cx="302485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vigorous-recreational 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activity  per week * 2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8" name="직선 연결선 27">
                <a:extLst>
                  <a:ext uri="{FF2B5EF4-FFF2-40B4-BE49-F238E27FC236}">
                    <a16:creationId xmlns:a16="http://schemas.microsoft.com/office/drawing/2014/main" id="{5573A5BD-9890-7B95-8A31-22B206F45C37}"/>
                  </a:ext>
                </a:extLst>
              </p:cNvPr>
              <p:cNvCxnSpPr>
                <a:cxnSpLocks/>
                <a:stCxn id="5" idx="3"/>
                <a:endCxn id="18" idx="1"/>
              </p:cNvCxnSpPr>
              <p:nvPr/>
            </p:nvCxnSpPr>
            <p:spPr>
              <a:xfrm flipV="1">
                <a:off x="5038279" y="1126194"/>
                <a:ext cx="399380" cy="2654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>
                <a:extLst>
                  <a:ext uri="{FF2B5EF4-FFF2-40B4-BE49-F238E27FC236}">
                    <a16:creationId xmlns:a16="http://schemas.microsoft.com/office/drawing/2014/main" id="{0F854CF2-4330-C22D-3B0D-7AEF2C5E34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8278" y="1915559"/>
                <a:ext cx="399379" cy="2596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32">
                <a:extLst>
                  <a:ext uri="{FF2B5EF4-FFF2-40B4-BE49-F238E27FC236}">
                    <a16:creationId xmlns:a16="http://schemas.microsoft.com/office/drawing/2014/main" id="{03412555-69AB-0577-DED5-CC7D4A5B18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38278" y="2175251"/>
                <a:ext cx="399379" cy="2654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>
                <a:extLst>
                  <a:ext uri="{FF2B5EF4-FFF2-40B4-BE49-F238E27FC236}">
                    <a16:creationId xmlns:a16="http://schemas.microsoft.com/office/drawing/2014/main" id="{535B8F15-135A-BF5F-DE5C-DCAAE2EF32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8278" y="2964537"/>
                <a:ext cx="399379" cy="2596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>
                <a:extLst>
                  <a:ext uri="{FF2B5EF4-FFF2-40B4-BE49-F238E27FC236}">
                    <a16:creationId xmlns:a16="http://schemas.microsoft.com/office/drawing/2014/main" id="{F7C58AB5-0C72-B37F-8A56-BB5CEBE3A6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38278" y="3224229"/>
                <a:ext cx="399379" cy="2654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>
                <a:extLst>
                  <a:ext uri="{FF2B5EF4-FFF2-40B4-BE49-F238E27FC236}">
                    <a16:creationId xmlns:a16="http://schemas.microsoft.com/office/drawing/2014/main" id="{6EE2AD96-52C5-3653-F0CC-37788544E0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8278" y="4040229"/>
                <a:ext cx="399379" cy="2596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>
                <a:extLst>
                  <a:ext uri="{FF2B5EF4-FFF2-40B4-BE49-F238E27FC236}">
                    <a16:creationId xmlns:a16="http://schemas.microsoft.com/office/drawing/2014/main" id="{233F20F3-F3C6-28FC-8E6C-87F2FEBED5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38278" y="4299921"/>
                <a:ext cx="399379" cy="2654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37">
                <a:extLst>
                  <a:ext uri="{FF2B5EF4-FFF2-40B4-BE49-F238E27FC236}">
                    <a16:creationId xmlns:a16="http://schemas.microsoft.com/office/drawing/2014/main" id="{8DDB5CB4-D07D-D008-F5B3-A67D358E13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8278" y="5094918"/>
                <a:ext cx="399379" cy="2596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6DF3DE1E-A2F6-141E-3786-7775277F18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38278" y="5354610"/>
                <a:ext cx="399379" cy="2654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직선 연결선 48">
                <a:extLst>
                  <a:ext uri="{FF2B5EF4-FFF2-40B4-BE49-F238E27FC236}">
                    <a16:creationId xmlns:a16="http://schemas.microsoft.com/office/drawing/2014/main" id="{049AFF3D-4EE0-F047-D9D6-93AA8601FDAD}"/>
                  </a:ext>
                </a:extLst>
              </p:cNvPr>
              <p:cNvCxnSpPr>
                <a:cxnSpLocks/>
                <a:stCxn id="18" idx="3"/>
                <a:endCxn id="50" idx="1"/>
              </p:cNvCxnSpPr>
              <p:nvPr/>
            </p:nvCxnSpPr>
            <p:spPr>
              <a:xfrm>
                <a:off x="8462513" y="1126194"/>
                <a:ext cx="399373" cy="210180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AAC6DC3-05DE-42A8-A27F-43E6A6C235A5}"/>
                  </a:ext>
                </a:extLst>
              </p:cNvPr>
              <p:cNvSpPr txBox="1"/>
              <p:nvPr/>
            </p:nvSpPr>
            <p:spPr>
              <a:xfrm>
                <a:off x="8861886" y="2904836"/>
                <a:ext cx="254223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Minutes MVPA</a:t>
                </a:r>
              </a:p>
              <a:p>
                <a:pPr algn="ctr"/>
                <a:r>
                  <a:rPr lang="en-US" altLang="ko-K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 week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2" name="직선 연결선 51">
                <a:extLst>
                  <a:ext uri="{FF2B5EF4-FFF2-40B4-BE49-F238E27FC236}">
                    <a16:creationId xmlns:a16="http://schemas.microsoft.com/office/drawing/2014/main" id="{ACB72493-B557-A6D5-00FA-265B1E69B0C6}"/>
                  </a:ext>
                </a:extLst>
              </p:cNvPr>
              <p:cNvCxnSpPr>
                <a:cxnSpLocks/>
                <a:stCxn id="19" idx="3"/>
                <a:endCxn id="50" idx="1"/>
              </p:cNvCxnSpPr>
              <p:nvPr/>
            </p:nvCxnSpPr>
            <p:spPr>
              <a:xfrm>
                <a:off x="8462514" y="2177098"/>
                <a:ext cx="399372" cy="105090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직선 연결선 54">
                <a:extLst>
                  <a:ext uri="{FF2B5EF4-FFF2-40B4-BE49-F238E27FC236}">
                    <a16:creationId xmlns:a16="http://schemas.microsoft.com/office/drawing/2014/main" id="{073476CE-A9DC-A576-C03E-6CA08F43B306}"/>
                  </a:ext>
                </a:extLst>
              </p:cNvPr>
              <p:cNvCxnSpPr>
                <a:cxnSpLocks/>
                <a:stCxn id="20" idx="3"/>
                <a:endCxn id="50" idx="1"/>
              </p:cNvCxnSpPr>
              <p:nvPr/>
            </p:nvCxnSpPr>
            <p:spPr>
              <a:xfrm>
                <a:off x="8462514" y="3228002"/>
                <a:ext cx="39937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직선 연결선 57">
                <a:extLst>
                  <a:ext uri="{FF2B5EF4-FFF2-40B4-BE49-F238E27FC236}">
                    <a16:creationId xmlns:a16="http://schemas.microsoft.com/office/drawing/2014/main" id="{BD70787A-EC52-0DD2-9E4B-AE22934974BB}"/>
                  </a:ext>
                </a:extLst>
              </p:cNvPr>
              <p:cNvCxnSpPr>
                <a:cxnSpLocks/>
                <a:stCxn id="21" idx="3"/>
              </p:cNvCxnSpPr>
              <p:nvPr/>
            </p:nvCxnSpPr>
            <p:spPr>
              <a:xfrm flipV="1">
                <a:off x="8462514" y="3229889"/>
                <a:ext cx="399374" cy="104901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직선 연결선 59">
                <a:extLst>
                  <a:ext uri="{FF2B5EF4-FFF2-40B4-BE49-F238E27FC236}">
                    <a16:creationId xmlns:a16="http://schemas.microsoft.com/office/drawing/2014/main" id="{51B2669F-050F-2D73-D877-7D445224A25A}"/>
                  </a:ext>
                </a:extLst>
              </p:cNvPr>
              <p:cNvCxnSpPr>
                <a:cxnSpLocks/>
                <a:stCxn id="22" idx="3"/>
              </p:cNvCxnSpPr>
              <p:nvPr/>
            </p:nvCxnSpPr>
            <p:spPr>
              <a:xfrm flipV="1">
                <a:off x="8462512" y="3229888"/>
                <a:ext cx="399374" cy="20999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350622C-E609-D894-BABD-8DE5FCA1D601}"/>
                </a:ext>
              </a:extLst>
            </p:cNvPr>
            <p:cNvSpPr txBox="1"/>
            <p:nvPr/>
          </p:nvSpPr>
          <p:spPr>
            <a:xfrm>
              <a:off x="163427" y="6026293"/>
              <a:ext cx="45047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Experience of alcohol in a year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A782B86-529D-70D4-085F-081DD4341326}"/>
                </a:ext>
              </a:extLst>
            </p:cNvPr>
            <p:cNvSpPr txBox="1"/>
            <p:nvPr/>
          </p:nvSpPr>
          <p:spPr>
            <a:xfrm>
              <a:off x="163427" y="6551388"/>
              <a:ext cx="45047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Number of alcohol drinks per day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485BCD98-C6C8-D629-04CC-1138A18FAE44}"/>
                </a:ext>
              </a:extLst>
            </p:cNvPr>
            <p:cNvCxnSpPr>
              <a:cxnSpLocks/>
              <a:stCxn id="2" idx="3"/>
              <a:endCxn id="14" idx="1"/>
            </p:cNvCxnSpPr>
            <p:nvPr/>
          </p:nvCxnSpPr>
          <p:spPr>
            <a:xfrm>
              <a:off x="4668164" y="6210959"/>
              <a:ext cx="887422" cy="27282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3198FFD-645F-490F-9B8A-1260438C33C5}"/>
                </a:ext>
              </a:extLst>
            </p:cNvPr>
            <p:cNvSpPr txBox="1"/>
            <p:nvPr/>
          </p:nvSpPr>
          <p:spPr>
            <a:xfrm>
              <a:off x="5555586" y="6299115"/>
              <a:ext cx="215331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New alcohol variable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F8CCCFFA-85C7-C5C9-D4C4-E98A92CCB034}"/>
                </a:ext>
              </a:extLst>
            </p:cNvPr>
            <p:cNvCxnSpPr>
              <a:cxnSpLocks/>
              <a:stCxn id="3" idx="3"/>
              <a:endCxn id="14" idx="1"/>
            </p:cNvCxnSpPr>
            <p:nvPr/>
          </p:nvCxnSpPr>
          <p:spPr>
            <a:xfrm flipV="1">
              <a:off x="4668164" y="6483781"/>
              <a:ext cx="887422" cy="2522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EF694B3-744A-AF3E-AE91-6A1E0A11A41D}"/>
                </a:ext>
              </a:extLst>
            </p:cNvPr>
            <p:cNvSpPr txBox="1"/>
            <p:nvPr/>
          </p:nvSpPr>
          <p:spPr>
            <a:xfrm>
              <a:off x="163427" y="8008836"/>
              <a:ext cx="45047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Experience of smoke in a year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B7C18B4-7AFA-9A58-DED9-CAE2E21BD8C5}"/>
                </a:ext>
              </a:extLst>
            </p:cNvPr>
            <p:cNvSpPr txBox="1"/>
            <p:nvPr/>
          </p:nvSpPr>
          <p:spPr>
            <a:xfrm>
              <a:off x="163427" y="8533931"/>
              <a:ext cx="45047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Current smoking status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9C01ED10-2599-C182-2E66-A764E2476256}"/>
                </a:ext>
              </a:extLst>
            </p:cNvPr>
            <p:cNvCxnSpPr>
              <a:cxnSpLocks/>
              <a:stCxn id="23" idx="3"/>
              <a:endCxn id="26" idx="1"/>
            </p:cNvCxnSpPr>
            <p:nvPr/>
          </p:nvCxnSpPr>
          <p:spPr>
            <a:xfrm>
              <a:off x="4668164" y="8193502"/>
              <a:ext cx="887422" cy="2596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325EE75-4AC4-48AF-F397-5B8351800570}"/>
                </a:ext>
              </a:extLst>
            </p:cNvPr>
            <p:cNvSpPr txBox="1"/>
            <p:nvPr/>
          </p:nvSpPr>
          <p:spPr>
            <a:xfrm>
              <a:off x="5555586" y="8268447"/>
              <a:ext cx="215331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New smoke variable</a:t>
              </a:r>
            </a:p>
          </p:txBody>
        </p: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0A8979FD-98C5-886B-5669-2FFA8A96540E}"/>
                </a:ext>
              </a:extLst>
            </p:cNvPr>
            <p:cNvCxnSpPr>
              <a:cxnSpLocks/>
              <a:stCxn id="24" idx="3"/>
              <a:endCxn id="26" idx="1"/>
            </p:cNvCxnSpPr>
            <p:nvPr/>
          </p:nvCxnSpPr>
          <p:spPr>
            <a:xfrm flipV="1">
              <a:off x="4668164" y="8453113"/>
              <a:ext cx="887422" cy="26548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0BFB729-BED9-8DED-14A3-F3F0908FFBBF}"/>
                </a:ext>
              </a:extLst>
            </p:cNvPr>
            <p:cNvSpPr txBox="1"/>
            <p:nvPr/>
          </p:nvSpPr>
          <p:spPr>
            <a:xfrm>
              <a:off x="163426" y="-464926"/>
              <a:ext cx="4662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Physical activity variables to MVPA variable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4568A86-EA99-B6C6-640E-0F5F20AF1FE0}"/>
                </a:ext>
              </a:extLst>
            </p:cNvPr>
            <p:cNvSpPr txBox="1"/>
            <p:nvPr/>
          </p:nvSpPr>
          <p:spPr>
            <a:xfrm>
              <a:off x="163427" y="5560117"/>
              <a:ext cx="4305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Alcohol variables to new alcohol variable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CAF7249-951D-0BE7-EE7A-57F6541B3B43}"/>
                </a:ext>
              </a:extLst>
            </p:cNvPr>
            <p:cNvSpPr txBox="1"/>
            <p:nvPr/>
          </p:nvSpPr>
          <p:spPr>
            <a:xfrm>
              <a:off x="163427" y="7544262"/>
              <a:ext cx="406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Smoke variables to new smoke variable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553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A44BC2-D2AC-B708-9414-31F0128117F8}"/>
              </a:ext>
            </a:extLst>
          </p:cNvPr>
          <p:cNvSpPr txBox="1"/>
          <p:nvPr/>
        </p:nvSpPr>
        <p:spPr>
          <a:xfrm>
            <a:off x="76343" y="1527180"/>
            <a:ext cx="45047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of alcohol in a year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CB2B7-9343-050D-6A52-CD83C6CC67EC}"/>
              </a:ext>
            </a:extLst>
          </p:cNvPr>
          <p:cNvSpPr txBox="1"/>
          <p:nvPr/>
        </p:nvSpPr>
        <p:spPr>
          <a:xfrm>
            <a:off x="76343" y="2052275"/>
            <a:ext cx="45047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alcohol drinks per day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A04A6C70-B83B-18E6-D86F-7EBEA3A2B1D9}"/>
              </a:ext>
            </a:extLst>
          </p:cNvPr>
          <p:cNvCxnSpPr>
            <a:cxnSpLocks/>
            <a:stCxn id="4" idx="3"/>
            <a:endCxn id="18" idx="1"/>
          </p:cNvCxnSpPr>
          <p:nvPr/>
        </p:nvCxnSpPr>
        <p:spPr>
          <a:xfrm>
            <a:off x="4581080" y="1711846"/>
            <a:ext cx="742280" cy="2769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E0626ED-AC93-FA6B-934F-BF5A8200A6A4}"/>
              </a:ext>
            </a:extLst>
          </p:cNvPr>
          <p:cNvSpPr txBox="1"/>
          <p:nvPr/>
        </p:nvSpPr>
        <p:spPr>
          <a:xfrm>
            <a:off x="5323360" y="1527180"/>
            <a:ext cx="197279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Abstainer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 drinker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Heavy drinker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573A5BD-9890-7B95-8A31-22B206F45C37}"/>
              </a:ext>
            </a:extLst>
          </p:cNvPr>
          <p:cNvCxnSpPr>
            <a:cxnSpLocks/>
            <a:stCxn id="5" idx="3"/>
            <a:endCxn id="18" idx="1"/>
          </p:cNvCxnSpPr>
          <p:nvPr/>
        </p:nvCxnSpPr>
        <p:spPr>
          <a:xfrm flipV="1">
            <a:off x="4581080" y="1988845"/>
            <a:ext cx="742280" cy="248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FEF5394-180E-BDBC-0947-D78A4810180B}"/>
              </a:ext>
            </a:extLst>
          </p:cNvPr>
          <p:cNvSpPr txBox="1"/>
          <p:nvPr/>
        </p:nvSpPr>
        <p:spPr>
          <a:xfrm>
            <a:off x="76343" y="3030128"/>
            <a:ext cx="45047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of smoke in a year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D691F-76A8-45B6-7B5F-05B4047CD2CB}"/>
              </a:ext>
            </a:extLst>
          </p:cNvPr>
          <p:cNvSpPr txBox="1"/>
          <p:nvPr/>
        </p:nvSpPr>
        <p:spPr>
          <a:xfrm>
            <a:off x="76343" y="3555223"/>
            <a:ext cx="45047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smoking status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6F316D23-0A40-3572-04A4-FFBA4B3C73EF}"/>
              </a:ext>
            </a:extLst>
          </p:cNvPr>
          <p:cNvCxnSpPr>
            <a:cxnSpLocks/>
            <a:stCxn id="26" idx="3"/>
            <a:endCxn id="30" idx="1"/>
          </p:cNvCxnSpPr>
          <p:nvPr/>
        </p:nvCxnSpPr>
        <p:spPr>
          <a:xfrm>
            <a:off x="4581080" y="3214794"/>
            <a:ext cx="742280" cy="2769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5A0D775-1D44-8191-7AB3-D4F119E63A6B}"/>
              </a:ext>
            </a:extLst>
          </p:cNvPr>
          <p:cNvSpPr txBox="1"/>
          <p:nvPr/>
        </p:nvSpPr>
        <p:spPr>
          <a:xfrm>
            <a:off x="5323360" y="3030128"/>
            <a:ext cx="197279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smoker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smoker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smoker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599C0DE7-D1C1-72E3-BC67-382F809F8D1A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 flipV="1">
            <a:off x="4581080" y="3491793"/>
            <a:ext cx="742280" cy="248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23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표 36">
            <a:extLst>
              <a:ext uri="{FF2B5EF4-FFF2-40B4-BE49-F238E27FC236}">
                <a16:creationId xmlns:a16="http://schemas.microsoft.com/office/drawing/2014/main" id="{3E36428C-EB9E-5DEB-B8F2-4F91A6EAB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807"/>
              </p:ext>
            </p:extLst>
          </p:nvPr>
        </p:nvGraphicFramePr>
        <p:xfrm>
          <a:off x="4071443" y="1838784"/>
          <a:ext cx="5400000" cy="32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1074712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5226771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298411600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38125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95479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14454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2CC742E-B0BA-DAF8-2114-E91B02B4FBD2}"/>
              </a:ext>
            </a:extLst>
          </p:cNvPr>
          <p:cNvSpPr txBox="1"/>
          <p:nvPr/>
        </p:nvSpPr>
        <p:spPr>
          <a:xfrm rot="16200000">
            <a:off x="1589836" y="2737472"/>
            <a:ext cx="21771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class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D023EC-1BC0-D2EB-E9DC-5B9E3E3A6360}"/>
              </a:ext>
            </a:extLst>
          </p:cNvPr>
          <p:cNvSpPr txBox="1"/>
          <p:nvPr/>
        </p:nvSpPr>
        <p:spPr>
          <a:xfrm>
            <a:off x="5983413" y="2547216"/>
            <a:ext cx="157202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Ⅰ Error</a:t>
            </a:r>
            <a:endParaRPr lang="ko-KR" alt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F5F8F4-9999-2861-0CD2-408F5637A834}"/>
              </a:ext>
            </a:extLst>
          </p:cNvPr>
          <p:cNvSpPr txBox="1"/>
          <p:nvPr/>
        </p:nvSpPr>
        <p:spPr>
          <a:xfrm>
            <a:off x="4276712" y="4038219"/>
            <a:ext cx="14196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FD9281-4606-4BD2-BD8F-518D1B6D6379}"/>
              </a:ext>
            </a:extLst>
          </p:cNvPr>
          <p:cNvSpPr txBox="1"/>
          <p:nvPr/>
        </p:nvSpPr>
        <p:spPr>
          <a:xfrm>
            <a:off x="3931137" y="2200315"/>
            <a:ext cx="211366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Positive (TP)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2CBA9B-6DA6-F270-BF5C-77F43AB53F1C}"/>
              </a:ext>
            </a:extLst>
          </p:cNvPr>
          <p:cNvSpPr txBox="1"/>
          <p:nvPr/>
        </p:nvSpPr>
        <p:spPr>
          <a:xfrm>
            <a:off x="4805072" y="980247"/>
            <a:ext cx="213273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 class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표 37">
            <a:extLst>
              <a:ext uri="{FF2B5EF4-FFF2-40B4-BE49-F238E27FC236}">
                <a16:creationId xmlns:a16="http://schemas.microsoft.com/office/drawing/2014/main" id="{35846F26-6FB2-BF97-FE63-6C651A982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48637"/>
              </p:ext>
            </p:extLst>
          </p:nvPr>
        </p:nvGraphicFramePr>
        <p:xfrm>
          <a:off x="3053749" y="1837923"/>
          <a:ext cx="1017693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7693">
                  <a:extLst>
                    <a:ext uri="{9D8B030D-6E8A-4147-A177-3AD203B41FA5}">
                      <a16:colId xmlns:a16="http://schemas.microsoft.com/office/drawing/2014/main" val="2298554463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04387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171513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5F9F910B-CF15-7A3D-1D47-2E2A8F2E1540}"/>
              </a:ext>
            </a:extLst>
          </p:cNvPr>
          <p:cNvSpPr txBox="1"/>
          <p:nvPr/>
        </p:nvSpPr>
        <p:spPr>
          <a:xfrm>
            <a:off x="3053750" y="2210830"/>
            <a:ext cx="10176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771394-386C-6F10-33DA-1893C9691340}"/>
              </a:ext>
            </a:extLst>
          </p:cNvPr>
          <p:cNvSpPr txBox="1"/>
          <p:nvPr/>
        </p:nvSpPr>
        <p:spPr>
          <a:xfrm>
            <a:off x="3053751" y="3276832"/>
            <a:ext cx="10457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8ED49764-DE46-1014-EC36-D227DBC02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72089"/>
              </p:ext>
            </p:extLst>
          </p:nvPr>
        </p:nvGraphicFramePr>
        <p:xfrm>
          <a:off x="4071442" y="1462712"/>
          <a:ext cx="3600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15137967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719001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829044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9F9BC12-A09B-5683-AB03-E03CA181479F}"/>
              </a:ext>
            </a:extLst>
          </p:cNvPr>
          <p:cNvSpPr txBox="1"/>
          <p:nvPr/>
        </p:nvSpPr>
        <p:spPr>
          <a:xfrm>
            <a:off x="4494249" y="1457480"/>
            <a:ext cx="10176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B5FF97-0D5A-20B4-ADBA-45990E26E0CE}"/>
              </a:ext>
            </a:extLst>
          </p:cNvPr>
          <p:cNvSpPr txBox="1"/>
          <p:nvPr/>
        </p:nvSpPr>
        <p:spPr>
          <a:xfrm>
            <a:off x="6262596" y="1466836"/>
            <a:ext cx="104683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882A04-A0D1-8F76-DBF2-EB681EF176F6}"/>
              </a:ext>
            </a:extLst>
          </p:cNvPr>
          <p:cNvSpPr txBox="1"/>
          <p:nvPr/>
        </p:nvSpPr>
        <p:spPr>
          <a:xfrm>
            <a:off x="3931137" y="3305464"/>
            <a:ext cx="211366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Negative (FN)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557B423-F5D3-5660-CAE7-0311ECA3E2CB}"/>
              </a:ext>
            </a:extLst>
          </p:cNvPr>
          <p:cNvSpPr txBox="1"/>
          <p:nvPr/>
        </p:nvSpPr>
        <p:spPr>
          <a:xfrm>
            <a:off x="5728631" y="3305464"/>
            <a:ext cx="211366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Negative (TN)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183ACE6-8298-E5C8-2FE3-2603F094D110}"/>
              </a:ext>
            </a:extLst>
          </p:cNvPr>
          <p:cNvSpPr txBox="1"/>
          <p:nvPr/>
        </p:nvSpPr>
        <p:spPr>
          <a:xfrm>
            <a:off x="5673528" y="2200315"/>
            <a:ext cx="222387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Positive (FP)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626ED-AC93-FA6B-934F-BF5A8200A6A4}"/>
              </a:ext>
            </a:extLst>
          </p:cNvPr>
          <p:cNvSpPr txBox="1"/>
          <p:nvPr/>
        </p:nvSpPr>
        <p:spPr>
          <a:xfrm>
            <a:off x="7931629" y="2270021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718816E-7142-05C3-DAEC-1CE3E9F6440D}"/>
              </a:ext>
            </a:extLst>
          </p:cNvPr>
          <p:cNvSpPr txBox="1"/>
          <p:nvPr/>
        </p:nvSpPr>
        <p:spPr>
          <a:xfrm>
            <a:off x="7931629" y="2583017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E092ACB6-1E89-B17D-49C6-6BCDB4BF1150}"/>
              </a:ext>
            </a:extLst>
          </p:cNvPr>
          <p:cNvCxnSpPr>
            <a:cxnSpLocks/>
          </p:cNvCxnSpPr>
          <p:nvPr/>
        </p:nvCxnSpPr>
        <p:spPr>
          <a:xfrm>
            <a:off x="8095390" y="2583017"/>
            <a:ext cx="91367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ED247B2-BEB6-CC52-6D4D-DF2CBAB4EDBB}"/>
              </a:ext>
            </a:extLst>
          </p:cNvPr>
          <p:cNvSpPr txBox="1"/>
          <p:nvPr/>
        </p:nvSpPr>
        <p:spPr>
          <a:xfrm>
            <a:off x="7931629" y="3350099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9D7DC0-7BF8-B0AC-DA60-2DF45AF2570A}"/>
              </a:ext>
            </a:extLst>
          </p:cNvPr>
          <p:cNvSpPr txBox="1"/>
          <p:nvPr/>
        </p:nvSpPr>
        <p:spPr>
          <a:xfrm>
            <a:off x="7931629" y="3654469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FBFB0CBC-3851-345C-8CC2-8C2F92058AE2}"/>
              </a:ext>
            </a:extLst>
          </p:cNvPr>
          <p:cNvCxnSpPr>
            <a:cxnSpLocks/>
          </p:cNvCxnSpPr>
          <p:nvPr/>
        </p:nvCxnSpPr>
        <p:spPr>
          <a:xfrm>
            <a:off x="8095390" y="3654469"/>
            <a:ext cx="91367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9733E93-EA57-F192-B3A6-D85727B30E5E}"/>
              </a:ext>
            </a:extLst>
          </p:cNvPr>
          <p:cNvSpPr txBox="1"/>
          <p:nvPr/>
        </p:nvSpPr>
        <p:spPr>
          <a:xfrm>
            <a:off x="6151495" y="4431552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3C92CD-6E7C-6951-338F-8CF65F5A1960}"/>
              </a:ext>
            </a:extLst>
          </p:cNvPr>
          <p:cNvSpPr txBox="1"/>
          <p:nvPr/>
        </p:nvSpPr>
        <p:spPr>
          <a:xfrm>
            <a:off x="6151495" y="4735922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D11C771C-A663-88EF-81B3-C447E9B903EC}"/>
              </a:ext>
            </a:extLst>
          </p:cNvPr>
          <p:cNvCxnSpPr>
            <a:cxnSpLocks/>
          </p:cNvCxnSpPr>
          <p:nvPr/>
        </p:nvCxnSpPr>
        <p:spPr>
          <a:xfrm>
            <a:off x="6315256" y="4735922"/>
            <a:ext cx="91367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7C1912B-3E76-E2DE-D133-29D1F332BC48}"/>
              </a:ext>
            </a:extLst>
          </p:cNvPr>
          <p:cNvSpPr txBox="1"/>
          <p:nvPr/>
        </p:nvSpPr>
        <p:spPr>
          <a:xfrm>
            <a:off x="4371361" y="4431552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ED0CB5A-5053-2D70-629E-41B095A1B6F7}"/>
              </a:ext>
            </a:extLst>
          </p:cNvPr>
          <p:cNvSpPr txBox="1"/>
          <p:nvPr/>
        </p:nvSpPr>
        <p:spPr>
          <a:xfrm>
            <a:off x="4371361" y="4735922"/>
            <a:ext cx="124134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BA337528-7101-0422-E478-8B9F3483AEEA}"/>
              </a:ext>
            </a:extLst>
          </p:cNvPr>
          <p:cNvCxnSpPr>
            <a:cxnSpLocks/>
          </p:cNvCxnSpPr>
          <p:nvPr/>
        </p:nvCxnSpPr>
        <p:spPr>
          <a:xfrm>
            <a:off x="4535122" y="4735922"/>
            <a:ext cx="91367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246C914-DDEE-F7C5-D12E-123A817B974E}"/>
              </a:ext>
            </a:extLst>
          </p:cNvPr>
          <p:cNvSpPr txBox="1"/>
          <p:nvPr/>
        </p:nvSpPr>
        <p:spPr>
          <a:xfrm>
            <a:off x="7842297" y="4024980"/>
            <a:ext cx="14196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F720FC9-3CF3-689B-0E04-D1C271EB16B8}"/>
              </a:ext>
            </a:extLst>
          </p:cNvPr>
          <p:cNvSpPr txBox="1"/>
          <p:nvPr/>
        </p:nvSpPr>
        <p:spPr>
          <a:xfrm>
            <a:off x="7688006" y="4438286"/>
            <a:ext cx="17666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 + TN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7B09547-EAAE-3F06-6E51-329A8199D1E7}"/>
              </a:ext>
            </a:extLst>
          </p:cNvPr>
          <p:cNvSpPr txBox="1"/>
          <p:nvPr/>
        </p:nvSpPr>
        <p:spPr>
          <a:xfrm>
            <a:off x="7688006" y="4742656"/>
            <a:ext cx="17666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 + FP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FN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54F1ABC7-089D-2E47-A122-1BFDE477163B}"/>
              </a:ext>
            </a:extLst>
          </p:cNvPr>
          <p:cNvCxnSpPr>
            <a:cxnSpLocks/>
          </p:cNvCxnSpPr>
          <p:nvPr/>
        </p:nvCxnSpPr>
        <p:spPr>
          <a:xfrm>
            <a:off x="7962887" y="4742656"/>
            <a:ext cx="12292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72649A07-1A56-A548-9872-887E2779BCA1}"/>
              </a:ext>
            </a:extLst>
          </p:cNvPr>
          <p:cNvSpPr txBox="1"/>
          <p:nvPr/>
        </p:nvSpPr>
        <p:spPr>
          <a:xfrm>
            <a:off x="6075653" y="4014191"/>
            <a:ext cx="14196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Specificity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D58326-AB42-4AB6-75CB-CE691F0E7CF8}"/>
              </a:ext>
            </a:extLst>
          </p:cNvPr>
          <p:cNvSpPr txBox="1"/>
          <p:nvPr/>
        </p:nvSpPr>
        <p:spPr>
          <a:xfrm>
            <a:off x="7842297" y="2955481"/>
            <a:ext cx="14196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Predictive Value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4349FF6-8DA1-DD55-149F-4BC638E8C062}"/>
              </a:ext>
            </a:extLst>
          </p:cNvPr>
          <p:cNvSpPr txBox="1"/>
          <p:nvPr/>
        </p:nvSpPr>
        <p:spPr>
          <a:xfrm>
            <a:off x="7842297" y="1875799"/>
            <a:ext cx="14196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60A0E97-DEE4-CF56-06B7-5B826A7AE1FF}"/>
              </a:ext>
            </a:extLst>
          </p:cNvPr>
          <p:cNvSpPr txBox="1"/>
          <p:nvPr/>
        </p:nvSpPr>
        <p:spPr>
          <a:xfrm>
            <a:off x="4207537" y="3644018"/>
            <a:ext cx="157202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Ⅱ Error</a:t>
            </a:r>
            <a:endParaRPr lang="ko-KR" alt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3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CE22AE78-2ADE-DB47-6468-B0AE4894C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79330"/>
              </p:ext>
            </p:extLst>
          </p:nvPr>
        </p:nvGraphicFramePr>
        <p:xfrm>
          <a:off x="0" y="1"/>
          <a:ext cx="2570671" cy="5356860"/>
        </p:xfrm>
        <a:graphic>
          <a:graphicData uri="http://schemas.openxmlformats.org/drawingml/2006/table">
            <a:tbl>
              <a:tblPr/>
              <a:tblGrid>
                <a:gridCol w="492410">
                  <a:extLst>
                    <a:ext uri="{9D8B030D-6E8A-4147-A177-3AD203B41FA5}">
                      <a16:colId xmlns:a16="http://schemas.microsoft.com/office/drawing/2014/main" val="1976763748"/>
                    </a:ext>
                  </a:extLst>
                </a:gridCol>
                <a:gridCol w="528617">
                  <a:extLst>
                    <a:ext uri="{9D8B030D-6E8A-4147-A177-3AD203B41FA5}">
                      <a16:colId xmlns:a16="http://schemas.microsoft.com/office/drawing/2014/main" val="4156007719"/>
                    </a:ext>
                  </a:extLst>
                </a:gridCol>
                <a:gridCol w="492410">
                  <a:extLst>
                    <a:ext uri="{9D8B030D-6E8A-4147-A177-3AD203B41FA5}">
                      <a16:colId xmlns:a16="http://schemas.microsoft.com/office/drawing/2014/main" val="1216919181"/>
                    </a:ext>
                  </a:extLst>
                </a:gridCol>
                <a:gridCol w="528617">
                  <a:extLst>
                    <a:ext uri="{9D8B030D-6E8A-4147-A177-3AD203B41FA5}">
                      <a16:colId xmlns:a16="http://schemas.microsoft.com/office/drawing/2014/main" val="3402953765"/>
                    </a:ext>
                  </a:extLst>
                </a:gridCol>
                <a:gridCol w="528617">
                  <a:extLst>
                    <a:ext uri="{9D8B030D-6E8A-4147-A177-3AD203B41FA5}">
                      <a16:colId xmlns:a16="http://schemas.microsoft.com/office/drawing/2014/main" val="567517252"/>
                    </a:ext>
                  </a:extLst>
                </a:gridCol>
              </a:tblGrid>
              <a:tr h="125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561242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B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931954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FF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FF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94712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FF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70915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F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FF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501292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FF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FF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FF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380826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FF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80484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FF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FF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477057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F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Smoke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538441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Sleep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F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Marital status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F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835927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Sleep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847723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733435"/>
                  </a:ext>
                </a:extLst>
              </a:tr>
              <a:tr h="125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59309"/>
                  </a:ext>
                </a:extLst>
              </a:tr>
              <a:tr h="11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245447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FF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FF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FF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89849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F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Marital status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FF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F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FF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F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728664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FF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Smoke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FF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F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104723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FF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FF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F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976668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F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FF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Marital status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F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21099"/>
                  </a:ext>
                </a:extLst>
              </a:tr>
              <a:tr h="110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F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182247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4A9EC56F-CEF3-DA5D-3D9C-E15434BB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41480"/>
              </p:ext>
            </p:extLst>
          </p:nvPr>
        </p:nvGraphicFramePr>
        <p:xfrm>
          <a:off x="2730499" y="2560161"/>
          <a:ext cx="9001430" cy="2162175"/>
        </p:xfrm>
        <a:graphic>
          <a:graphicData uri="http://schemas.openxmlformats.org/drawingml/2006/table">
            <a:tbl>
              <a:tblPr/>
              <a:tblGrid>
                <a:gridCol w="685561">
                  <a:extLst>
                    <a:ext uri="{9D8B030D-6E8A-4147-A177-3AD203B41FA5}">
                      <a16:colId xmlns:a16="http://schemas.microsoft.com/office/drawing/2014/main" val="773776337"/>
                    </a:ext>
                  </a:extLst>
                </a:gridCol>
                <a:gridCol w="698740">
                  <a:extLst>
                    <a:ext uri="{9D8B030D-6E8A-4147-A177-3AD203B41FA5}">
                      <a16:colId xmlns:a16="http://schemas.microsoft.com/office/drawing/2014/main" val="1388611226"/>
                    </a:ext>
                  </a:extLst>
                </a:gridCol>
                <a:gridCol w="1316128">
                  <a:extLst>
                    <a:ext uri="{9D8B030D-6E8A-4147-A177-3AD203B41FA5}">
                      <a16:colId xmlns:a16="http://schemas.microsoft.com/office/drawing/2014/main" val="3168220267"/>
                    </a:ext>
                  </a:extLst>
                </a:gridCol>
                <a:gridCol w="900143">
                  <a:extLst>
                    <a:ext uri="{9D8B030D-6E8A-4147-A177-3AD203B41FA5}">
                      <a16:colId xmlns:a16="http://schemas.microsoft.com/office/drawing/2014/main" val="4152649220"/>
                    </a:ext>
                  </a:extLst>
                </a:gridCol>
                <a:gridCol w="900143">
                  <a:extLst>
                    <a:ext uri="{9D8B030D-6E8A-4147-A177-3AD203B41FA5}">
                      <a16:colId xmlns:a16="http://schemas.microsoft.com/office/drawing/2014/main" val="4229422604"/>
                    </a:ext>
                  </a:extLst>
                </a:gridCol>
                <a:gridCol w="900143">
                  <a:extLst>
                    <a:ext uri="{9D8B030D-6E8A-4147-A177-3AD203B41FA5}">
                      <a16:colId xmlns:a16="http://schemas.microsoft.com/office/drawing/2014/main" val="3406435171"/>
                    </a:ext>
                  </a:extLst>
                </a:gridCol>
                <a:gridCol w="900143">
                  <a:extLst>
                    <a:ext uri="{9D8B030D-6E8A-4147-A177-3AD203B41FA5}">
                      <a16:colId xmlns:a16="http://schemas.microsoft.com/office/drawing/2014/main" val="2358451653"/>
                    </a:ext>
                  </a:extLst>
                </a:gridCol>
                <a:gridCol w="900143">
                  <a:extLst>
                    <a:ext uri="{9D8B030D-6E8A-4147-A177-3AD203B41FA5}">
                      <a16:colId xmlns:a16="http://schemas.microsoft.com/office/drawing/2014/main" val="3133888389"/>
                    </a:ext>
                  </a:extLst>
                </a:gridCol>
                <a:gridCol w="687474">
                  <a:extLst>
                    <a:ext uri="{9D8B030D-6E8A-4147-A177-3AD203B41FA5}">
                      <a16:colId xmlns:a16="http://schemas.microsoft.com/office/drawing/2014/main" val="2008162220"/>
                    </a:ext>
                  </a:extLst>
                </a:gridCol>
                <a:gridCol w="1112812">
                  <a:extLst>
                    <a:ext uri="{9D8B030D-6E8A-4147-A177-3AD203B41FA5}">
                      <a16:colId xmlns:a16="http://schemas.microsoft.com/office/drawing/2014/main" val="36613046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All/DT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L&amp;A/LR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All/LightGBM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All/XGBoost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L&amp;A/DT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98362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3682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65878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68857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All/SVM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All/LG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All/RF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L&amp;A/RF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L&amp;A/LightGBM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74960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4538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911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Sleep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5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84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D3C29C03-1C1F-6AF1-9243-25961E113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61296"/>
              </p:ext>
            </p:extLst>
          </p:nvPr>
        </p:nvGraphicFramePr>
        <p:xfrm>
          <a:off x="2413000" y="92593"/>
          <a:ext cx="7366000" cy="2141220"/>
        </p:xfrm>
        <a:graphic>
          <a:graphicData uri="http://schemas.openxmlformats.org/drawingml/2006/table">
            <a:tbl>
              <a:tblPr/>
              <a:tblGrid>
                <a:gridCol w="736600">
                  <a:extLst>
                    <a:ext uri="{9D8B030D-6E8A-4147-A177-3AD203B41FA5}">
                      <a16:colId xmlns:a16="http://schemas.microsoft.com/office/drawing/2014/main" val="1120427456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37068028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469567406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449507969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423210187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08647354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55126732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852430658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648995959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912897071"/>
                    </a:ext>
                  </a:extLst>
                </a:gridCol>
              </a:tblGrid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27379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3213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6431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33209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98601"/>
                  </a:ext>
                </a:extLst>
              </a:tr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486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06292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249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1840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Sleep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.0005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71607"/>
                  </a:ext>
                </a:extLst>
              </a:tr>
            </a:tbl>
          </a:graphicData>
        </a:graphic>
      </p:graphicFrame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307C34FC-3907-2037-777A-FD6673124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956"/>
              </p:ext>
            </p:extLst>
          </p:nvPr>
        </p:nvGraphicFramePr>
        <p:xfrm>
          <a:off x="2032000" y="2890737"/>
          <a:ext cx="8128000" cy="3070860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384509814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2505099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4519226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7291018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9621009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6598655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5156846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4406016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567199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63873420"/>
                    </a:ext>
                  </a:extLst>
                </a:gridCol>
              </a:tblGrid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18186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5569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4844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6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3651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978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Employment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00874"/>
                  </a:ext>
                </a:extLst>
              </a:tr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Top 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94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PFI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Feature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5962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5379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361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Sleep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69541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6482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Alcohol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0.0001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Smoke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15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82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702</Words>
  <Application>Microsoft Office PowerPoint</Application>
  <PresentationFormat>와이드스크린</PresentationFormat>
  <Paragraphs>442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Ju-Pil Choe</dc:creator>
  <cp:lastModifiedBy>Ju-Pil Choe</cp:lastModifiedBy>
  <cp:revision>12</cp:revision>
  <dcterms:created xsi:type="dcterms:W3CDTF">2023-12-18T00:50:40Z</dcterms:created>
  <dcterms:modified xsi:type="dcterms:W3CDTF">2024-01-17T21:43:54Z</dcterms:modified>
</cp:coreProperties>
</file>