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6033" y="2221844"/>
            <a:ext cx="7197726" cy="1435756"/>
          </a:xfrm>
        </p:spPr>
        <p:txBody>
          <a:bodyPr>
            <a:noAutofit/>
          </a:bodyPr>
          <a:lstStyle/>
          <a:p>
            <a:r>
              <a:rPr lang="id-ID" sz="5400" b="1" spc="-100" dirty="0">
                <a:solidFill>
                  <a:srgbClr val="0F6FC6"/>
                </a:solidFill>
                <a:latin typeface="Verdana"/>
                <a:cs typeface="Verdana"/>
              </a:rPr>
              <a:t>K</a:t>
            </a:r>
            <a:r>
              <a:rPr lang="id-ID" sz="5400" b="1" spc="-80" dirty="0">
                <a:solidFill>
                  <a:srgbClr val="0F6FC6"/>
                </a:solidFill>
                <a:latin typeface="Verdana"/>
                <a:cs typeface="Verdana"/>
              </a:rPr>
              <a:t>on</a:t>
            </a:r>
            <a:r>
              <a:rPr lang="id-ID" sz="5400" b="1" spc="-35" dirty="0">
                <a:solidFill>
                  <a:srgbClr val="0F6FC6"/>
                </a:solidFill>
                <a:latin typeface="Verdana"/>
                <a:cs typeface="Verdana"/>
              </a:rPr>
              <a:t>d</a:t>
            </a:r>
            <a:r>
              <a:rPr lang="id-ID" sz="5400" b="1" spc="-20" dirty="0">
                <a:solidFill>
                  <a:srgbClr val="0F6FC6"/>
                </a:solidFill>
                <a:latin typeface="Verdana"/>
                <a:cs typeface="Verdana"/>
              </a:rPr>
              <a:t>i</a:t>
            </a:r>
            <a:r>
              <a:rPr lang="id-ID" sz="5400" b="1" spc="-434" dirty="0">
                <a:solidFill>
                  <a:srgbClr val="0F6FC6"/>
                </a:solidFill>
                <a:latin typeface="Verdana"/>
                <a:cs typeface="Verdana"/>
              </a:rPr>
              <a:t>s</a:t>
            </a:r>
            <a:r>
              <a:rPr lang="id-ID" sz="5400" b="1" spc="-240" dirty="0">
                <a:solidFill>
                  <a:srgbClr val="0F6FC6"/>
                </a:solidFill>
                <a:latin typeface="Verdana"/>
                <a:cs typeface="Verdana"/>
              </a:rPr>
              <a:t>i </a:t>
            </a:r>
            <a:r>
              <a:rPr lang="id-ID" sz="5400" b="1" spc="114" dirty="0">
                <a:solidFill>
                  <a:srgbClr val="0F6FC6"/>
                </a:solidFill>
                <a:latin typeface="Verdana"/>
                <a:cs typeface="Verdana"/>
              </a:rPr>
              <a:t>P</a:t>
            </a:r>
            <a:r>
              <a:rPr lang="id-ID" sz="5400" b="1" spc="110" dirty="0">
                <a:solidFill>
                  <a:srgbClr val="0F6FC6"/>
                </a:solidFill>
                <a:latin typeface="Verdana"/>
                <a:cs typeface="Verdana"/>
              </a:rPr>
              <a:t>a</a:t>
            </a:r>
            <a:r>
              <a:rPr lang="id-ID" sz="5400" b="1" spc="-409" dirty="0">
                <a:solidFill>
                  <a:srgbClr val="0F6FC6"/>
                </a:solidFill>
                <a:latin typeface="Verdana"/>
                <a:cs typeface="Verdana"/>
              </a:rPr>
              <a:t>r</a:t>
            </a:r>
            <a:r>
              <a:rPr lang="id-ID" sz="5400" b="1" spc="-245" dirty="0">
                <a:solidFill>
                  <a:srgbClr val="0F6FC6"/>
                </a:solidFill>
                <a:latin typeface="Verdana"/>
                <a:cs typeface="Verdana"/>
              </a:rPr>
              <a:t>i</a:t>
            </a:r>
            <a:r>
              <a:rPr lang="id-ID" sz="5400" b="1" spc="-180" dirty="0">
                <a:solidFill>
                  <a:srgbClr val="0F6FC6"/>
                </a:solidFill>
                <a:latin typeface="Verdana"/>
                <a:cs typeface="Verdana"/>
              </a:rPr>
              <a:t>t</a:t>
            </a:r>
            <a:r>
              <a:rPr lang="id-ID" sz="5400" b="1" spc="260" dirty="0">
                <a:solidFill>
                  <a:srgbClr val="0F6FC6"/>
                </a:solidFill>
                <a:latin typeface="Verdana"/>
                <a:cs typeface="Verdana"/>
              </a:rPr>
              <a:t>a</a:t>
            </a:r>
            <a:r>
              <a:rPr lang="id-ID" sz="5400" b="1" spc="-340" dirty="0">
                <a:solidFill>
                  <a:srgbClr val="0F6FC6"/>
                </a:solidFill>
                <a:latin typeface="Verdana"/>
                <a:cs typeface="Verdana"/>
              </a:rPr>
              <a:t>s  </a:t>
            </a:r>
            <a:r>
              <a:rPr lang="id-ID" sz="5400" b="1" spc="-120" dirty="0">
                <a:solidFill>
                  <a:srgbClr val="0F6FC6"/>
                </a:solidFill>
                <a:latin typeface="Verdana"/>
                <a:cs typeface="Verdana"/>
              </a:rPr>
              <a:t>Internasional</a:t>
            </a:r>
            <a:endParaRPr lang="id-ID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64674" y="4694825"/>
            <a:ext cx="7197726" cy="1405467"/>
          </a:xfrm>
        </p:spPr>
        <p:txBody>
          <a:bodyPr>
            <a:normAutofit/>
          </a:bodyPr>
          <a:lstStyle/>
          <a:p>
            <a:r>
              <a:rPr lang="id-ID" sz="3600" dirty="0" smtClean="0"/>
              <a:t>Oleh  Bagus eka prasetya</a:t>
            </a:r>
          </a:p>
          <a:p>
            <a:r>
              <a:rPr lang="id-ID" sz="3600" dirty="0" smtClean="0"/>
              <a:t>Nim. 234961051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20104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113234" y="1274715"/>
            <a:ext cx="9292895" cy="43325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105"/>
              </a:spcBef>
            </a:pPr>
            <a:r>
              <a:rPr sz="2200" dirty="0" smtClean="0">
                <a:solidFill>
                  <a:srgbClr val="FFFF00"/>
                </a:solidFill>
                <a:latin typeface="Calibri"/>
                <a:cs typeface="Calibri"/>
              </a:rPr>
              <a:t>    IRP</a:t>
            </a:r>
            <a:r>
              <a:rPr sz="2200" spc="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memiliki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implikasi</a:t>
            </a:r>
            <a:r>
              <a:rPr sz="2200" spc="47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langsung</a:t>
            </a:r>
            <a:r>
              <a:rPr sz="2200" spc="47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dalam</a:t>
            </a:r>
            <a:r>
              <a:rPr sz="2200" spc="49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penentuan</a:t>
            </a:r>
            <a:r>
              <a:rPr sz="2200" spc="47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0" dirty="0">
                <a:solidFill>
                  <a:srgbClr val="FFFF00"/>
                </a:solidFill>
                <a:latin typeface="Calibri"/>
                <a:cs typeface="Calibri"/>
              </a:rPr>
              <a:t>tukar.</a:t>
            </a:r>
            <a:r>
              <a:rPr sz="2200" spc="-4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Ingat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 bahwa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FFFF00"/>
                </a:solidFill>
                <a:latin typeface="Calibri"/>
                <a:cs typeface="Calibri"/>
              </a:rPr>
              <a:t>kurs</a:t>
            </a:r>
            <a:r>
              <a:rPr sz="2200" b="1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forward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 pada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FFFF00"/>
                </a:solidFill>
                <a:latin typeface="Calibri"/>
                <a:cs typeface="Calibri"/>
              </a:rPr>
              <a:t>dasarnya</a:t>
            </a:r>
            <a:r>
              <a:rPr sz="2200" b="1" spc="46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adalah 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FFFF00"/>
                </a:solidFill>
                <a:latin typeface="Calibri"/>
                <a:cs typeface="Calibri"/>
              </a:rPr>
              <a:t>“kurs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spot </a:t>
            </a:r>
            <a:r>
              <a:rPr sz="2200" b="1" spc="-15" dirty="0">
                <a:solidFill>
                  <a:srgbClr val="FFFF00"/>
                </a:solidFill>
                <a:latin typeface="Calibri"/>
                <a:cs typeface="Calibri"/>
              </a:rPr>
              <a:t>yang diharapkan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akan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terjadi di masa depan” 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coba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lihat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bentuk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hubungan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IRP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dari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sisi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Pasar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Spot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530"/>
              </a:spcBef>
            </a:pPr>
            <a:endParaRPr sz="2200" spc="-15" dirty="0" smtClean="0">
              <a:solidFill>
                <a:srgbClr val="FFFF00"/>
              </a:solidFill>
              <a:latin typeface="Calibri"/>
              <a:cs typeface="Calibri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530"/>
              </a:spcBef>
            </a:pPr>
            <a:r>
              <a:rPr lang="x-none" sz="22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x-none" sz="2200" spc="-15" dirty="0" smtClean="0">
                <a:solidFill>
                  <a:srgbClr val="FFFF00"/>
                </a:solidFill>
                <a:latin typeface="Calibri"/>
                <a:cs typeface="Calibri"/>
              </a:rPr>
              <a:t>   </a:t>
            </a:r>
            <a:r>
              <a:rPr sz="2200" spc="-15" dirty="0" err="1" smtClean="0">
                <a:solidFill>
                  <a:srgbClr val="FFFF00"/>
                </a:solidFill>
                <a:latin typeface="Calibri"/>
                <a:cs typeface="Calibri"/>
              </a:rPr>
              <a:t>Artinya</a:t>
            </a:r>
            <a:r>
              <a:rPr sz="2200" spc="-1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“harapan”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atau </a:t>
            </a:r>
            <a:r>
              <a:rPr sz="2200" b="1" spc="-15" dirty="0">
                <a:solidFill>
                  <a:srgbClr val="FFFF00"/>
                </a:solidFill>
                <a:latin typeface="Calibri"/>
                <a:cs typeface="Calibri"/>
              </a:rPr>
              <a:t>“ekspektasi”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memainkan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peranan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dalam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penentuan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nilai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0" dirty="0">
                <a:solidFill>
                  <a:srgbClr val="FFFF00"/>
                </a:solidFill>
                <a:latin typeface="Calibri"/>
                <a:cs typeface="Calibri"/>
              </a:rPr>
              <a:t>tukar.</a:t>
            </a:r>
            <a:r>
              <a:rPr sz="2200" spc="-4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Darimana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manusia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bisa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menentukan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ekspektasi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mereka?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Bisa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dari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asumsi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dalam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alam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pikiran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diri sendiri,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atau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sumber-sumber berita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yang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terjadi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dalam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skala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nasional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sampai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global.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530"/>
              </a:spcBef>
            </a:pPr>
            <a:r>
              <a:rPr sz="2200" spc="-5" dirty="0" smtClean="0">
                <a:solidFill>
                  <a:srgbClr val="FFFF00"/>
                </a:solidFill>
                <a:latin typeface="Calibri"/>
                <a:cs typeface="Calibri"/>
              </a:rPr>
              <a:t>   </a:t>
            </a:r>
          </a:p>
          <a:p>
            <a:pPr marL="287020" marR="5080" indent="-274320" algn="just">
              <a:lnSpc>
                <a:spcPct val="100000"/>
              </a:lnSpc>
              <a:spcBef>
                <a:spcPts val="530"/>
              </a:spcBef>
            </a:pPr>
            <a:r>
              <a:rPr lang="x-none"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x-none" sz="2200" spc="-5" dirty="0" smtClean="0">
                <a:solidFill>
                  <a:srgbClr val="FFFF00"/>
                </a:solidFill>
                <a:latin typeface="Calibri"/>
                <a:cs typeface="Calibri"/>
              </a:rPr>
              <a:t>   </a:t>
            </a:r>
            <a:r>
              <a:rPr sz="2200" spc="-5" dirty="0" err="1" smtClean="0">
                <a:solidFill>
                  <a:srgbClr val="FFFF00"/>
                </a:solidFill>
                <a:latin typeface="Calibri"/>
                <a:cs typeface="Calibri"/>
              </a:rPr>
              <a:t>Namun</a:t>
            </a:r>
            <a:r>
              <a:rPr sz="220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karena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semua</a:t>
            </a:r>
            <a:r>
              <a:rPr sz="22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orang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punya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“harapan”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atau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FFFF00"/>
                </a:solidFill>
                <a:latin typeface="Calibri"/>
                <a:cs typeface="Calibri"/>
              </a:rPr>
              <a:t>“ekspektasi” </a:t>
            </a:r>
            <a:r>
              <a:rPr sz="2200" spc="-30" dirty="0">
                <a:solidFill>
                  <a:srgbClr val="FFFF00"/>
                </a:solidFill>
                <a:latin typeface="Calibri"/>
                <a:cs typeface="Calibri"/>
              </a:rPr>
              <a:t>nya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masing-masing,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akan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terjadi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situasi </a:t>
            </a:r>
            <a:r>
              <a:rPr sz="2200" spc="-25" dirty="0">
                <a:solidFill>
                  <a:srgbClr val="FFFF00"/>
                </a:solidFill>
                <a:latin typeface="Calibri"/>
                <a:cs typeface="Calibri"/>
              </a:rPr>
              <a:t>tarik-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ulur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di dalam pasar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yang akan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membuat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tukar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menjadi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u="heavy" spc="-1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dinamis</a:t>
            </a:r>
            <a:r>
              <a:rPr sz="2200" u="heavy" spc="-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 dan</a:t>
            </a:r>
            <a:r>
              <a:rPr sz="2200" u="heavy" spc="-1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 berfluktuasi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.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344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474378" y="1455019"/>
            <a:ext cx="9395389" cy="4101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5120" marR="43180" indent="-274320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Istilah</a:t>
            </a:r>
            <a:r>
              <a:rPr sz="2400" spc="-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paritas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suku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FFFF00"/>
                </a:solidFill>
                <a:latin typeface="Calibri"/>
                <a:cs typeface="Calibri"/>
              </a:rPr>
              <a:t>bunga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 yang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 tidak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terlindungi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uncovered</a:t>
            </a:r>
            <a:r>
              <a:rPr sz="2400" i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FFFF00"/>
                </a:solidFill>
                <a:latin typeface="Calibri"/>
                <a:cs typeface="Calibri"/>
              </a:rPr>
              <a:t>interest</a:t>
            </a:r>
            <a:r>
              <a:rPr sz="2400" i="1" spc="-10" dirty="0">
                <a:solidFill>
                  <a:srgbClr val="FFFF00"/>
                </a:solidFill>
                <a:latin typeface="Calibri"/>
                <a:cs typeface="Calibri"/>
              </a:rPr>
              <a:t> rate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 parity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lahir</a:t>
            </a:r>
            <a:r>
              <a:rPr sz="2400" spc="53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untuk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menyatakan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bahwa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perbedaan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suku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bunga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antara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sepasang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negara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(kira-kira)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sama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dengan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tingkat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perubahan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yang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diharapkan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dalam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 err="1">
                <a:solidFill>
                  <a:srgbClr val="FFFF00"/>
                </a:solidFill>
                <a:latin typeface="Calibri"/>
                <a:cs typeface="Calibri"/>
              </a:rPr>
              <a:t>nilai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0" dirty="0" err="1" smtClean="0">
                <a:solidFill>
                  <a:srgbClr val="FFFF00"/>
                </a:solidFill>
                <a:latin typeface="Calibri"/>
                <a:cs typeface="Calibri"/>
              </a:rPr>
              <a:t>tukar</a:t>
            </a:r>
            <a:r>
              <a:rPr sz="2400" spc="-50" dirty="0" smtClean="0">
                <a:solidFill>
                  <a:srgbClr val="FFFF00"/>
                </a:solidFill>
                <a:latin typeface="Calibri"/>
                <a:cs typeface="Calibri"/>
              </a:rPr>
              <a:t>.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5120" marR="43180" indent="-274320" algn="just">
              <a:lnSpc>
                <a:spcPct val="100000"/>
              </a:lnSpc>
              <a:spcBef>
                <a:spcPts val="100"/>
              </a:spcBef>
            </a:pPr>
            <a:endParaRPr lang="x-none" sz="2400" spc="-2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5120" marR="43180" indent="-274320" algn="just">
              <a:lnSpc>
                <a:spcPct val="100000"/>
              </a:lnSpc>
              <a:spcBef>
                <a:spcPts val="100"/>
              </a:spcBef>
            </a:pPr>
            <a:r>
              <a:rPr lang="x-none" sz="2400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x-none" sz="2400" spc="-20" dirty="0" smtClean="0">
                <a:solidFill>
                  <a:srgbClr val="FFFF00"/>
                </a:solidFill>
                <a:latin typeface="Calibri"/>
                <a:cs typeface="Calibri"/>
              </a:rPr>
              <a:t>   </a:t>
            </a:r>
            <a:r>
              <a:rPr sz="2400" spc="-20" dirty="0" err="1" smtClean="0">
                <a:solidFill>
                  <a:srgbClr val="FFFF00"/>
                </a:solidFill>
                <a:latin typeface="Calibri"/>
                <a:cs typeface="Calibri"/>
              </a:rPr>
              <a:t>Dinyatakan</a:t>
            </a:r>
            <a:r>
              <a:rPr sz="2400" spc="-2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dengan </a:t>
            </a:r>
            <a:r>
              <a:rPr sz="2400" b="1" spc="70" dirty="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sz="2400" spc="70" dirty="0">
                <a:solidFill>
                  <a:srgbClr val="FFFF00"/>
                </a:solidFill>
                <a:latin typeface="Cambria Math"/>
                <a:cs typeface="Cambria Math"/>
              </a:rPr>
              <a:t>i</a:t>
            </a:r>
            <a:r>
              <a:rPr sz="2400" spc="104" baseline="-20833" dirty="0">
                <a:solidFill>
                  <a:srgbClr val="FFFF00"/>
                </a:solidFill>
                <a:latin typeface="Cambria Math"/>
                <a:cs typeface="Cambria Math"/>
              </a:rPr>
              <a:t>$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- </a:t>
            </a:r>
            <a:r>
              <a:rPr sz="2400" spc="70" dirty="0">
                <a:solidFill>
                  <a:srgbClr val="FFFF00"/>
                </a:solidFill>
                <a:latin typeface="Cambria Math"/>
                <a:cs typeface="Cambria Math"/>
              </a:rPr>
              <a:t>i</a:t>
            </a:r>
            <a:r>
              <a:rPr sz="2400" b="1" spc="104" baseline="-20833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400" b="1" spc="70" dirty="0">
                <a:solidFill>
                  <a:srgbClr val="FFFF00"/>
                </a:solidFill>
                <a:latin typeface="Calibri"/>
                <a:cs typeface="Calibri"/>
              </a:rPr>
              <a:t>)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≈ E(e)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dan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jika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dinyatakan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dengan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menggunakan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data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di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contoh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tadi,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maka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hasil 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hitungan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IRP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yang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tak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terlindungi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akan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menyatakan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bahwa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Dollar </a:t>
            </a:r>
            <a:r>
              <a:rPr sz="2400" b="1" spc="-15" dirty="0">
                <a:solidFill>
                  <a:srgbClr val="FFFF00"/>
                </a:solidFill>
                <a:latin typeface="Calibri"/>
                <a:cs typeface="Calibri"/>
              </a:rPr>
              <a:t>diharapkan 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untuk terapresiasi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terhadap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FFFF00"/>
                </a:solidFill>
                <a:latin typeface="Calibri"/>
                <a:cs typeface="Calibri"/>
              </a:rPr>
              <a:t>Pound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sekitar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3%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atau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FFFF00"/>
                </a:solidFill>
                <a:latin typeface="Calibri"/>
                <a:cs typeface="Calibri"/>
              </a:rPr>
              <a:t>Pound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FFFF00"/>
                </a:solidFill>
                <a:latin typeface="Calibri"/>
                <a:cs typeface="Calibri"/>
              </a:rPr>
              <a:t>diharapkan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 untuk </a:t>
            </a:r>
            <a:r>
              <a:rPr sz="2400" b="1" spc="-5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terdepresiasi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 terhadap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Dollar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sekitar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3%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Wingdings"/>
                <a:cs typeface="Wingdings"/>
              </a:rPr>
              <a:t></a:t>
            </a:r>
            <a:r>
              <a:rPr sz="2400" spc="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agar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kondisi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ekuilibrium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tercipta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943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963239" y="828341"/>
            <a:ext cx="8494405" cy="495905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b="1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Kesimpulan</a:t>
            </a:r>
            <a:r>
              <a:rPr sz="2400" spc="-10" dirty="0" smtClean="0">
                <a:solidFill>
                  <a:srgbClr val="FFFF00"/>
                </a:solidFill>
                <a:latin typeface="Calibri"/>
                <a:cs typeface="Calibri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584200" marR="5080" indent="-274320">
              <a:lnSpc>
                <a:spcPct val="100000"/>
              </a:lnSpc>
              <a:spcBef>
                <a:spcPts val="540"/>
              </a:spcBef>
            </a:pPr>
            <a:r>
              <a:rPr sz="2200" dirty="0" smtClean="0">
                <a:solidFill>
                  <a:srgbClr val="FFFF00"/>
                </a:solidFill>
                <a:latin typeface="Calibri"/>
                <a:cs typeface="Calibri"/>
              </a:rPr>
              <a:t>    IRP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mengimplikasikan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bahwa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dalam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jangka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pendek,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tukar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tergantung</a:t>
            </a:r>
            <a:r>
              <a:rPr sz="22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pada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(1)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suku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bunga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relatif</a:t>
            </a:r>
            <a:r>
              <a:rPr sz="22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antar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dua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negara,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(2)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tukar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masa depan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yang</a:t>
            </a:r>
            <a:r>
              <a:rPr sz="22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diharapkan.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584200" marR="305435" indent="-274320">
              <a:lnSpc>
                <a:spcPct val="100000"/>
              </a:lnSpc>
              <a:spcBef>
                <a:spcPts val="525"/>
              </a:spcBef>
            </a:pPr>
            <a:endParaRPr sz="2200" spc="-5" dirty="0" smtClean="0">
              <a:solidFill>
                <a:srgbClr val="FFFF00"/>
              </a:solidFill>
              <a:latin typeface="Calibri"/>
              <a:cs typeface="Calibri"/>
            </a:endParaRPr>
          </a:p>
          <a:p>
            <a:pPr marL="584200" marR="305435" indent="-274320">
              <a:lnSpc>
                <a:spcPct val="100000"/>
              </a:lnSpc>
              <a:spcBef>
                <a:spcPts val="525"/>
              </a:spcBef>
            </a:pPr>
            <a:r>
              <a:rPr lang="x-none"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x-none" sz="2200" spc="-5" dirty="0" smtClean="0">
                <a:solidFill>
                  <a:srgbClr val="FFFF00"/>
                </a:solidFill>
                <a:latin typeface="Calibri"/>
                <a:cs typeface="Calibri"/>
              </a:rPr>
              <a:t>   </a:t>
            </a:r>
            <a:r>
              <a:rPr sz="2200" spc="-5" dirty="0" err="1" smtClean="0">
                <a:solidFill>
                  <a:srgbClr val="FFFF00"/>
                </a:solidFill>
                <a:latin typeface="Calibri"/>
                <a:cs typeface="Calibri"/>
              </a:rPr>
              <a:t>Semakin</a:t>
            </a:r>
            <a:r>
              <a:rPr sz="2200" spc="-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tinggi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(rendah) suku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bunga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dalam negeri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terhadap suku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bunga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luar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negeri,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maka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akan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menyebabkan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depresiasi</a:t>
            </a:r>
            <a:r>
              <a:rPr sz="22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(apresiasi)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mata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uang</a:t>
            </a:r>
            <a:r>
              <a:rPr sz="22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dalam </a:t>
            </a:r>
            <a:r>
              <a:rPr sz="2200" spc="-48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negeri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terhadap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mata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uang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luar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negeri.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584200" marR="515620" indent="-274320">
              <a:lnSpc>
                <a:spcPct val="100000"/>
              </a:lnSpc>
              <a:spcBef>
                <a:spcPts val="530"/>
              </a:spcBef>
            </a:pPr>
            <a:endParaRPr sz="2200" spc="-15" dirty="0" smtClean="0">
              <a:solidFill>
                <a:srgbClr val="FFFF00"/>
              </a:solidFill>
              <a:latin typeface="Calibri"/>
              <a:cs typeface="Calibri"/>
            </a:endParaRPr>
          </a:p>
          <a:p>
            <a:pPr marL="584200" marR="515620" indent="-274320">
              <a:lnSpc>
                <a:spcPct val="100000"/>
              </a:lnSpc>
              <a:spcBef>
                <a:spcPts val="530"/>
              </a:spcBef>
            </a:pPr>
            <a:r>
              <a:rPr lang="x-none" sz="22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x-none" sz="2200" spc="-15" dirty="0" smtClean="0">
                <a:solidFill>
                  <a:srgbClr val="FFFF00"/>
                </a:solidFill>
                <a:latin typeface="Calibri"/>
                <a:cs typeface="Calibri"/>
              </a:rPr>
              <a:t>   </a:t>
            </a:r>
            <a:r>
              <a:rPr sz="2200" spc="-15" dirty="0" err="1" smtClean="0">
                <a:solidFill>
                  <a:srgbClr val="FFFF00"/>
                </a:solidFill>
                <a:latin typeface="Calibri"/>
                <a:cs typeface="Calibri"/>
              </a:rPr>
              <a:t>Harapan</a:t>
            </a:r>
            <a:r>
              <a:rPr sz="2200" spc="-1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orang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mengenai </a:t>
            </a:r>
            <a:r>
              <a:rPr sz="2200" spc="-25" dirty="0">
                <a:solidFill>
                  <a:srgbClr val="FFFF00"/>
                </a:solidFill>
                <a:latin typeface="Calibri"/>
                <a:cs typeface="Calibri"/>
              </a:rPr>
              <a:t>kurs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masa depan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akan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terpenuhi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dengan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sendirinya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dalam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jangka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panjang, </a:t>
            </a:r>
            <a:r>
              <a:rPr sz="2200" spc="-48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karena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adanya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dinamika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fluktuasi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menuju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keseimbangan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tukar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mata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uang.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227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/>
          <p:cNvSpPr/>
          <p:nvPr/>
        </p:nvSpPr>
        <p:spPr>
          <a:xfrm>
            <a:off x="6717876" y="5489576"/>
            <a:ext cx="280670" cy="21590"/>
          </a:xfrm>
          <a:custGeom>
            <a:avLst/>
            <a:gdLst/>
            <a:ahLst/>
            <a:cxnLst/>
            <a:rect l="l" t="t" r="r" b="b"/>
            <a:pathLst>
              <a:path w="280670" h="21589">
                <a:moveTo>
                  <a:pt x="280415" y="0"/>
                </a:moveTo>
                <a:lnTo>
                  <a:pt x="0" y="0"/>
                </a:lnTo>
                <a:lnTo>
                  <a:pt x="0" y="21335"/>
                </a:lnTo>
                <a:lnTo>
                  <a:pt x="280415" y="21335"/>
                </a:lnTo>
                <a:lnTo>
                  <a:pt x="280415" y="0"/>
                </a:lnTo>
                <a:close/>
              </a:path>
            </a:pathLst>
          </a:custGeom>
          <a:solidFill>
            <a:srgbClr val="17406D"/>
          </a:solidFill>
        </p:spPr>
        <p:txBody>
          <a:bodyPr wrap="square" lIns="0" tIns="0" rIns="0" bIns="0" rtlCol="0"/>
          <a:lstStyle/>
          <a:p>
            <a:endParaRPr>
              <a:solidFill>
                <a:srgbClr val="FFFF00"/>
              </a:solidFill>
            </a:endParaRPr>
          </a:p>
        </p:txBody>
      </p:sp>
      <p:sp>
        <p:nvSpPr>
          <p:cNvPr id="5" name="object 8"/>
          <p:cNvSpPr txBox="1"/>
          <p:nvPr/>
        </p:nvSpPr>
        <p:spPr>
          <a:xfrm>
            <a:off x="5957146" y="5260277"/>
            <a:ext cx="1041400" cy="421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721360" algn="l"/>
              </a:tabLst>
            </a:pPr>
            <a:r>
              <a:rPr sz="2600" spc="-5" dirty="0">
                <a:solidFill>
                  <a:srgbClr val="FFFF00"/>
                </a:solidFill>
                <a:latin typeface="Cambria Math"/>
                <a:cs typeface="Cambria Math"/>
              </a:rPr>
              <a:t>𝑆</a:t>
            </a:r>
            <a:r>
              <a:rPr sz="2600" spc="200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600" spc="-10" dirty="0">
                <a:solidFill>
                  <a:srgbClr val="FFFF00"/>
                </a:solidFill>
                <a:latin typeface="Cambria Math"/>
                <a:cs typeface="Cambria Math"/>
              </a:rPr>
              <a:t>=	</a:t>
            </a:r>
            <a:r>
              <a:rPr sz="3900" baseline="41666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2550" baseline="44117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</a:p>
        </p:txBody>
      </p:sp>
      <p:sp>
        <p:nvSpPr>
          <p:cNvPr id="6" name="object 9"/>
          <p:cNvSpPr txBox="1"/>
          <p:nvPr/>
        </p:nvSpPr>
        <p:spPr>
          <a:xfrm>
            <a:off x="6679268" y="5470780"/>
            <a:ext cx="357505" cy="421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600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2550" baseline="-19607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endParaRPr sz="2550" baseline="-19607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2022450" y="1138156"/>
            <a:ext cx="7869392" cy="440120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23850" marR="132715" indent="-273050" algn="just">
              <a:lnSpc>
                <a:spcPts val="2380"/>
              </a:lnSpc>
              <a:spcBef>
                <a:spcPts val="400"/>
              </a:spcBef>
            </a:pPr>
            <a:r>
              <a:rPr sz="36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PARITAS DAYA BELI</a:t>
            </a:r>
            <a:r>
              <a:rPr sz="36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    </a:t>
            </a:r>
          </a:p>
          <a:p>
            <a:pPr marL="323850" marR="132715" indent="-273050" algn="just">
              <a:lnSpc>
                <a:spcPts val="2380"/>
              </a:lnSpc>
              <a:spcBef>
                <a:spcPts val="400"/>
              </a:spcBef>
            </a:pPr>
            <a:endParaRPr lang="x-none" sz="2200" spc="-1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3850" marR="132715" indent="-273050" algn="just">
              <a:lnSpc>
                <a:spcPts val="2380"/>
              </a:lnSpc>
              <a:spcBef>
                <a:spcPts val="400"/>
              </a:spcBef>
            </a:pPr>
            <a:r>
              <a:rPr sz="2200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Apabila</a:t>
            </a:r>
            <a:r>
              <a:rPr sz="2200" spc="-1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hukum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satu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harga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diterapkan secara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internasional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pada sekelompok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komoditas </a:t>
            </a:r>
            <a:r>
              <a:rPr sz="2200" spc="-40" dirty="0">
                <a:solidFill>
                  <a:srgbClr val="FFFF00"/>
                </a:solidFill>
                <a:latin typeface="Calibri"/>
                <a:cs typeface="Calibri"/>
              </a:rPr>
              <a:t>standar,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akan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mendapati </a:t>
            </a:r>
            <a:r>
              <a:rPr sz="2200" spc="-484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teori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Paritas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FFFF00"/>
                </a:solidFill>
                <a:latin typeface="Calibri"/>
                <a:cs typeface="Calibri"/>
              </a:rPr>
              <a:t>Daya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 Beli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sz="2200" b="1" i="1" spc="-5" dirty="0">
                <a:solidFill>
                  <a:srgbClr val="FFFF00"/>
                </a:solidFill>
                <a:latin typeface="Calibri"/>
                <a:cs typeface="Calibri"/>
              </a:rPr>
              <a:t>purchasing</a:t>
            </a:r>
            <a:r>
              <a:rPr sz="2200" b="1" i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i="1" spc="-5" dirty="0">
                <a:solidFill>
                  <a:srgbClr val="FFFF00"/>
                </a:solidFill>
                <a:latin typeface="Calibri"/>
                <a:cs typeface="Calibri"/>
              </a:rPr>
              <a:t>power</a:t>
            </a:r>
            <a:r>
              <a:rPr sz="2200" b="1" i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i="1" spc="-5" dirty="0">
                <a:solidFill>
                  <a:srgbClr val="FFFF00"/>
                </a:solidFill>
                <a:latin typeface="Calibri"/>
                <a:cs typeface="Calibri"/>
              </a:rPr>
              <a:t>parity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—PPP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3850" marR="27940" indent="-273050">
              <a:lnSpc>
                <a:spcPts val="2380"/>
              </a:lnSpc>
            </a:pPr>
            <a:r>
              <a:rPr sz="2200" spc="-5" dirty="0" smtClean="0">
                <a:solidFill>
                  <a:srgbClr val="FFFF00"/>
                </a:solidFill>
                <a:latin typeface="Calibri"/>
                <a:cs typeface="Calibri"/>
              </a:rPr>
              <a:t>    “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tukar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antara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mata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uang dua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negara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seharusnya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sama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dengan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rasio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tingkat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harga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barang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pada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negara-negara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45" dirty="0">
                <a:solidFill>
                  <a:srgbClr val="FFFF00"/>
                </a:solidFill>
                <a:latin typeface="Calibri"/>
                <a:cs typeface="Calibri"/>
              </a:rPr>
              <a:t>tersebut”.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3850" marR="43180" indent="-273050">
              <a:lnSpc>
                <a:spcPts val="2380"/>
              </a:lnSpc>
            </a:pPr>
            <a:r>
              <a:rPr sz="2200" spc="-10" dirty="0" smtClean="0">
                <a:solidFill>
                  <a:srgbClr val="FFFF00"/>
                </a:solidFill>
                <a:latin typeface="Calibri"/>
                <a:cs typeface="Calibri"/>
              </a:rPr>
              <a:t>     </a:t>
            </a:r>
            <a:r>
              <a:rPr sz="2200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Anggaplah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,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2175" baseline="-21072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175" spc="7" baseline="-21072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merupakan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harga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Dolar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dari </a:t>
            </a:r>
            <a:r>
              <a:rPr sz="2200" u="heavy" spc="-1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komoditas </a:t>
            </a:r>
            <a:r>
              <a:rPr sz="2200" u="heavy" spc="-2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kopi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u="heavy" spc="-1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arabica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2175" baseline="-21072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175" spc="240" baseline="-21072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adalah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harga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Pound-nya.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Secara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formal,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PPP </a:t>
            </a:r>
            <a:r>
              <a:rPr sz="2200" spc="-484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menyatakan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bahwa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tukar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(spot)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antara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Dolar dan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Pound seharusnya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adalah: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396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2294443" y="875170"/>
            <a:ext cx="8008655" cy="486156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323850" marR="137160" indent="-273050">
              <a:lnSpc>
                <a:spcPct val="80000"/>
              </a:lnSpc>
              <a:spcBef>
                <a:spcPts val="570"/>
              </a:spcBef>
            </a:pPr>
            <a:r>
              <a:rPr sz="2000" dirty="0" smtClean="0">
                <a:solidFill>
                  <a:srgbClr val="FFFF00"/>
                </a:solidFill>
                <a:latin typeface="Calibri"/>
                <a:cs typeface="Calibri"/>
              </a:rPr>
              <a:t>     </a:t>
            </a:r>
            <a:r>
              <a:rPr sz="2000" dirty="0" err="1" smtClean="0">
                <a:solidFill>
                  <a:srgbClr val="FFFF00"/>
                </a:solidFill>
                <a:latin typeface="Calibri"/>
                <a:cs typeface="Calibri"/>
              </a:rPr>
              <a:t>Apabila</a:t>
            </a:r>
            <a:r>
              <a:rPr sz="2000" spc="-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00"/>
                </a:solidFill>
                <a:latin typeface="Calibri"/>
                <a:cs typeface="Calibri"/>
              </a:rPr>
              <a:t>komoditas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00"/>
                </a:solidFill>
                <a:latin typeface="Calibri"/>
                <a:cs typeface="Calibri"/>
              </a:rPr>
              <a:t>kopi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arabica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00"/>
                </a:solidFill>
                <a:latin typeface="Calibri"/>
                <a:cs typeface="Calibri"/>
              </a:rPr>
              <a:t>berharga</a:t>
            </a:r>
            <a:r>
              <a:rPr sz="2000" spc="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$225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di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Amerika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Serikat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 dan £150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di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Inggris,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maka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nilai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tukar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00"/>
                </a:solidFill>
                <a:latin typeface="Calibri"/>
                <a:cs typeface="Calibri"/>
              </a:rPr>
              <a:t>antara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dua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00"/>
                </a:solidFill>
                <a:latin typeface="Calibri"/>
                <a:cs typeface="Calibri"/>
              </a:rPr>
              <a:t>negara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itu 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u="heavy" spc="-1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seharusnya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adalah =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$225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/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£150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=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$1,5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per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endParaRPr sz="20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50800">
              <a:lnSpc>
                <a:spcPts val="2395"/>
              </a:lnSpc>
            </a:pPr>
            <a:r>
              <a:rPr sz="2000" spc="-10" dirty="0" smtClean="0">
                <a:solidFill>
                  <a:srgbClr val="FFFF00"/>
                </a:solidFill>
                <a:latin typeface="Calibri"/>
                <a:cs typeface="Calibri"/>
              </a:rPr>
              <a:t>      </a:t>
            </a:r>
            <a:r>
              <a:rPr sz="2000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Persamaan</a:t>
            </a:r>
            <a:r>
              <a:rPr sz="2000" spc="-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sebelumnya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bisa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ditulis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ulang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sbb:</a:t>
            </a:r>
            <a:endParaRPr sz="20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74930" algn="ctr">
              <a:lnSpc>
                <a:spcPts val="2635"/>
              </a:lnSpc>
            </a:pP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2175" b="1" baseline="-21072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175" b="1" spc="150" baseline="-21072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=</a:t>
            </a:r>
            <a:r>
              <a:rPr sz="2000" b="1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S</a:t>
            </a:r>
            <a:r>
              <a:rPr sz="20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x</a:t>
            </a:r>
            <a:r>
              <a:rPr sz="20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2175" b="1" baseline="-21072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endParaRPr sz="2175" baseline="-21072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3850" marR="113030" indent="-273050">
              <a:lnSpc>
                <a:spcPts val="1920"/>
              </a:lnSpc>
            </a:pPr>
            <a:r>
              <a:rPr sz="2000" spc="-5" dirty="0" smtClean="0">
                <a:solidFill>
                  <a:srgbClr val="FFFF00"/>
                </a:solidFill>
                <a:latin typeface="Calibri"/>
                <a:cs typeface="Calibri"/>
              </a:rPr>
              <a:t>     </a:t>
            </a:r>
            <a:r>
              <a:rPr sz="2000" spc="-5" dirty="0" err="1" smtClean="0">
                <a:solidFill>
                  <a:srgbClr val="FFFF00"/>
                </a:solidFill>
                <a:latin typeface="Calibri"/>
                <a:cs typeface="Calibri"/>
              </a:rPr>
              <a:t>Misalkan</a:t>
            </a:r>
            <a:r>
              <a:rPr sz="2000" spc="-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00"/>
                </a:solidFill>
                <a:latin typeface="Calibri"/>
                <a:cs typeface="Calibri"/>
              </a:rPr>
              <a:t>ternyata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000" spc="-15" dirty="0">
                <a:solidFill>
                  <a:srgbClr val="FFFF00"/>
                </a:solidFill>
                <a:latin typeface="Calibri"/>
                <a:cs typeface="Calibri"/>
              </a:rPr>
              <a:t>tukarnya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di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dunia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00"/>
                </a:solidFill>
                <a:latin typeface="Calibri"/>
                <a:cs typeface="Calibri"/>
              </a:rPr>
              <a:t>nyata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adalah $1,2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per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£, 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maka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00"/>
                </a:solidFill>
                <a:latin typeface="Calibri"/>
                <a:cs typeface="Calibri"/>
              </a:rPr>
              <a:t>harga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00"/>
                </a:solidFill>
                <a:latin typeface="Calibri"/>
                <a:cs typeface="Calibri"/>
              </a:rPr>
              <a:t>kopi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arabica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di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Amerika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adalah,</a:t>
            </a:r>
            <a:endParaRPr sz="20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964565" marR="3617595">
              <a:lnSpc>
                <a:spcPts val="2590"/>
              </a:lnSpc>
              <a:spcBef>
                <a:spcPts val="135"/>
              </a:spcBef>
            </a:pP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2175" baseline="-21072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175" spc="240" baseline="-21072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=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$1,2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per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x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150 </a:t>
            </a:r>
            <a:r>
              <a:rPr sz="2200" spc="-484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2175" baseline="-21072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175" spc="165" baseline="-21072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=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$180</a:t>
            </a:r>
            <a:endParaRPr sz="20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3850" marR="43180" indent="-273050">
              <a:lnSpc>
                <a:spcPct val="80000"/>
              </a:lnSpc>
            </a:pPr>
            <a:r>
              <a:rPr sz="2000" spc="-5" dirty="0" smtClean="0">
                <a:solidFill>
                  <a:srgbClr val="FFFF00"/>
                </a:solidFill>
                <a:latin typeface="Calibri"/>
                <a:cs typeface="Calibri"/>
              </a:rPr>
              <a:t>     Dari</a:t>
            </a:r>
            <a:r>
              <a:rPr sz="200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kasus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di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atas,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tampak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tidak</a:t>
            </a:r>
            <a:r>
              <a:rPr sz="2000" spc="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terjadi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65" dirty="0">
                <a:solidFill>
                  <a:srgbClr val="FFFF00"/>
                </a:solidFill>
                <a:latin typeface="Calibri"/>
                <a:cs typeface="Calibri"/>
              </a:rPr>
              <a:t>PPP.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 Itu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artinya,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kita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bisa 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mengekspektasikan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00"/>
                </a:solidFill>
                <a:latin typeface="Calibri"/>
                <a:cs typeface="Calibri"/>
              </a:rPr>
              <a:t>bahwa</a:t>
            </a:r>
            <a:r>
              <a:rPr sz="2000" spc="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nilai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00"/>
                </a:solidFill>
                <a:latin typeface="Calibri"/>
                <a:cs typeface="Calibri"/>
              </a:rPr>
              <a:t>tukar</a:t>
            </a:r>
            <a:r>
              <a:rPr sz="2000" b="1" spc="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00"/>
                </a:solidFill>
                <a:latin typeface="Calibri"/>
                <a:cs typeface="Calibri"/>
              </a:rPr>
              <a:t>Pound</a:t>
            </a:r>
            <a:r>
              <a:rPr sz="2000" b="1" spc="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00"/>
                </a:solidFill>
                <a:latin typeface="Calibri"/>
                <a:cs typeface="Calibri"/>
              </a:rPr>
              <a:t>akan</a:t>
            </a:r>
            <a:r>
              <a:rPr sz="2000" b="1" spc="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00"/>
                </a:solidFill>
                <a:latin typeface="Calibri"/>
                <a:cs typeface="Calibri"/>
              </a:rPr>
              <a:t>terdepresiasi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/ </a:t>
            </a:r>
            <a:r>
              <a:rPr sz="2000" b="1" spc="-434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melemah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00"/>
                </a:solidFill>
                <a:latin typeface="Calibri"/>
                <a:cs typeface="Calibri"/>
              </a:rPr>
              <a:t>terhadap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Dolar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Amerika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00"/>
                </a:solidFill>
                <a:latin typeface="Calibri"/>
                <a:cs typeface="Calibri"/>
              </a:rPr>
              <a:t>(saat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 ini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FFFF00"/>
                </a:solidFill>
                <a:latin typeface="Calibri"/>
                <a:cs typeface="Calibri"/>
              </a:rPr>
              <a:t>ternyata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 nilai 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FF00"/>
                </a:solidFill>
                <a:latin typeface="Calibri"/>
                <a:cs typeface="Calibri"/>
              </a:rPr>
              <a:t>tukarnya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00"/>
                </a:solidFill>
                <a:latin typeface="Calibri"/>
                <a:cs typeface="Calibri"/>
              </a:rPr>
              <a:t>dihargai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00"/>
                </a:solidFill>
                <a:latin typeface="Calibri"/>
                <a:cs typeface="Calibri"/>
              </a:rPr>
              <a:t>terlalu</a:t>
            </a:r>
            <a:r>
              <a:rPr sz="2000" b="1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FF00"/>
                </a:solidFill>
                <a:latin typeface="Calibri"/>
                <a:cs typeface="Calibri"/>
              </a:rPr>
              <a:t>murah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oleh</a:t>
            </a:r>
            <a:r>
              <a:rPr sz="20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00"/>
                </a:solidFill>
                <a:latin typeface="Calibri"/>
                <a:cs typeface="Calibri"/>
              </a:rPr>
              <a:t>pasar)</a:t>
            </a:r>
            <a:r>
              <a:rPr sz="2000" b="1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di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masa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depan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agar </a:t>
            </a: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dapat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Calibri"/>
                <a:cs typeface="Calibri"/>
              </a:rPr>
              <a:t>terpenuhinya</a:t>
            </a:r>
            <a:r>
              <a:rPr sz="20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000" spc="-65" dirty="0">
                <a:solidFill>
                  <a:srgbClr val="FFFF00"/>
                </a:solidFill>
                <a:latin typeface="Calibri"/>
                <a:cs typeface="Calibri"/>
              </a:rPr>
              <a:t>PPP.</a:t>
            </a:r>
            <a:endParaRPr sz="20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99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1808998" y="1322366"/>
            <a:ext cx="8210765" cy="4390433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algn="just">
              <a:lnSpc>
                <a:spcPts val="1820"/>
              </a:lnSpc>
              <a:spcBef>
                <a:spcPts val="540"/>
              </a:spcBef>
            </a:pPr>
            <a:r>
              <a:rPr sz="1900" spc="-40" dirty="0">
                <a:solidFill>
                  <a:srgbClr val="FFFF00"/>
                </a:solidFill>
                <a:latin typeface="Verdana"/>
                <a:cs typeface="Verdana"/>
              </a:rPr>
              <a:t>Meskipun</a:t>
            </a:r>
            <a:r>
              <a:rPr sz="1900" spc="-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25" dirty="0">
                <a:solidFill>
                  <a:srgbClr val="FFFF00"/>
                </a:solidFill>
                <a:latin typeface="Verdana"/>
                <a:cs typeface="Verdana"/>
              </a:rPr>
              <a:t>secara</a:t>
            </a:r>
            <a:r>
              <a:rPr sz="1900" spc="3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00" dirty="0">
                <a:solidFill>
                  <a:srgbClr val="FFFF00"/>
                </a:solidFill>
                <a:latin typeface="Verdana"/>
                <a:cs typeface="Verdana"/>
              </a:rPr>
              <a:t>teoritis</a:t>
            </a:r>
            <a:r>
              <a:rPr sz="1900" spc="-9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FFFF00"/>
                </a:solidFill>
                <a:latin typeface="Verdana"/>
                <a:cs typeface="Verdana"/>
              </a:rPr>
              <a:t>argumen</a:t>
            </a:r>
            <a:r>
              <a:rPr sz="1900" spc="-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25" dirty="0">
                <a:solidFill>
                  <a:srgbClr val="FFFF00"/>
                </a:solidFill>
                <a:latin typeface="Verdana"/>
                <a:cs typeface="Verdana"/>
              </a:rPr>
              <a:t>PPP</a:t>
            </a:r>
            <a:r>
              <a:rPr sz="1900" spc="-2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80" dirty="0">
                <a:solidFill>
                  <a:srgbClr val="FFFF00"/>
                </a:solidFill>
                <a:latin typeface="Verdana"/>
                <a:cs typeface="Verdana"/>
              </a:rPr>
              <a:t>masuk</a:t>
            </a:r>
            <a:r>
              <a:rPr sz="1900" spc="-7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40" dirty="0">
                <a:solidFill>
                  <a:srgbClr val="FFFF00"/>
                </a:solidFill>
                <a:latin typeface="Verdana"/>
                <a:cs typeface="Verdana"/>
              </a:rPr>
              <a:t>akal, </a:t>
            </a:r>
            <a:r>
              <a:rPr sz="1900" spc="-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5" dirty="0">
                <a:solidFill>
                  <a:srgbClr val="FFFF00"/>
                </a:solidFill>
                <a:latin typeface="Verdana"/>
                <a:cs typeface="Verdana"/>
              </a:rPr>
              <a:t>tetapi</a:t>
            </a:r>
            <a:r>
              <a:rPr sz="1900" spc="10" dirty="0">
                <a:solidFill>
                  <a:srgbClr val="FFFF00"/>
                </a:solidFill>
                <a:latin typeface="Verdana"/>
                <a:cs typeface="Verdana"/>
              </a:rPr>
              <a:t> kenyataan</a:t>
            </a:r>
            <a:r>
              <a:rPr sz="1900" spc="1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65" dirty="0">
                <a:solidFill>
                  <a:srgbClr val="FFFF00"/>
                </a:solidFill>
                <a:latin typeface="Verdana"/>
                <a:cs typeface="Verdana"/>
              </a:rPr>
              <a:t>menunjukkan</a:t>
            </a:r>
            <a:r>
              <a:rPr sz="1900" spc="-6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75" dirty="0">
                <a:solidFill>
                  <a:srgbClr val="FFFF00"/>
                </a:solidFill>
                <a:latin typeface="Verdana"/>
                <a:cs typeface="Verdana"/>
              </a:rPr>
              <a:t>bahwa</a:t>
            </a:r>
            <a:r>
              <a:rPr sz="1900" spc="8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25" dirty="0">
                <a:solidFill>
                  <a:srgbClr val="FFFF00"/>
                </a:solidFill>
                <a:latin typeface="Verdana"/>
                <a:cs typeface="Verdana"/>
              </a:rPr>
              <a:t>PPP</a:t>
            </a:r>
            <a:r>
              <a:rPr sz="1900" spc="-2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30" dirty="0">
                <a:solidFill>
                  <a:srgbClr val="FFFF00"/>
                </a:solidFill>
                <a:latin typeface="Verdana"/>
                <a:cs typeface="Verdana"/>
              </a:rPr>
              <a:t>tidak </a:t>
            </a:r>
            <a:r>
              <a:rPr sz="1900" spc="-2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dirty="0">
                <a:solidFill>
                  <a:srgbClr val="FFFF00"/>
                </a:solidFill>
                <a:latin typeface="Verdana"/>
                <a:cs typeface="Verdana"/>
              </a:rPr>
              <a:t>digunakan</a:t>
            </a:r>
            <a:r>
              <a:rPr sz="1900" spc="-1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40" dirty="0">
                <a:solidFill>
                  <a:srgbClr val="FFFF00"/>
                </a:solidFill>
                <a:latin typeface="Verdana"/>
                <a:cs typeface="Verdana"/>
              </a:rPr>
              <a:t>dalam</a:t>
            </a:r>
            <a:r>
              <a:rPr sz="1900" spc="-13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20" dirty="0">
                <a:solidFill>
                  <a:srgbClr val="FFFF00"/>
                </a:solidFill>
                <a:latin typeface="Verdana"/>
                <a:cs typeface="Verdana"/>
              </a:rPr>
              <a:t>menentukan</a:t>
            </a:r>
            <a:r>
              <a:rPr sz="1900" spc="-13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85" dirty="0">
                <a:solidFill>
                  <a:srgbClr val="FFFF00"/>
                </a:solidFill>
                <a:latin typeface="Verdana"/>
                <a:cs typeface="Verdana"/>
              </a:rPr>
              <a:t>kurs</a:t>
            </a:r>
            <a:r>
              <a:rPr sz="19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mata</a:t>
            </a:r>
            <a:r>
              <a:rPr sz="1900" spc="-1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uang</a:t>
            </a:r>
            <a:r>
              <a:rPr sz="1900" spc="-1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20" dirty="0" err="1">
                <a:solidFill>
                  <a:srgbClr val="FFFF00"/>
                </a:solidFill>
                <a:latin typeface="Verdana"/>
                <a:cs typeface="Verdana"/>
              </a:rPr>
              <a:t>sebab</a:t>
            </a:r>
            <a:r>
              <a:rPr sz="1900" spc="-20" dirty="0" smtClean="0">
                <a:solidFill>
                  <a:srgbClr val="FFFF00"/>
                </a:solidFill>
                <a:latin typeface="Verdana"/>
                <a:cs typeface="Verdana"/>
              </a:rPr>
              <a:t>:</a:t>
            </a:r>
          </a:p>
          <a:p>
            <a:pPr marL="12700" marR="5080" algn="just">
              <a:lnSpc>
                <a:spcPts val="1820"/>
              </a:lnSpc>
              <a:spcBef>
                <a:spcPts val="540"/>
              </a:spcBef>
            </a:pPr>
            <a:endParaRPr sz="19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469265" marR="5080" indent="-457200" algn="just">
              <a:lnSpc>
                <a:spcPts val="1820"/>
              </a:lnSpc>
              <a:spcBef>
                <a:spcPts val="465"/>
              </a:spcBef>
              <a:buClr>
                <a:srgbClr val="0F6FC6"/>
              </a:buClr>
              <a:buSzPct val="73684"/>
              <a:buAutoNum type="arabicPeriod"/>
              <a:tabLst>
                <a:tab pos="469900" algn="l"/>
              </a:tabLst>
            </a:pPr>
            <a:r>
              <a:rPr sz="1900" spc="-105" dirty="0">
                <a:solidFill>
                  <a:srgbClr val="FFFF00"/>
                </a:solidFill>
                <a:latin typeface="Verdana"/>
                <a:cs typeface="Verdana"/>
              </a:rPr>
              <a:t>Indeks</a:t>
            </a:r>
            <a:r>
              <a:rPr sz="1900" spc="-10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20" dirty="0">
                <a:solidFill>
                  <a:srgbClr val="FFFF00"/>
                </a:solidFill>
                <a:latin typeface="Verdana"/>
                <a:cs typeface="Verdana"/>
              </a:rPr>
              <a:t>harga yang </a:t>
            </a:r>
            <a:r>
              <a:rPr sz="1900" spc="10" dirty="0">
                <a:solidFill>
                  <a:srgbClr val="FFFF00"/>
                </a:solidFill>
                <a:latin typeface="Verdana"/>
                <a:cs typeface="Verdana"/>
              </a:rPr>
              <a:t>dipakai </a:t>
            </a:r>
            <a:r>
              <a:rPr sz="1900" spc="-85" dirty="0">
                <a:solidFill>
                  <a:srgbClr val="FFFF00"/>
                </a:solidFill>
                <a:latin typeface="Verdana"/>
                <a:cs typeface="Verdana"/>
              </a:rPr>
              <a:t>untuk</a:t>
            </a:r>
            <a:r>
              <a:rPr sz="1900" spc="-8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60" dirty="0">
                <a:solidFill>
                  <a:srgbClr val="FFFF00"/>
                </a:solidFill>
                <a:latin typeface="Verdana"/>
                <a:cs typeface="Verdana"/>
              </a:rPr>
              <a:t>mengukur </a:t>
            </a:r>
            <a:r>
              <a:rPr sz="1900" spc="-25" dirty="0">
                <a:solidFill>
                  <a:srgbClr val="FFFF00"/>
                </a:solidFill>
                <a:latin typeface="Verdana"/>
                <a:cs typeface="Verdana"/>
              </a:rPr>
              <a:t>PPP </a:t>
            </a:r>
            <a:r>
              <a:rPr sz="1900" spc="-2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40" dirty="0">
                <a:solidFill>
                  <a:srgbClr val="FFFF00"/>
                </a:solidFill>
                <a:latin typeface="Verdana"/>
                <a:cs typeface="Verdana"/>
              </a:rPr>
              <a:t>kemungkinan</a:t>
            </a:r>
            <a:r>
              <a:rPr sz="1900" spc="-2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15" dirty="0">
                <a:solidFill>
                  <a:srgbClr val="FFFF00"/>
                </a:solidFill>
                <a:latin typeface="Verdana"/>
                <a:cs typeface="Verdana"/>
              </a:rPr>
              <a:t>menggunakan</a:t>
            </a:r>
            <a:r>
              <a:rPr sz="1900" spc="-2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60" dirty="0">
                <a:solidFill>
                  <a:srgbClr val="FFFF00"/>
                </a:solidFill>
                <a:latin typeface="Verdana"/>
                <a:cs typeface="Verdana"/>
              </a:rPr>
              <a:t>bobot</a:t>
            </a:r>
            <a:r>
              <a:rPr sz="1900" spc="-1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atau</a:t>
            </a:r>
            <a:r>
              <a:rPr sz="1900" spc="-2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85" dirty="0">
                <a:solidFill>
                  <a:srgbClr val="FFFF00"/>
                </a:solidFill>
                <a:latin typeface="Verdana"/>
                <a:cs typeface="Verdana"/>
              </a:rPr>
              <a:t>komposisi </a:t>
            </a:r>
            <a:r>
              <a:rPr sz="1900" spc="-6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barang</a:t>
            </a:r>
            <a:r>
              <a:rPr sz="1900" spc="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75" dirty="0">
                <a:solidFill>
                  <a:srgbClr val="FFFF00"/>
                </a:solidFill>
                <a:latin typeface="Verdana"/>
                <a:cs typeface="Verdana"/>
              </a:rPr>
              <a:t>dan</a:t>
            </a:r>
            <a:r>
              <a:rPr sz="1900" spc="8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55" dirty="0">
                <a:solidFill>
                  <a:srgbClr val="FFFF00"/>
                </a:solidFill>
                <a:latin typeface="Verdana"/>
                <a:cs typeface="Verdana"/>
              </a:rPr>
              <a:t>jasa</a:t>
            </a:r>
            <a:r>
              <a:rPr sz="1900" spc="-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20" dirty="0">
                <a:solidFill>
                  <a:srgbClr val="FFFF00"/>
                </a:solidFill>
                <a:latin typeface="Verdana"/>
                <a:cs typeface="Verdana"/>
              </a:rPr>
              <a:t>yang</a:t>
            </a:r>
            <a:r>
              <a:rPr sz="1900" spc="2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65" dirty="0">
                <a:solidFill>
                  <a:srgbClr val="FFFF00"/>
                </a:solidFill>
                <a:latin typeface="Verdana"/>
                <a:cs typeface="Verdana"/>
              </a:rPr>
              <a:t>berbeda</a:t>
            </a:r>
            <a:r>
              <a:rPr sz="1900" spc="7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10" dirty="0">
                <a:solidFill>
                  <a:srgbClr val="FFFF00"/>
                </a:solidFill>
                <a:latin typeface="Verdana"/>
                <a:cs typeface="Verdana"/>
              </a:rPr>
              <a:t>antara</a:t>
            </a:r>
            <a:r>
              <a:rPr sz="1900" spc="1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65" dirty="0">
                <a:solidFill>
                  <a:srgbClr val="FFFF00"/>
                </a:solidFill>
                <a:latin typeface="Verdana"/>
                <a:cs typeface="Verdana"/>
              </a:rPr>
              <a:t>satu </a:t>
            </a:r>
            <a:r>
              <a:rPr sz="1900" spc="-6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negara</a:t>
            </a:r>
            <a:r>
              <a:rPr sz="1900" spc="-14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60" dirty="0">
                <a:solidFill>
                  <a:srgbClr val="FFFF00"/>
                </a:solidFill>
                <a:latin typeface="Verdana"/>
                <a:cs typeface="Verdana"/>
              </a:rPr>
              <a:t>dengan</a:t>
            </a:r>
            <a:r>
              <a:rPr sz="19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negara</a:t>
            </a:r>
            <a:r>
              <a:rPr sz="19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30" dirty="0">
                <a:solidFill>
                  <a:srgbClr val="FFFF00"/>
                </a:solidFill>
                <a:latin typeface="Verdana"/>
                <a:cs typeface="Verdana"/>
              </a:rPr>
              <a:t>lainnya</a:t>
            </a:r>
            <a:endParaRPr sz="19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469265" marR="5080" indent="-457200" algn="just">
              <a:lnSpc>
                <a:spcPts val="1820"/>
              </a:lnSpc>
              <a:spcBef>
                <a:spcPts val="475"/>
              </a:spcBef>
              <a:buClr>
                <a:srgbClr val="0F6FC6"/>
              </a:buClr>
              <a:buSzPct val="73684"/>
              <a:buAutoNum type="arabicPeriod"/>
              <a:tabLst>
                <a:tab pos="469900" algn="l"/>
              </a:tabLst>
            </a:pPr>
            <a:r>
              <a:rPr sz="1900" spc="-60" dirty="0">
                <a:solidFill>
                  <a:srgbClr val="FFFF00"/>
                </a:solidFill>
                <a:latin typeface="Verdana"/>
                <a:cs typeface="Verdana"/>
              </a:rPr>
              <a:t>Arbitrase</a:t>
            </a:r>
            <a:r>
              <a:rPr sz="1900" spc="-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20" dirty="0">
                <a:solidFill>
                  <a:srgbClr val="FFFF00"/>
                </a:solidFill>
                <a:latin typeface="Verdana"/>
                <a:cs typeface="Verdana"/>
              </a:rPr>
              <a:t>menjadi</a:t>
            </a:r>
            <a:r>
              <a:rPr sz="1900" spc="-1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65" dirty="0">
                <a:solidFill>
                  <a:srgbClr val="FFFF00"/>
                </a:solidFill>
                <a:latin typeface="Verdana"/>
                <a:cs typeface="Verdana"/>
              </a:rPr>
              <a:t>terlalu</a:t>
            </a:r>
            <a:r>
              <a:rPr sz="1900" spc="-6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10" dirty="0">
                <a:solidFill>
                  <a:srgbClr val="FFFF00"/>
                </a:solidFill>
                <a:latin typeface="Verdana"/>
                <a:cs typeface="Verdana"/>
              </a:rPr>
              <a:t>mahal</a:t>
            </a:r>
            <a:r>
              <a:rPr sz="1900" spc="1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FFFF00"/>
                </a:solidFill>
                <a:latin typeface="Verdana"/>
                <a:cs typeface="Verdana"/>
              </a:rPr>
              <a:t>karena</a:t>
            </a:r>
            <a:r>
              <a:rPr sz="1900" spc="-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65" dirty="0">
                <a:solidFill>
                  <a:srgbClr val="FFFF00"/>
                </a:solidFill>
                <a:latin typeface="Verdana"/>
                <a:cs typeface="Verdana"/>
              </a:rPr>
              <a:t>adanya </a:t>
            </a:r>
            <a:r>
              <a:rPr sz="1900" spc="-6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0" dirty="0">
                <a:solidFill>
                  <a:srgbClr val="FFFF00"/>
                </a:solidFill>
                <a:latin typeface="Verdana"/>
                <a:cs typeface="Verdana"/>
              </a:rPr>
              <a:t>biaya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10" dirty="0">
                <a:solidFill>
                  <a:srgbClr val="FFFF00"/>
                </a:solidFill>
                <a:latin typeface="Verdana"/>
                <a:cs typeface="Verdana"/>
              </a:rPr>
              <a:t>transaksi,</a:t>
            </a:r>
            <a:r>
              <a:rPr sz="1900" spc="-10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0" dirty="0">
                <a:solidFill>
                  <a:srgbClr val="FFFF00"/>
                </a:solidFill>
                <a:latin typeface="Verdana"/>
                <a:cs typeface="Verdana"/>
              </a:rPr>
              <a:t>biaya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75" dirty="0">
                <a:solidFill>
                  <a:srgbClr val="FFFF00"/>
                </a:solidFill>
                <a:latin typeface="Verdana"/>
                <a:cs typeface="Verdana"/>
              </a:rPr>
              <a:t>transportasi</a:t>
            </a:r>
            <a:r>
              <a:rPr sz="1900" spc="-7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atau </a:t>
            </a:r>
            <a:r>
              <a:rPr sz="1900" spc="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0" dirty="0">
                <a:solidFill>
                  <a:srgbClr val="FFFF00"/>
                </a:solidFill>
                <a:latin typeface="Verdana"/>
                <a:cs typeface="Verdana"/>
              </a:rPr>
              <a:t>pembatasan </a:t>
            </a:r>
            <a:r>
              <a:rPr sz="1900" spc="-30" dirty="0">
                <a:solidFill>
                  <a:srgbClr val="FFFF00"/>
                </a:solidFill>
                <a:latin typeface="Verdana"/>
                <a:cs typeface="Verdana"/>
              </a:rPr>
              <a:t>lainnya </a:t>
            </a:r>
            <a:r>
              <a:rPr sz="1900" spc="-70" dirty="0">
                <a:solidFill>
                  <a:srgbClr val="FFFF00"/>
                </a:solidFill>
                <a:latin typeface="Verdana"/>
                <a:cs typeface="Verdana"/>
              </a:rPr>
              <a:t>serta </a:t>
            </a:r>
            <a:r>
              <a:rPr sz="1900" spc="-150" dirty="0">
                <a:solidFill>
                  <a:srgbClr val="FFFF00"/>
                </a:solidFill>
                <a:latin typeface="Verdana"/>
                <a:cs typeface="Verdana"/>
              </a:rPr>
              <a:t>risiko </a:t>
            </a:r>
            <a:r>
              <a:rPr sz="1900" spc="25" dirty="0">
                <a:solidFill>
                  <a:srgbClr val="FFFF00"/>
                </a:solidFill>
                <a:latin typeface="Verdana"/>
                <a:cs typeface="Verdana"/>
              </a:rPr>
              <a:t>perubahan </a:t>
            </a:r>
            <a:r>
              <a:rPr sz="1900" spc="20" dirty="0">
                <a:solidFill>
                  <a:srgbClr val="FFFF00"/>
                </a:solidFill>
                <a:latin typeface="Verdana"/>
                <a:cs typeface="Verdana"/>
              </a:rPr>
              <a:t>harga </a:t>
            </a:r>
            <a:r>
              <a:rPr sz="1900" spc="2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15" dirty="0">
                <a:solidFill>
                  <a:srgbClr val="FFFF00"/>
                </a:solidFill>
                <a:latin typeface="Verdana"/>
                <a:cs typeface="Verdana"/>
              </a:rPr>
              <a:t>y</a:t>
            </a:r>
            <a:r>
              <a:rPr sz="1900" spc="2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900" spc="-4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1900" spc="90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1900" spc="-14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dirty="0">
                <a:solidFill>
                  <a:srgbClr val="FFFF00"/>
                </a:solidFill>
                <a:latin typeface="Verdana"/>
                <a:cs typeface="Verdana"/>
              </a:rPr>
              <a:t>te</a:t>
            </a:r>
            <a:r>
              <a:rPr sz="1900" spc="-24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1900" spc="-150" dirty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1900" spc="15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900" spc="-150" dirty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1900" spc="-5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1900" spc="-1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4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1900" spc="-11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1900" spc="-4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1900" spc="85" dirty="0">
                <a:solidFill>
                  <a:srgbClr val="FFFF00"/>
                </a:solidFill>
                <a:latin typeface="Verdana"/>
                <a:cs typeface="Verdana"/>
              </a:rPr>
              <a:t>gg</a:t>
            </a:r>
            <a:r>
              <a:rPr sz="1900" spc="-14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endParaRPr sz="19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469265" marR="5715" indent="-457200" algn="just">
              <a:lnSpc>
                <a:spcPts val="1820"/>
              </a:lnSpc>
              <a:spcBef>
                <a:spcPts val="470"/>
              </a:spcBef>
              <a:buClr>
                <a:srgbClr val="0F6FC6"/>
              </a:buClr>
              <a:buSzPct val="73684"/>
              <a:buAutoNum type="arabicPeriod"/>
              <a:tabLst>
                <a:tab pos="469900" algn="l"/>
              </a:tabLst>
            </a:pP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Beberapa</a:t>
            </a:r>
            <a:r>
              <a:rPr sz="1900" spc="-7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barang</a:t>
            </a:r>
            <a:r>
              <a:rPr sz="1900" spc="-7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atau</a:t>
            </a:r>
            <a:r>
              <a:rPr sz="1900" spc="-7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55" dirty="0">
                <a:solidFill>
                  <a:srgbClr val="FFFF00"/>
                </a:solidFill>
                <a:latin typeface="Verdana"/>
                <a:cs typeface="Verdana"/>
              </a:rPr>
              <a:t>jasa</a:t>
            </a:r>
            <a:r>
              <a:rPr sz="1900" spc="-7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30" dirty="0">
                <a:solidFill>
                  <a:srgbClr val="FFFF00"/>
                </a:solidFill>
                <a:latin typeface="Verdana"/>
                <a:cs typeface="Verdana"/>
              </a:rPr>
              <a:t>tidak</a:t>
            </a:r>
            <a:r>
              <a:rPr sz="1900" spc="-7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0" dirty="0">
                <a:solidFill>
                  <a:srgbClr val="FFFF00"/>
                </a:solidFill>
                <a:latin typeface="Verdana"/>
                <a:cs typeface="Verdana"/>
              </a:rPr>
              <a:t>diperdagangkan </a:t>
            </a:r>
            <a:r>
              <a:rPr sz="1900" spc="-6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FFFF00"/>
                </a:solidFill>
                <a:latin typeface="Verdana"/>
                <a:cs typeface="Verdana"/>
              </a:rPr>
              <a:t>sehingga </a:t>
            </a:r>
            <a:r>
              <a:rPr sz="1900" spc="60" dirty="0">
                <a:solidFill>
                  <a:srgbClr val="FFFF00"/>
                </a:solidFill>
                <a:latin typeface="Verdana"/>
                <a:cs typeface="Verdana"/>
              </a:rPr>
              <a:t>perbedaan </a:t>
            </a:r>
            <a:r>
              <a:rPr sz="1900" spc="20" dirty="0">
                <a:solidFill>
                  <a:srgbClr val="FFFF00"/>
                </a:solidFill>
                <a:latin typeface="Verdana"/>
                <a:cs typeface="Verdana"/>
              </a:rPr>
              <a:t>harga </a:t>
            </a:r>
            <a:r>
              <a:rPr sz="1900" spc="-30" dirty="0">
                <a:solidFill>
                  <a:srgbClr val="FFFF00"/>
                </a:solidFill>
                <a:latin typeface="Verdana"/>
                <a:cs typeface="Verdana"/>
              </a:rPr>
              <a:t>tidak </a:t>
            </a:r>
            <a:r>
              <a:rPr sz="1900" spc="-35" dirty="0">
                <a:solidFill>
                  <a:srgbClr val="FFFF00"/>
                </a:solidFill>
                <a:latin typeface="Verdana"/>
                <a:cs typeface="Verdana"/>
              </a:rPr>
              <a:t>bisa </a:t>
            </a:r>
            <a:r>
              <a:rPr sz="1900" spc="-55" dirty="0">
                <a:solidFill>
                  <a:srgbClr val="FFFF00"/>
                </a:solidFill>
                <a:latin typeface="Verdana"/>
                <a:cs typeface="Verdana"/>
              </a:rPr>
              <a:t>diarbitrase. </a:t>
            </a:r>
            <a:r>
              <a:rPr sz="1900" spc="-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Dengan </a:t>
            </a:r>
            <a:r>
              <a:rPr sz="1900" spc="-30" dirty="0">
                <a:solidFill>
                  <a:srgbClr val="FFFF00"/>
                </a:solidFill>
                <a:latin typeface="Verdana"/>
                <a:cs typeface="Verdana"/>
              </a:rPr>
              <a:t>demikian </a:t>
            </a:r>
            <a:r>
              <a:rPr sz="1900" spc="60" dirty="0">
                <a:solidFill>
                  <a:srgbClr val="FFFF00"/>
                </a:solidFill>
                <a:latin typeface="Verdana"/>
                <a:cs typeface="Verdana"/>
              </a:rPr>
              <a:t>perbedaan </a:t>
            </a:r>
            <a:r>
              <a:rPr sz="1900" spc="20" dirty="0">
                <a:solidFill>
                  <a:srgbClr val="FFFF00"/>
                </a:solidFill>
                <a:latin typeface="Verdana"/>
                <a:cs typeface="Verdana"/>
              </a:rPr>
              <a:t>harga </a:t>
            </a:r>
            <a:r>
              <a:rPr sz="1900" spc="-75" dirty="0">
                <a:solidFill>
                  <a:srgbClr val="FFFF00"/>
                </a:solidFill>
                <a:latin typeface="Verdana"/>
                <a:cs typeface="Verdana"/>
              </a:rPr>
              <a:t>masih </a:t>
            </a:r>
            <a:r>
              <a:rPr sz="1900" spc="30" dirty="0">
                <a:solidFill>
                  <a:srgbClr val="FFFF00"/>
                </a:solidFill>
                <a:latin typeface="Verdana"/>
                <a:cs typeface="Verdana"/>
              </a:rPr>
              <a:t>tetap </a:t>
            </a:r>
            <a:r>
              <a:rPr sz="1900" spc="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110" dirty="0">
                <a:solidFill>
                  <a:srgbClr val="FFFF00"/>
                </a:solidFill>
                <a:latin typeface="Verdana"/>
                <a:cs typeface="Verdana"/>
              </a:rPr>
              <a:t>b</a:t>
            </a:r>
            <a:r>
              <a:rPr sz="1900" spc="10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1900" spc="-240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1900" spc="25" dirty="0">
                <a:solidFill>
                  <a:srgbClr val="FFFF00"/>
                </a:solidFill>
                <a:latin typeface="Verdana"/>
                <a:cs typeface="Verdana"/>
              </a:rPr>
              <a:t>ta</a:t>
            </a:r>
            <a:r>
              <a:rPr sz="1900" spc="-45" dirty="0">
                <a:solidFill>
                  <a:srgbClr val="FFFF00"/>
                </a:solidFill>
                <a:latin typeface="Verdana"/>
                <a:cs typeface="Verdana"/>
              </a:rPr>
              <a:t>h</a:t>
            </a:r>
            <a:r>
              <a:rPr sz="19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900" spc="-4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1900" spc="-170" dirty="0">
                <a:solidFill>
                  <a:srgbClr val="FFFF00"/>
                </a:solidFill>
                <a:latin typeface="Verdana"/>
                <a:cs typeface="Verdana"/>
              </a:rPr>
              <a:t>,</a:t>
            </a:r>
            <a:r>
              <a:rPr sz="1900" spc="-145" dirty="0">
                <a:solidFill>
                  <a:srgbClr val="FFFF00"/>
                </a:solidFill>
                <a:latin typeface="Verdana"/>
                <a:cs typeface="Verdana"/>
              </a:rPr>
              <a:t> t</a:t>
            </a:r>
            <a:r>
              <a:rPr sz="1900" spc="-11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1900" spc="114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1900" spc="15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900" spc="-175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1900" spc="-1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30" dirty="0">
                <a:solidFill>
                  <a:srgbClr val="FFFF00"/>
                </a:solidFill>
                <a:latin typeface="Verdana"/>
                <a:cs typeface="Verdana"/>
              </a:rPr>
              <a:t>h</a:t>
            </a:r>
            <a:r>
              <a:rPr sz="1900" spc="-6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1900" spc="-150" dirty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1900" spc="70" dirty="0">
                <a:solidFill>
                  <a:srgbClr val="FFFF00"/>
                </a:solidFill>
                <a:latin typeface="Verdana"/>
                <a:cs typeface="Verdana"/>
              </a:rPr>
              <a:t>ang</a:t>
            </a:r>
            <a:endParaRPr sz="19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469265" marR="6350" indent="-457200" algn="just">
              <a:lnSpc>
                <a:spcPct val="80000"/>
              </a:lnSpc>
              <a:spcBef>
                <a:spcPts val="484"/>
              </a:spcBef>
              <a:buClr>
                <a:srgbClr val="0F6FC6"/>
              </a:buClr>
              <a:buSzPct val="73684"/>
              <a:buAutoNum type="arabicPeriod"/>
              <a:tabLst>
                <a:tab pos="469900" algn="l"/>
              </a:tabLst>
            </a:pPr>
            <a:r>
              <a:rPr sz="1900" dirty="0">
                <a:solidFill>
                  <a:srgbClr val="FFFF00"/>
                </a:solidFill>
                <a:latin typeface="Verdana"/>
                <a:cs typeface="Verdana"/>
              </a:rPr>
              <a:t>Perubahanhargabisamengakibatkan</a:t>
            </a:r>
            <a:r>
              <a:rPr sz="1900" spc="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25" dirty="0">
                <a:solidFill>
                  <a:srgbClr val="FFFF00"/>
                </a:solidFill>
                <a:latin typeface="Verdana"/>
                <a:cs typeface="Verdana"/>
              </a:rPr>
              <a:t>perubahan </a:t>
            </a:r>
            <a:r>
              <a:rPr sz="1900" spc="-6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85" dirty="0">
                <a:solidFill>
                  <a:srgbClr val="FFFF00"/>
                </a:solidFill>
                <a:latin typeface="Verdana"/>
                <a:cs typeface="Verdana"/>
              </a:rPr>
              <a:t>kurs</a:t>
            </a:r>
            <a:r>
              <a:rPr sz="1900" spc="-18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70" dirty="0">
                <a:solidFill>
                  <a:srgbClr val="FFFF00"/>
                </a:solidFill>
                <a:latin typeface="Verdana"/>
                <a:cs typeface="Verdana"/>
              </a:rPr>
              <a:t>meskipun</a:t>
            </a:r>
            <a:r>
              <a:rPr sz="1900" spc="-6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30" dirty="0">
                <a:solidFill>
                  <a:srgbClr val="FFFF00"/>
                </a:solidFill>
                <a:latin typeface="Verdana"/>
                <a:cs typeface="Verdana"/>
              </a:rPr>
              <a:t>tidak </a:t>
            </a:r>
            <a:r>
              <a:rPr sz="1900" spc="140" dirty="0">
                <a:solidFill>
                  <a:srgbClr val="FFFF00"/>
                </a:solidFill>
                <a:latin typeface="Verdana"/>
                <a:cs typeface="Verdana"/>
              </a:rPr>
              <a:t>ada </a:t>
            </a:r>
            <a:r>
              <a:rPr sz="1900" spc="25" dirty="0">
                <a:solidFill>
                  <a:srgbClr val="FFFF00"/>
                </a:solidFill>
                <a:latin typeface="Verdana"/>
                <a:cs typeface="Verdana"/>
              </a:rPr>
              <a:t>perubahan </a:t>
            </a:r>
            <a:r>
              <a:rPr sz="1900" spc="60" dirty="0">
                <a:solidFill>
                  <a:srgbClr val="FFFF00"/>
                </a:solidFill>
                <a:latin typeface="Verdana"/>
                <a:cs typeface="Verdana"/>
              </a:rPr>
              <a:t>perbedaan </a:t>
            </a:r>
            <a:r>
              <a:rPr sz="1900" spc="6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95" dirty="0">
                <a:solidFill>
                  <a:srgbClr val="FFFF00"/>
                </a:solidFill>
                <a:latin typeface="Verdana"/>
                <a:cs typeface="Verdana"/>
              </a:rPr>
              <a:t>inflasi</a:t>
            </a:r>
            <a:endParaRPr sz="19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469265" marR="5715" indent="-457200" algn="just">
              <a:lnSpc>
                <a:spcPct val="80000"/>
              </a:lnSpc>
              <a:spcBef>
                <a:spcPts val="455"/>
              </a:spcBef>
              <a:buClr>
                <a:srgbClr val="0F6FC6"/>
              </a:buClr>
              <a:buSzPct val="73684"/>
              <a:buAutoNum type="arabicPeriod"/>
              <a:tabLst>
                <a:tab pos="469900" algn="l"/>
              </a:tabLst>
            </a:pPr>
            <a:r>
              <a:rPr sz="1900" spc="-35" dirty="0">
                <a:solidFill>
                  <a:srgbClr val="FFFF00"/>
                </a:solidFill>
                <a:latin typeface="Verdana"/>
                <a:cs typeface="Verdana"/>
              </a:rPr>
              <a:t>Pemerintah</a:t>
            </a:r>
            <a:r>
              <a:rPr sz="1900" spc="-3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35" dirty="0">
                <a:solidFill>
                  <a:srgbClr val="FFFF00"/>
                </a:solidFill>
                <a:latin typeface="Verdana"/>
                <a:cs typeface="Verdana"/>
              </a:rPr>
              <a:t>bias</a:t>
            </a:r>
            <a:r>
              <a:rPr sz="1900" spc="-30" dirty="0">
                <a:solidFill>
                  <a:srgbClr val="FFFF00"/>
                </a:solidFill>
                <a:latin typeface="Verdana"/>
                <a:cs typeface="Verdana"/>
              </a:rPr>
              <a:t> melakukan</a:t>
            </a:r>
            <a:r>
              <a:rPr sz="1900" spc="-2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85" dirty="0">
                <a:solidFill>
                  <a:srgbClr val="FFFF00"/>
                </a:solidFill>
                <a:latin typeface="Verdana"/>
                <a:cs typeface="Verdana"/>
              </a:rPr>
              <a:t>intervensi</a:t>
            </a:r>
            <a:r>
              <a:rPr sz="1900" spc="-8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20" dirty="0">
                <a:solidFill>
                  <a:srgbClr val="FFFF00"/>
                </a:solidFill>
                <a:latin typeface="Verdana"/>
                <a:cs typeface="Verdana"/>
              </a:rPr>
              <a:t>yang </a:t>
            </a:r>
            <a:r>
              <a:rPr sz="1900" spc="25" dirty="0">
                <a:solidFill>
                  <a:srgbClr val="FFFF00"/>
                </a:solidFill>
                <a:latin typeface="Verdana"/>
                <a:cs typeface="Verdana"/>
              </a:rPr>
              <a:t> menyebabkan</a:t>
            </a:r>
            <a:r>
              <a:rPr sz="1900" spc="-14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FFFF00"/>
                </a:solidFill>
                <a:latin typeface="Verdana"/>
                <a:cs typeface="Verdana"/>
              </a:rPr>
              <a:t>ketidakseimbangan</a:t>
            </a:r>
            <a:r>
              <a:rPr sz="1900" spc="-1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20" dirty="0">
                <a:solidFill>
                  <a:srgbClr val="FFFF00"/>
                </a:solidFill>
                <a:latin typeface="Verdana"/>
                <a:cs typeface="Verdana"/>
              </a:rPr>
              <a:t>harga</a:t>
            </a:r>
            <a:r>
              <a:rPr sz="19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900" spc="-185" dirty="0">
                <a:solidFill>
                  <a:srgbClr val="FFFF00"/>
                </a:solidFill>
                <a:latin typeface="Verdana"/>
                <a:cs typeface="Verdana"/>
              </a:rPr>
              <a:t>kurs</a:t>
            </a:r>
            <a:endParaRPr sz="1900" dirty="0">
              <a:solidFill>
                <a:srgbClr val="FFFF00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788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1739218" y="1133048"/>
            <a:ext cx="8589637" cy="44232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7780" indent="-273050">
              <a:lnSpc>
                <a:spcPct val="100000"/>
              </a:lnSpc>
              <a:spcBef>
                <a:spcPts val="100"/>
              </a:spcBef>
            </a:pPr>
            <a:r>
              <a:rPr sz="2400" b="1" spc="-5" dirty="0" smtClean="0">
                <a:solidFill>
                  <a:srgbClr val="FFFF00"/>
                </a:solidFill>
                <a:latin typeface="Calibri"/>
                <a:cs typeface="Calibri"/>
              </a:rPr>
              <a:t>   </a:t>
            </a:r>
            <a:r>
              <a:rPr sz="2400" b="1" spc="-5" dirty="0" err="1" smtClean="0">
                <a:solidFill>
                  <a:srgbClr val="FFFF00"/>
                </a:solidFill>
                <a:latin typeface="Calibri"/>
                <a:cs typeface="Calibri"/>
              </a:rPr>
              <a:t>Dampak</a:t>
            </a:r>
            <a:r>
              <a:rPr sz="2400" b="1" spc="-1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Fisher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sz="2400" b="1" i="1" spc="-5" dirty="0">
                <a:solidFill>
                  <a:srgbClr val="FFFF00"/>
                </a:solidFill>
                <a:latin typeface="Calibri"/>
                <a:cs typeface="Calibri"/>
              </a:rPr>
              <a:t>Fisher</a:t>
            </a:r>
            <a:r>
              <a:rPr sz="2400" b="1" i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FFFF00"/>
                </a:solidFill>
                <a:latin typeface="Calibri"/>
                <a:cs typeface="Calibri"/>
              </a:rPr>
              <a:t>Effect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,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menyatakan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bahwa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spc="-25" dirty="0">
                <a:solidFill>
                  <a:srgbClr val="FFFF00"/>
                </a:solidFill>
                <a:latin typeface="Calibri"/>
                <a:cs typeface="Calibri"/>
              </a:rPr>
              <a:t>kenaikan</a:t>
            </a:r>
            <a:r>
              <a:rPr sz="2400" i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00"/>
                </a:solidFill>
                <a:latin typeface="Calibri"/>
                <a:cs typeface="Calibri"/>
              </a:rPr>
              <a:t>(penurunan)</a:t>
            </a:r>
            <a:r>
              <a:rPr sz="2400" i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laju inflasi </a:t>
            </a:r>
            <a:r>
              <a:rPr sz="2400" i="1" dirty="0">
                <a:solidFill>
                  <a:srgbClr val="FFFF00"/>
                </a:solidFill>
                <a:latin typeface="Calibri"/>
                <a:cs typeface="Calibri"/>
              </a:rPr>
              <a:t>yang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FFFF00"/>
                </a:solidFill>
                <a:latin typeface="Calibri"/>
                <a:cs typeface="Calibri"/>
              </a:rPr>
              <a:t>diharapkan 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00"/>
                </a:solidFill>
                <a:latin typeface="Calibri"/>
                <a:cs typeface="Calibri"/>
              </a:rPr>
              <a:t>dalam</a:t>
            </a:r>
            <a:r>
              <a:rPr sz="2400" i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suatu </a:t>
            </a:r>
            <a:r>
              <a:rPr sz="2400" i="1" dirty="0">
                <a:solidFill>
                  <a:srgbClr val="FFFF00"/>
                </a:solidFill>
                <a:latin typeface="Calibri"/>
                <a:cs typeface="Calibri"/>
              </a:rPr>
              <a:t>negara yang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spc="-25" dirty="0">
                <a:solidFill>
                  <a:srgbClr val="FFFF00"/>
                </a:solidFill>
                <a:latin typeface="Calibri"/>
                <a:cs typeface="Calibri"/>
              </a:rPr>
              <a:t>akan</a:t>
            </a:r>
            <a:r>
              <a:rPr sz="2400" i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FFFF00"/>
                </a:solidFill>
                <a:latin typeface="Calibri"/>
                <a:cs typeface="Calibri"/>
              </a:rPr>
              <a:t>menyebabkan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spc="-25" dirty="0">
                <a:solidFill>
                  <a:srgbClr val="FFFF00"/>
                </a:solidFill>
                <a:latin typeface="Calibri"/>
                <a:cs typeface="Calibri"/>
              </a:rPr>
              <a:t>kenaikan </a:t>
            </a:r>
            <a:r>
              <a:rPr sz="2400" i="1" spc="-5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00"/>
                </a:solidFill>
                <a:latin typeface="Calibri"/>
                <a:cs typeface="Calibri"/>
              </a:rPr>
              <a:t>(penurunan) </a:t>
            </a:r>
            <a:r>
              <a:rPr sz="2400" i="1" spc="-15" dirty="0">
                <a:solidFill>
                  <a:srgbClr val="FFFF00"/>
                </a:solidFill>
                <a:latin typeface="Calibri"/>
                <a:cs typeface="Calibri"/>
              </a:rPr>
              <a:t>suku </a:t>
            </a:r>
            <a:r>
              <a:rPr sz="2400" i="1" dirty="0">
                <a:solidFill>
                  <a:srgbClr val="FFFF00"/>
                </a:solidFill>
                <a:latin typeface="Calibri"/>
                <a:cs typeface="Calibri"/>
              </a:rPr>
              <a:t>bunga 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secara </a:t>
            </a:r>
            <a:r>
              <a:rPr sz="2400" i="1" dirty="0">
                <a:solidFill>
                  <a:srgbClr val="FFFF00"/>
                </a:solidFill>
                <a:latin typeface="Calibri"/>
                <a:cs typeface="Calibri"/>
              </a:rPr>
              <a:t>proporsional pada </a:t>
            </a:r>
            <a:r>
              <a:rPr sz="2400" i="1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00"/>
                </a:solidFill>
                <a:latin typeface="Calibri"/>
                <a:cs typeface="Calibri"/>
              </a:rPr>
              <a:t>negara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 tersebut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.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3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298450" marR="111760" indent="-273050">
              <a:lnSpc>
                <a:spcPct val="100000"/>
              </a:lnSpc>
              <a:tabLst>
                <a:tab pos="1971675" algn="l"/>
              </a:tabLst>
            </a:pPr>
            <a:r>
              <a:rPr sz="2400" spc="-15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spc="-15" dirty="0" err="1" smtClean="0">
                <a:solidFill>
                  <a:srgbClr val="FFFF00"/>
                </a:solidFill>
                <a:latin typeface="Calibri"/>
                <a:cs typeface="Calibri"/>
              </a:rPr>
              <a:t>Misalnya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,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suku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bunga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riil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Amerika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adalah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2%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per 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tahun.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Jika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laju inflasi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yang diperkirakan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adalah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4%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per </a:t>
            </a:r>
            <a:r>
              <a:rPr sz="2400" spc="-5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tahun,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maka	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suku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bunga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yang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akan ditetapkan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adalah </a:t>
            </a:r>
            <a:r>
              <a:rPr sz="2400" spc="-5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6%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per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tahun.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2794635" marR="2736215" algn="ctr">
              <a:lnSpc>
                <a:spcPct val="120000"/>
              </a:lnSpc>
            </a:pP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2400" spc="-7" baseline="-20833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400" spc="225" baseline="-20833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≈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ρ</a:t>
            </a:r>
            <a:r>
              <a:rPr sz="2400" baseline="-20833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400" spc="-30" baseline="-20833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+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E(π</a:t>
            </a:r>
            <a:r>
              <a:rPr sz="2400" spc="-7" baseline="-20833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) </a:t>
            </a:r>
            <a:r>
              <a:rPr sz="2400" spc="-5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2400" spc="-7" baseline="-20833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400" spc="225" baseline="-20833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≈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ρ</a:t>
            </a:r>
            <a:r>
              <a:rPr sz="2400" baseline="-20833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400" spc="-30" baseline="-20833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+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E(π</a:t>
            </a:r>
            <a:r>
              <a:rPr sz="2400" spc="-7" baseline="-20833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86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1817924" y="1045041"/>
            <a:ext cx="8407902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50" marR="161925" indent="-273050">
              <a:lnSpc>
                <a:spcPct val="100000"/>
              </a:lnSpc>
              <a:spcBef>
                <a:spcPts val="100"/>
              </a:spcBef>
            </a:pPr>
            <a:r>
              <a:rPr sz="2400" spc="-5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spc="-5" dirty="0" err="1" smtClean="0">
                <a:solidFill>
                  <a:srgbClr val="FFFF00"/>
                </a:solidFill>
                <a:latin typeface="Calibri"/>
                <a:cs typeface="Calibri"/>
              </a:rPr>
              <a:t>Dampak</a:t>
            </a:r>
            <a:r>
              <a:rPr sz="2400" spc="-1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Fisher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mengimplikasikan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bahwa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laju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inflasi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yang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diharapkan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merupakan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selisih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antara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suku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bunga </a:t>
            </a:r>
            <a:r>
              <a:rPr sz="2400" spc="-5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nominal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dan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riil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di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setiap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negara.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Pernyataan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tersebut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bisa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dituliskan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ulang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sebagai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berikut: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2838450" marR="2765425" algn="ctr">
              <a:lnSpc>
                <a:spcPct val="120000"/>
              </a:lnSpc>
            </a:pP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E(π</a:t>
            </a:r>
            <a:r>
              <a:rPr sz="2400" spc="-7" baseline="-20833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r>
              <a:rPr sz="2400" spc="-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≈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2400" spc="-7" baseline="-20833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400" spc="232" baseline="-20833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-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ρ</a:t>
            </a:r>
            <a:r>
              <a:rPr sz="2400" baseline="-20833" dirty="0">
                <a:solidFill>
                  <a:srgbClr val="FFFF00"/>
                </a:solidFill>
                <a:latin typeface="Calibri"/>
                <a:cs typeface="Calibri"/>
              </a:rPr>
              <a:t>$ </a:t>
            </a:r>
            <a:r>
              <a:rPr sz="2400" spc="-517" baseline="-20833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E(π</a:t>
            </a:r>
            <a:r>
              <a:rPr sz="2400" spc="-7" baseline="-20833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r>
              <a:rPr sz="2400" spc="-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≈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2400" spc="-7" baseline="-20833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400" spc="232" baseline="-20833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-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ρ</a:t>
            </a:r>
            <a:r>
              <a:rPr sz="2400" baseline="-20833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3850" marR="43180" indent="-273050">
              <a:lnSpc>
                <a:spcPct val="100000"/>
              </a:lnSpc>
            </a:pPr>
            <a:r>
              <a:rPr sz="2400" spc="-15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spc="-15" dirty="0" err="1" smtClean="0">
                <a:solidFill>
                  <a:srgbClr val="FFFF00"/>
                </a:solidFill>
                <a:latin typeface="Calibri"/>
                <a:cs typeface="Calibri"/>
              </a:rPr>
              <a:t>Jika</a:t>
            </a:r>
            <a:r>
              <a:rPr sz="2400" spc="-1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tidak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ada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hambatan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arus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modal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antar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negara—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dalam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kasus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ini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antara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Amerika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(US$)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dengan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Inggris 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(Poundsterling)—maka kita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bisa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berasumsi bahwa suku </a:t>
            </a:r>
            <a:r>
              <a:rPr sz="2400" spc="-5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bunga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riil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antar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negara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adalah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sama.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(ρ</a:t>
            </a:r>
            <a:r>
              <a:rPr sz="2400" spc="-7" baseline="-20833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= ρ</a:t>
            </a:r>
            <a:r>
              <a:rPr sz="2400" spc="-7" baseline="-20833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473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1263952" y="1275788"/>
            <a:ext cx="9502785" cy="41915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1150" marR="110489" indent="-273050">
              <a:lnSpc>
                <a:spcPct val="100000"/>
              </a:lnSpc>
              <a:spcBef>
                <a:spcPts val="105"/>
              </a:spcBef>
            </a:pPr>
            <a:r>
              <a:rPr sz="2200" spc="-10" dirty="0" smtClean="0">
                <a:solidFill>
                  <a:srgbClr val="FFFF00"/>
                </a:solidFill>
                <a:latin typeface="Calibri"/>
                <a:cs typeface="Calibri"/>
              </a:rPr>
              <a:t>     </a:t>
            </a:r>
            <a:r>
              <a:rPr sz="2200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Apabila</a:t>
            </a:r>
            <a:r>
              <a:rPr sz="2200" spc="-1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hubungan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PPP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disajikan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dalam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bentuk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ekspektasi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“tingkat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 perubahan”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—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ditulis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E(e)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—kemudian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dihubungkan </a:t>
            </a:r>
            <a:r>
              <a:rPr sz="2200" spc="-48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dengan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asumsi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barusan sebelumnya,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kita peroleh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versi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relatif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dari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PPP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dengan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rumus: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5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11430" algn="ctr">
              <a:lnSpc>
                <a:spcPct val="100000"/>
              </a:lnSpc>
            </a:pPr>
            <a:r>
              <a:rPr sz="2600" spc="-5" dirty="0">
                <a:solidFill>
                  <a:srgbClr val="FFFF00"/>
                </a:solidFill>
                <a:latin typeface="Calibri"/>
                <a:cs typeface="Calibri"/>
              </a:rPr>
              <a:t>E(е)</a:t>
            </a:r>
            <a:r>
              <a:rPr sz="26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00"/>
                </a:solidFill>
                <a:latin typeface="Calibri"/>
                <a:cs typeface="Calibri"/>
              </a:rPr>
              <a:t>≈</a:t>
            </a:r>
            <a:r>
              <a:rPr sz="26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600" spc="5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2550" spc="7" baseline="-19607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550" spc="277" baseline="-19607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00"/>
                </a:solidFill>
                <a:latin typeface="Calibri"/>
                <a:cs typeface="Calibri"/>
              </a:rPr>
              <a:t>-</a:t>
            </a:r>
            <a:r>
              <a:rPr sz="2600" spc="-9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600" spc="5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2550" spc="7" baseline="-19607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endParaRPr sz="2550" baseline="-19607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81000" marR="17780" indent="-342900" algn="just">
              <a:lnSpc>
                <a:spcPct val="100000"/>
              </a:lnSpc>
              <a:spcBef>
                <a:spcPts val="5"/>
              </a:spcBef>
            </a:pPr>
            <a:endParaRPr sz="305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81000" marR="17780" indent="-342900" algn="just">
              <a:lnSpc>
                <a:spcPct val="100000"/>
              </a:lnSpc>
              <a:spcBef>
                <a:spcPts val="5"/>
              </a:spcBef>
            </a:pPr>
            <a:r>
              <a:rPr lang="x-none" sz="305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x-none" sz="3050" spc="-10" dirty="0" smtClean="0">
                <a:solidFill>
                  <a:srgbClr val="FFFF00"/>
                </a:solidFill>
                <a:latin typeface="Calibri"/>
                <a:cs typeface="Calibri"/>
              </a:rPr>
              <a:t>   </a:t>
            </a:r>
            <a:r>
              <a:rPr sz="2200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Sebagai</a:t>
            </a:r>
            <a:r>
              <a:rPr sz="2200" spc="-1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contoh, jika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saat ini suku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bunga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nominal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bank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per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tahun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Amerika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adalah 5%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sementara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di Inggris adalah 7%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maka 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US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Dolar </a:t>
            </a:r>
            <a:r>
              <a:rPr sz="2200" b="1" spc="-35" dirty="0">
                <a:solidFill>
                  <a:srgbClr val="FFFF00"/>
                </a:solidFill>
                <a:latin typeface="Calibri"/>
                <a:cs typeface="Calibri"/>
              </a:rPr>
              <a:t>ke </a:t>
            </a:r>
            <a:r>
              <a:rPr sz="2200" b="1" spc="-15" dirty="0">
                <a:solidFill>
                  <a:srgbClr val="FFFF00"/>
                </a:solidFill>
                <a:latin typeface="Calibri"/>
                <a:cs typeface="Calibri"/>
              </a:rPr>
              <a:t>depannya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akan </a:t>
            </a:r>
            <a:r>
              <a:rPr sz="2200" b="1" spc="-15" dirty="0">
                <a:solidFill>
                  <a:srgbClr val="FFFF00"/>
                </a:solidFill>
                <a:latin typeface="Calibri"/>
                <a:cs typeface="Calibri"/>
              </a:rPr>
              <a:t>diharapkan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terapresiasi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 (menguat) terhadap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Poundsterling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Inggris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sekitar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2% 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per </a:t>
            </a:r>
            <a:r>
              <a:rPr sz="2200" b="1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tahun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.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Atau,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Poundsterling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 Inggris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35" dirty="0">
                <a:solidFill>
                  <a:srgbClr val="FFFF00"/>
                </a:solidFill>
                <a:latin typeface="Calibri"/>
                <a:cs typeface="Calibri"/>
              </a:rPr>
              <a:t>ke</a:t>
            </a:r>
            <a:r>
              <a:rPr sz="2200" b="1" spc="-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FFFF00"/>
                </a:solidFill>
                <a:latin typeface="Calibri"/>
                <a:cs typeface="Calibri"/>
              </a:rPr>
              <a:t>depannya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 akan </a:t>
            </a:r>
            <a:r>
              <a:rPr sz="2200" b="1" spc="-484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FFFF00"/>
                </a:solidFill>
                <a:latin typeface="Calibri"/>
                <a:cs typeface="Calibri"/>
              </a:rPr>
              <a:t>diharapkan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 terdepresiasi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 (melemah)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terhadap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 US</a:t>
            </a:r>
            <a:r>
              <a:rPr sz="2200" b="1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Dolar 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sekitar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FF00"/>
                </a:solidFill>
                <a:latin typeface="Calibri"/>
                <a:cs typeface="Calibri"/>
              </a:rPr>
              <a:t>2%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FFFF00"/>
                </a:solidFill>
                <a:latin typeface="Calibri"/>
                <a:cs typeface="Calibri"/>
              </a:rPr>
              <a:t>per </a:t>
            </a:r>
            <a:r>
              <a:rPr sz="2200" b="1" spc="-10" dirty="0">
                <a:solidFill>
                  <a:srgbClr val="FFFF00"/>
                </a:solidFill>
                <a:latin typeface="Calibri"/>
                <a:cs typeface="Calibri"/>
              </a:rPr>
              <a:t>tahun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.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874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9270" y="685799"/>
            <a:ext cx="7696200" cy="5459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/>
          <p:cNvSpPr txBox="1"/>
          <p:nvPr/>
        </p:nvSpPr>
        <p:spPr>
          <a:xfrm>
            <a:off x="1013102" y="720924"/>
            <a:ext cx="10371822" cy="50244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9880" marR="5080" indent="-274320" algn="just">
              <a:lnSpc>
                <a:spcPct val="100000"/>
              </a:lnSpc>
              <a:spcBef>
                <a:spcPts val="100"/>
              </a:spcBef>
            </a:pPr>
            <a:r>
              <a:rPr sz="48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PENGANTAR</a:t>
            </a:r>
            <a:endParaRPr sz="4800" b="1" spc="-10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marL="309880" marR="5080" indent="-274320" algn="just">
              <a:lnSpc>
                <a:spcPct val="100000"/>
              </a:lnSpc>
              <a:spcBef>
                <a:spcPts val="100"/>
              </a:spcBef>
            </a:pPr>
            <a:r>
              <a:rPr sz="3200" spc="-10" dirty="0" smtClean="0">
                <a:solidFill>
                  <a:srgbClr val="FFFF00"/>
                </a:solidFill>
                <a:latin typeface="Calibri"/>
                <a:cs typeface="Calibri"/>
              </a:rPr>
              <a:t>   </a:t>
            </a:r>
          </a:p>
          <a:p>
            <a:pPr marL="309880" marR="5080" indent="-274320" algn="just">
              <a:lnSpc>
                <a:spcPct val="100000"/>
              </a:lnSpc>
              <a:spcBef>
                <a:spcPts val="100"/>
              </a:spcBef>
            </a:pPr>
            <a:r>
              <a:rPr sz="2800" spc="-10" dirty="0" smtClean="0">
                <a:solidFill>
                  <a:srgbClr val="FFFF00"/>
                </a:solidFill>
                <a:latin typeface="Calibri"/>
                <a:cs typeface="Calibri"/>
              </a:rPr>
              <a:t>   Kita </a:t>
            </a:r>
            <a:r>
              <a:rPr sz="2800" spc="-15" dirty="0">
                <a:solidFill>
                  <a:srgbClr val="FFFF00"/>
                </a:solidFill>
                <a:latin typeface="Calibri"/>
                <a:cs typeface="Calibri"/>
              </a:rPr>
              <a:t>akan </a:t>
            </a: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mempelajari </a:t>
            </a: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hubungan </a:t>
            </a: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penting </a:t>
            </a:r>
            <a:r>
              <a:rPr sz="2800" spc="-5" dirty="0" err="1">
                <a:solidFill>
                  <a:srgbClr val="FFFF00"/>
                </a:solidFill>
                <a:latin typeface="Calibri"/>
                <a:cs typeface="Calibri"/>
              </a:rPr>
              <a:t>paritas</a:t>
            </a: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internasional</a:t>
            </a:r>
            <a:r>
              <a:rPr sz="2800" spc="-10" dirty="0" smtClean="0">
                <a:solidFill>
                  <a:srgbClr val="FFFF00"/>
                </a:solidFill>
                <a:latin typeface="Calibri"/>
                <a:cs typeface="Calibri"/>
              </a:rPr>
              <a:t> yang </a:t>
            </a:r>
            <a:r>
              <a:rPr sz="2800" spc="-5" dirty="0" err="1" smtClean="0">
                <a:solidFill>
                  <a:srgbClr val="FFFF00"/>
                </a:solidFill>
                <a:latin typeface="Calibri"/>
                <a:cs typeface="Calibri"/>
              </a:rPr>
              <a:t>memiliki</a:t>
            </a:r>
            <a:r>
              <a:rPr sz="2800" spc="-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pengaruh</a:t>
            </a:r>
            <a:r>
              <a:rPr sz="2800" spc="-1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besar bagi </a:t>
            </a:r>
            <a:r>
              <a:rPr sz="2800" spc="-5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penentuan</a:t>
            </a: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00"/>
                </a:solidFill>
                <a:latin typeface="Calibri"/>
                <a:cs typeface="Calibri"/>
              </a:rPr>
              <a:t>dan</a:t>
            </a: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prediksi </a:t>
            </a: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800" spc="-50" dirty="0">
                <a:solidFill>
                  <a:srgbClr val="FFFF00"/>
                </a:solidFill>
                <a:latin typeface="Calibri"/>
                <a:cs typeface="Calibri"/>
              </a:rPr>
              <a:t>tukar.</a:t>
            </a: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4925">
              <a:lnSpc>
                <a:spcPct val="100000"/>
              </a:lnSpc>
            </a:pPr>
            <a:r>
              <a:rPr sz="2800" spc="-5" dirty="0" smtClean="0">
                <a:solidFill>
                  <a:srgbClr val="FFFF00"/>
                </a:solidFill>
                <a:latin typeface="Calibri"/>
                <a:cs typeface="Calibri"/>
              </a:rPr>
              <a:t>    Hal-</a:t>
            </a:r>
            <a:r>
              <a:rPr sz="2800" spc="-5" dirty="0" err="1" smtClean="0">
                <a:solidFill>
                  <a:srgbClr val="FFFF00"/>
                </a:solidFill>
                <a:latin typeface="Calibri"/>
                <a:cs typeface="Calibri"/>
              </a:rPr>
              <a:t>hal</a:t>
            </a:r>
            <a:r>
              <a:rPr sz="2800" spc="-1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yang</a:t>
            </a:r>
            <a:r>
              <a:rPr sz="2800" spc="-15" dirty="0">
                <a:solidFill>
                  <a:srgbClr val="FFFF00"/>
                </a:solidFill>
                <a:latin typeface="Calibri"/>
                <a:cs typeface="Calibri"/>
              </a:rPr>
              <a:t> akan</a:t>
            </a: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 dipelajari:</a:t>
            </a: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75000"/>
              <a:buFont typeface="Wingdings" panose="05000000000000000000" pitchFamily="2" charset="2"/>
              <a:buChar char="Ø"/>
              <a:tabLst>
                <a:tab pos="469265" algn="l"/>
                <a:tab pos="469900" algn="l"/>
              </a:tabLst>
            </a:pPr>
            <a:r>
              <a:rPr sz="2800" spc="-15" dirty="0">
                <a:solidFill>
                  <a:srgbClr val="FFFF00"/>
                </a:solidFill>
                <a:latin typeface="Calibri"/>
                <a:cs typeface="Calibri"/>
              </a:rPr>
              <a:t>Paritas</a:t>
            </a:r>
            <a:r>
              <a:rPr sz="2800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Suku</a:t>
            </a:r>
            <a:r>
              <a:rPr sz="2800" spc="-15" dirty="0">
                <a:solidFill>
                  <a:srgbClr val="FFFF00"/>
                </a:solidFill>
                <a:latin typeface="Calibri"/>
                <a:cs typeface="Calibri"/>
              </a:rPr>
              <a:t> Bunga </a:t>
            </a: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sz="2800" i="1" spc="-10" dirty="0">
                <a:solidFill>
                  <a:srgbClr val="FFFF00"/>
                </a:solidFill>
                <a:latin typeface="Calibri"/>
                <a:cs typeface="Calibri"/>
              </a:rPr>
              <a:t>Interest</a:t>
            </a:r>
            <a:r>
              <a:rPr sz="2800" i="1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FFFF00"/>
                </a:solidFill>
                <a:latin typeface="Calibri"/>
                <a:cs typeface="Calibri"/>
              </a:rPr>
              <a:t>Rate</a:t>
            </a:r>
            <a:r>
              <a:rPr sz="2800" i="1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FFFF00"/>
                </a:solidFill>
                <a:latin typeface="Calibri"/>
                <a:cs typeface="Calibri"/>
              </a:rPr>
              <a:t>Parity</a:t>
            </a: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0F6FC6"/>
              </a:buClr>
              <a:buSzPct val="75000"/>
              <a:buFont typeface="Wingdings" panose="05000000000000000000" pitchFamily="2" charset="2"/>
              <a:buChar char="Ø"/>
              <a:tabLst>
                <a:tab pos="469265" algn="l"/>
                <a:tab pos="469900" algn="l"/>
              </a:tabLst>
            </a:pPr>
            <a:r>
              <a:rPr sz="2800" spc="-15" dirty="0">
                <a:solidFill>
                  <a:srgbClr val="FFFF00"/>
                </a:solidFill>
                <a:latin typeface="Calibri"/>
                <a:cs typeface="Calibri"/>
              </a:rPr>
              <a:t>Paritas</a:t>
            </a: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FF00"/>
                </a:solidFill>
                <a:latin typeface="Calibri"/>
                <a:cs typeface="Calibri"/>
              </a:rPr>
              <a:t>Daya</a:t>
            </a: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 Beli</a:t>
            </a: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sz="2800" i="1" spc="-5" dirty="0">
                <a:solidFill>
                  <a:srgbClr val="FFFF00"/>
                </a:solidFill>
                <a:latin typeface="Calibri"/>
                <a:cs typeface="Calibri"/>
              </a:rPr>
              <a:t>Purchasing </a:t>
            </a:r>
            <a:r>
              <a:rPr sz="2800" i="1" spc="-15" dirty="0">
                <a:solidFill>
                  <a:srgbClr val="FFFF00"/>
                </a:solidFill>
                <a:latin typeface="Calibri"/>
                <a:cs typeface="Calibri"/>
              </a:rPr>
              <a:t>Power</a:t>
            </a:r>
            <a:r>
              <a:rPr sz="2800" i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FFFF00"/>
                </a:solidFill>
                <a:latin typeface="Calibri"/>
                <a:cs typeface="Calibri"/>
              </a:rPr>
              <a:t>Parity</a:t>
            </a: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0F6FC6"/>
              </a:buClr>
              <a:buSzPct val="75000"/>
              <a:buFont typeface="Wingdings" panose="05000000000000000000" pitchFamily="2" charset="2"/>
              <a:buChar char="Ø"/>
              <a:tabLst>
                <a:tab pos="469265" algn="l"/>
                <a:tab pos="469900" algn="l"/>
              </a:tabLst>
            </a:pPr>
            <a:r>
              <a:rPr sz="2800" spc="-5" dirty="0">
                <a:solidFill>
                  <a:srgbClr val="FFFF00"/>
                </a:solidFill>
                <a:latin typeface="Calibri"/>
                <a:cs typeface="Calibri"/>
              </a:rPr>
              <a:t>Dampak</a:t>
            </a:r>
            <a:r>
              <a:rPr sz="2800" spc="-4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i="1" spc="-5" dirty="0">
                <a:solidFill>
                  <a:srgbClr val="FFFF00"/>
                </a:solidFill>
                <a:latin typeface="Calibri"/>
                <a:cs typeface="Calibri"/>
              </a:rPr>
              <a:t>Fisher</a:t>
            </a: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0F6FC6"/>
              </a:buClr>
              <a:buSzPct val="75000"/>
              <a:buFont typeface="Wingdings" panose="05000000000000000000" pitchFamily="2" charset="2"/>
              <a:buChar char="Ø"/>
              <a:tabLst>
                <a:tab pos="469265" algn="l"/>
                <a:tab pos="469900" algn="l"/>
              </a:tabLst>
            </a:pPr>
            <a:r>
              <a:rPr sz="2800" spc="-10" dirty="0">
                <a:solidFill>
                  <a:srgbClr val="FFFF00"/>
                </a:solidFill>
                <a:latin typeface="Calibri"/>
                <a:cs typeface="Calibri"/>
              </a:rPr>
              <a:t>Memperkirakan</a:t>
            </a:r>
            <a:r>
              <a:rPr sz="28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00"/>
                </a:solidFill>
                <a:latin typeface="Calibri"/>
                <a:cs typeface="Calibri"/>
              </a:rPr>
              <a:t>Nilai</a:t>
            </a:r>
            <a:r>
              <a:rPr sz="2800" spc="-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FFFF00"/>
                </a:solidFill>
                <a:latin typeface="Calibri"/>
                <a:cs typeface="Calibri"/>
              </a:rPr>
              <a:t>Tukar</a:t>
            </a:r>
            <a:endParaRPr sz="28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845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677" y="2618703"/>
            <a:ext cx="3061951" cy="1456267"/>
          </a:xfrm>
        </p:spPr>
        <p:txBody>
          <a:bodyPr/>
          <a:lstStyle/>
          <a:p>
            <a:r>
              <a:rPr lang="id-ID" b="1" dirty="0" smtClean="0">
                <a:solidFill>
                  <a:srgbClr val="FFFF00"/>
                </a:solidFill>
              </a:rPr>
              <a:t>TERIMA KASIH</a:t>
            </a:r>
            <a:endParaRPr lang="id-ID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2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062024" y="1643222"/>
            <a:ext cx="10332000" cy="3337452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6385" marR="5080" indent="-274320" algn="just">
              <a:spcBef>
                <a:spcPts val="425"/>
              </a:spcBef>
            </a:pPr>
            <a:r>
              <a:rPr sz="3200" spc="-130" dirty="0" smtClean="0">
                <a:solidFill>
                  <a:srgbClr val="FFFF00"/>
                </a:solidFill>
                <a:latin typeface="Verdana"/>
                <a:cs typeface="Verdana"/>
              </a:rPr>
              <a:t>  </a:t>
            </a:r>
            <a:r>
              <a:rPr sz="2400" spc="-130" dirty="0" err="1" smtClean="0">
                <a:solidFill>
                  <a:srgbClr val="FFFF00"/>
                </a:solidFill>
                <a:latin typeface="Verdana"/>
                <a:cs typeface="Verdana"/>
              </a:rPr>
              <a:t>H</a:t>
            </a:r>
            <a:r>
              <a:rPr sz="2400" spc="-105" dirty="0" err="1" smtClean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225" dirty="0" err="1" smtClean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-60" dirty="0" err="1" smtClean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85" dirty="0" err="1" smtClean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-185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18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ha</a:t>
            </a:r>
            <a:r>
              <a:rPr sz="2400" spc="-4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110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430" dirty="0">
                <a:solidFill>
                  <a:srgbClr val="FFFF00"/>
                </a:solidFill>
                <a:latin typeface="Verdana"/>
                <a:cs typeface="Verdana"/>
              </a:rPr>
              <a:t>: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tuk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13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FFFF00"/>
                </a:solidFill>
                <a:latin typeface="Verdana"/>
                <a:cs typeface="Verdana"/>
              </a:rPr>
              <a:t>y</a:t>
            </a:r>
            <a:r>
              <a:rPr sz="2400" spc="2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114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9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140" dirty="0">
                <a:solidFill>
                  <a:srgbClr val="FFFF00"/>
                </a:solidFill>
                <a:latin typeface="Verdana"/>
                <a:cs typeface="Verdana"/>
              </a:rPr>
              <a:t>a  </a:t>
            </a:r>
            <a:r>
              <a:rPr sz="2400" spc="-265" dirty="0">
                <a:solidFill>
                  <a:srgbClr val="FFFF00"/>
                </a:solidFill>
                <a:latin typeface="Verdana"/>
                <a:cs typeface="Verdana"/>
              </a:rPr>
              <a:t>ji</a:t>
            </a:r>
            <a:r>
              <a:rPr sz="2400" spc="-225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19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Verdana"/>
                <a:cs typeface="Verdana"/>
              </a:rPr>
              <a:t>di</a:t>
            </a:r>
            <a:r>
              <a:rPr sz="2400" spc="-340" dirty="0">
                <a:solidFill>
                  <a:srgbClr val="FFFF00"/>
                </a:solidFill>
                <a:latin typeface="Verdana"/>
                <a:cs typeface="Verdana"/>
              </a:rPr>
              <a:t>j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17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400" spc="1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150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400" spc="19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17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400" spc="1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31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30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FFFF00"/>
                </a:solidFill>
                <a:latin typeface="Verdana"/>
                <a:cs typeface="Verdana"/>
              </a:rPr>
              <a:t>y</a:t>
            </a:r>
            <a:r>
              <a:rPr sz="2400" spc="2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114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FFFF00"/>
                </a:solidFill>
                <a:latin typeface="Verdana"/>
                <a:cs typeface="Verdana"/>
              </a:rPr>
              <a:t>be</a:t>
            </a:r>
            <a:r>
              <a:rPr sz="2400" spc="-30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135" dirty="0">
                <a:solidFill>
                  <a:srgbClr val="FFFF00"/>
                </a:solidFill>
                <a:latin typeface="Verdana"/>
                <a:cs typeface="Verdana"/>
              </a:rPr>
              <a:t>be</a:t>
            </a:r>
            <a:r>
              <a:rPr sz="2400" spc="150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400" spc="140" dirty="0">
                <a:solidFill>
                  <a:srgbClr val="FFFF00"/>
                </a:solidFill>
                <a:latin typeface="Verdana"/>
                <a:cs typeface="Verdana"/>
              </a:rPr>
              <a:t>a  </a:t>
            </a:r>
            <a:r>
              <a:rPr sz="2400" spc="-8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105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h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30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35" dirty="0">
                <a:solidFill>
                  <a:srgbClr val="FFFF00"/>
                </a:solidFill>
                <a:latin typeface="Verdana"/>
                <a:cs typeface="Verdana"/>
              </a:rPr>
              <a:t>y</a:t>
            </a:r>
            <a:r>
              <a:rPr sz="2400" spc="19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15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3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2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10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95" dirty="0">
                <a:solidFill>
                  <a:srgbClr val="FFFF00"/>
                </a:solidFill>
                <a:latin typeface="Verdana"/>
                <a:cs typeface="Verdana"/>
              </a:rPr>
              <a:t>y</a:t>
            </a:r>
            <a:r>
              <a:rPr sz="2400" spc="5" dirty="0">
                <a:solidFill>
                  <a:srgbClr val="FFFF00"/>
                </a:solidFill>
                <a:latin typeface="Verdana"/>
                <a:cs typeface="Verdana"/>
              </a:rPr>
              <a:t>ai</a:t>
            </a:r>
            <a:r>
              <a:rPr sz="2400" spc="-19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ha</a:t>
            </a:r>
            <a:r>
              <a:rPr sz="2400" spc="-4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110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400" spc="19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9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210" dirty="0">
                <a:solidFill>
                  <a:srgbClr val="FFFF00"/>
                </a:solidFill>
                <a:latin typeface="Verdana"/>
                <a:cs typeface="Verdana"/>
              </a:rPr>
              <a:t>.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J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225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140" dirty="0">
                <a:solidFill>
                  <a:srgbClr val="FFFF00"/>
                </a:solidFill>
                <a:latin typeface="Verdana"/>
                <a:cs typeface="Verdana"/>
              </a:rPr>
              <a:t>a  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150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400" spc="-1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9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210" dirty="0">
                <a:solidFill>
                  <a:srgbClr val="FFFF00"/>
                </a:solidFill>
                <a:latin typeface="Verdana"/>
                <a:cs typeface="Verdana"/>
              </a:rPr>
              <a:t>,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Verdana"/>
                <a:cs typeface="Verdana"/>
              </a:rPr>
              <a:t>ak</a:t>
            </a:r>
            <a:r>
              <a:rPr sz="2400" spc="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15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95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114" dirty="0">
                <a:solidFill>
                  <a:srgbClr val="FFFF00"/>
                </a:solidFill>
                <a:latin typeface="Verdana"/>
                <a:cs typeface="Verdana"/>
              </a:rPr>
              <a:t>nc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2400" spc="-229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FFFF00"/>
                </a:solidFill>
                <a:latin typeface="Verdana"/>
                <a:cs typeface="Verdana"/>
              </a:rPr>
              <a:t>pe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80" dirty="0">
                <a:solidFill>
                  <a:srgbClr val="FFFF00"/>
                </a:solidFill>
                <a:latin typeface="Verdana"/>
                <a:cs typeface="Verdana"/>
              </a:rPr>
              <a:t>g  </a:t>
            </a:r>
            <a:r>
              <a:rPr sz="2400" spc="-114" dirty="0" err="1">
                <a:solidFill>
                  <a:srgbClr val="FFFF00"/>
                </a:solidFill>
                <a:latin typeface="Verdana"/>
                <a:cs typeface="Verdana"/>
              </a:rPr>
              <a:t>arbitrasi</a:t>
            </a:r>
            <a:r>
              <a:rPr sz="2400" spc="-114" dirty="0" smtClean="0">
                <a:solidFill>
                  <a:srgbClr val="FFFF00"/>
                </a:solidFill>
                <a:latin typeface="Verdana"/>
                <a:cs typeface="Verdana"/>
              </a:rPr>
              <a:t>.</a:t>
            </a:r>
          </a:p>
          <a:p>
            <a:pPr marL="286385" marR="5080" indent="-274320">
              <a:spcBef>
                <a:spcPts val="425"/>
              </a:spcBef>
            </a:pPr>
            <a:endParaRPr sz="24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286385" marR="590550" indent="-274320">
              <a:spcBef>
                <a:spcPts val="590"/>
              </a:spcBef>
            </a:pPr>
            <a:r>
              <a:rPr sz="2400" spc="-254" dirty="0" smtClean="0">
                <a:solidFill>
                  <a:srgbClr val="FFFF00"/>
                </a:solidFill>
                <a:latin typeface="Verdana"/>
                <a:cs typeface="Verdana"/>
              </a:rPr>
              <a:t>  </a:t>
            </a:r>
            <a:r>
              <a:rPr sz="2400" spc="-254" dirty="0" err="1" smtClean="0">
                <a:solidFill>
                  <a:srgbClr val="FFFF00"/>
                </a:solidFill>
                <a:latin typeface="Verdana"/>
                <a:cs typeface="Verdana"/>
              </a:rPr>
              <a:t>Su</a:t>
            </a:r>
            <a:r>
              <a:rPr sz="2400" spc="190" dirty="0" err="1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140" dirty="0" err="1" smtClean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-60" dirty="0" err="1" smtClean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175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140" dirty="0">
                <a:solidFill>
                  <a:srgbClr val="FFFF00"/>
                </a:solidFill>
                <a:latin typeface="Verdana"/>
                <a:cs typeface="Verdana"/>
              </a:rPr>
              <a:t>b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25" dirty="0">
                <a:solidFill>
                  <a:srgbClr val="FFFF00"/>
                </a:solidFill>
                <a:latin typeface="Verdana"/>
                <a:cs typeface="Verdana"/>
              </a:rPr>
              <a:t>ng</a:t>
            </a:r>
            <a:r>
              <a:rPr sz="2400" spc="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17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400" spc="1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30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320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204" dirty="0">
                <a:solidFill>
                  <a:srgbClr val="FFFF00"/>
                </a:solidFill>
                <a:latin typeface="Verdana"/>
                <a:cs typeface="Verdana"/>
              </a:rPr>
              <a:t>(</a:t>
            </a:r>
            <a:r>
              <a:rPr sz="2400" spc="-225" dirty="0" err="1" smtClean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130" dirty="0" err="1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315" dirty="0" err="1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190" dirty="0" err="1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70" dirty="0" err="1" smtClean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35" dirty="0" err="1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190" dirty="0" err="1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5" dirty="0" err="1" smtClean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75" dirty="0" smtClean="0">
                <a:solidFill>
                  <a:srgbClr val="FFFF00"/>
                </a:solidFill>
                <a:latin typeface="Verdana"/>
                <a:cs typeface="Verdana"/>
              </a:rPr>
              <a:t>) </a:t>
            </a:r>
            <a:r>
              <a:rPr sz="2400" dirty="0" err="1" smtClean="0">
                <a:solidFill>
                  <a:srgbClr val="FFFF00"/>
                </a:solidFill>
                <a:latin typeface="Verdana"/>
                <a:cs typeface="Verdana"/>
              </a:rPr>
              <a:t>menyediakan</a:t>
            </a:r>
            <a:r>
              <a:rPr sz="2400" spc="-185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FFFF00"/>
                </a:solidFill>
                <a:latin typeface="Verdana"/>
                <a:cs typeface="Verdana"/>
              </a:rPr>
              <a:t>pengetahuan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FFFF00"/>
                </a:solidFill>
                <a:latin typeface="Verdana"/>
                <a:cs typeface="Verdana"/>
              </a:rPr>
              <a:t>tentang:</a:t>
            </a:r>
            <a:endParaRPr sz="24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349250" indent="-336550">
              <a:spcBef>
                <a:spcPts val="250"/>
              </a:spcBef>
              <a:buAutoNum type="arabicPeriod"/>
              <a:tabLst>
                <a:tab pos="349250" algn="l"/>
              </a:tabLst>
            </a:pPr>
            <a:r>
              <a:rPr sz="2400" spc="10" dirty="0">
                <a:solidFill>
                  <a:srgbClr val="FFFF00"/>
                </a:solidFill>
                <a:latin typeface="Verdana"/>
                <a:cs typeface="Verdana"/>
              </a:rPr>
              <a:t>Baga</a:t>
            </a:r>
            <a:r>
              <a:rPr sz="2400" spc="-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65" dirty="0">
                <a:solidFill>
                  <a:srgbClr val="FFFF00"/>
                </a:solidFill>
                <a:latin typeface="Verdana"/>
                <a:cs typeface="Verdana"/>
              </a:rPr>
              <a:t>an</a:t>
            </a:r>
            <a:r>
              <a:rPr sz="2400" spc="19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-145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30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320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FFFF00"/>
                </a:solidFill>
                <a:latin typeface="Verdana"/>
                <a:cs typeface="Verdana"/>
              </a:rPr>
              <a:t>va</a:t>
            </a:r>
            <a:r>
              <a:rPr sz="2400" spc="5" dirty="0">
                <a:solidFill>
                  <a:srgbClr val="FFFF00"/>
                </a:solidFill>
                <a:latin typeface="Verdana"/>
                <a:cs typeface="Verdana"/>
              </a:rPr>
              <a:t>la</a:t>
            </a:r>
            <a:r>
              <a:rPr sz="2400" spc="-320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Verdana"/>
                <a:cs typeface="Verdana"/>
              </a:rPr>
              <a:t>di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229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430" dirty="0">
                <a:solidFill>
                  <a:srgbClr val="FFFF00"/>
                </a:solidFill>
                <a:latin typeface="Verdana"/>
                <a:cs typeface="Verdana"/>
              </a:rPr>
              <a:t>;</a:t>
            </a:r>
            <a:endParaRPr sz="24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349250" indent="-336550">
              <a:spcBef>
                <a:spcPts val="290"/>
              </a:spcBef>
              <a:buAutoNum type="arabicPeriod"/>
              <a:tabLst>
                <a:tab pos="349250" algn="l"/>
              </a:tabLst>
            </a:pPr>
            <a:r>
              <a:rPr sz="2400" spc="10" dirty="0">
                <a:solidFill>
                  <a:srgbClr val="FFFF00"/>
                </a:solidFill>
                <a:latin typeface="Verdana"/>
                <a:cs typeface="Verdana"/>
              </a:rPr>
              <a:t>Baga</a:t>
            </a:r>
            <a:r>
              <a:rPr sz="2400" spc="-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65" dirty="0">
                <a:solidFill>
                  <a:srgbClr val="FFFF00"/>
                </a:solidFill>
                <a:latin typeface="Verdana"/>
                <a:cs typeface="Verdana"/>
              </a:rPr>
              <a:t>an</a:t>
            </a:r>
            <a:r>
              <a:rPr sz="2400" spc="19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15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3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2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30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229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30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1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20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-145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30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320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FFFF00"/>
                </a:solidFill>
                <a:latin typeface="Verdana"/>
                <a:cs typeface="Verdana"/>
              </a:rPr>
              <a:t>va</a:t>
            </a:r>
            <a:r>
              <a:rPr sz="2400" spc="5" dirty="0">
                <a:solidFill>
                  <a:srgbClr val="FFFF00"/>
                </a:solidFill>
                <a:latin typeface="Verdana"/>
                <a:cs typeface="Verdana"/>
              </a:rPr>
              <a:t>la</a:t>
            </a:r>
            <a:r>
              <a:rPr sz="2400" spc="-31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FFFF00"/>
                </a:solidFill>
                <a:latin typeface="Verdana"/>
                <a:cs typeface="Verdana"/>
              </a:rPr>
              <a:t>.</a:t>
            </a:r>
            <a:endParaRPr sz="2400" dirty="0">
              <a:solidFill>
                <a:srgbClr val="FFFF00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876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920051" y="1327604"/>
            <a:ext cx="10477751" cy="449161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marR="5080" indent="-274320" algn="just">
              <a:lnSpc>
                <a:spcPts val="2590"/>
              </a:lnSpc>
              <a:spcBef>
                <a:spcPts val="425"/>
              </a:spcBef>
            </a:pPr>
            <a:r>
              <a:rPr sz="2400" spc="-140" dirty="0" smtClean="0">
                <a:solidFill>
                  <a:srgbClr val="17406D"/>
                </a:solidFill>
                <a:latin typeface="Verdana"/>
                <a:cs typeface="Verdana"/>
              </a:rPr>
              <a:t>   </a:t>
            </a:r>
            <a:r>
              <a:rPr sz="2400" spc="-140" dirty="0" err="1" smtClean="0">
                <a:solidFill>
                  <a:srgbClr val="FFFF00"/>
                </a:solidFill>
                <a:latin typeface="Verdana"/>
                <a:cs typeface="Verdana"/>
              </a:rPr>
              <a:t>Arbitrasi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:</a:t>
            </a:r>
            <a:r>
              <a:rPr sz="2400" spc="56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Verdana"/>
                <a:cs typeface="Verdana"/>
              </a:rPr>
              <a:t>tindakan</a:t>
            </a:r>
            <a:r>
              <a:rPr sz="2400" spc="-1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FFFF00"/>
                </a:solidFill>
                <a:latin typeface="Verdana"/>
                <a:cs typeface="Verdana"/>
              </a:rPr>
              <a:t>membeli</a:t>
            </a:r>
            <a:r>
              <a:rPr sz="2400" spc="-2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FFFF00"/>
                </a:solidFill>
                <a:latin typeface="Verdana"/>
                <a:cs typeface="Verdana"/>
              </a:rPr>
              <a:t>dan</a:t>
            </a:r>
            <a:r>
              <a:rPr sz="2400" spc="10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menjual 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FFFF00"/>
                </a:solidFill>
                <a:latin typeface="Verdana"/>
                <a:cs typeface="Verdana"/>
              </a:rPr>
              <a:t>secara</a:t>
            </a:r>
            <a:r>
              <a:rPr sz="2400" spc="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FFFF00"/>
                </a:solidFill>
                <a:latin typeface="Verdana"/>
                <a:cs typeface="Verdana"/>
              </a:rPr>
              <a:t>simultan</a:t>
            </a:r>
            <a:r>
              <a:rPr sz="2400" spc="-10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Verdana"/>
                <a:cs typeface="Verdana"/>
              </a:rPr>
              <a:t>atas</a:t>
            </a:r>
            <a:r>
              <a:rPr sz="2400" spc="-1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aset-aset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FFFF00"/>
                </a:solidFill>
                <a:latin typeface="Verdana"/>
                <a:cs typeface="Verdana"/>
              </a:rPr>
              <a:t>atau </a:t>
            </a:r>
            <a:r>
              <a:rPr sz="2400" spc="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FFFF00"/>
                </a:solidFill>
                <a:latin typeface="Verdana"/>
                <a:cs typeface="Verdana"/>
              </a:rPr>
              <a:t>komoditas</a:t>
            </a:r>
            <a:r>
              <a:rPr sz="2400" spc="-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FFFF00"/>
                </a:solidFill>
                <a:latin typeface="Verdana"/>
                <a:cs typeface="Verdana"/>
              </a:rPr>
              <a:t>yang</a:t>
            </a:r>
            <a:r>
              <a:rPr sz="2400" spc="3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Verdana"/>
                <a:cs typeface="Verdana"/>
              </a:rPr>
              <a:t>sama</a:t>
            </a:r>
            <a:r>
              <a:rPr sz="240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FFFF00"/>
                </a:solidFill>
                <a:latin typeface="Verdana"/>
                <a:cs typeface="Verdana"/>
              </a:rPr>
              <a:t>atau</a:t>
            </a:r>
            <a:r>
              <a:rPr sz="2400" spc="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FFFF00"/>
                </a:solidFill>
                <a:latin typeface="Verdana"/>
                <a:cs typeface="Verdana"/>
              </a:rPr>
              <a:t>ekuivalen </a:t>
            </a:r>
            <a:r>
              <a:rPr sz="2400" spc="-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FFFF00"/>
                </a:solidFill>
                <a:latin typeface="Verdana"/>
                <a:cs typeface="Verdana"/>
              </a:rPr>
              <a:t>dengan 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maksud </a:t>
            </a:r>
            <a:r>
              <a:rPr sz="2400" spc="35" dirty="0">
                <a:solidFill>
                  <a:srgbClr val="FFFF00"/>
                </a:solidFill>
                <a:latin typeface="Verdana"/>
                <a:cs typeface="Verdana"/>
              </a:rPr>
              <a:t>mendapatkan </a:t>
            </a:r>
            <a:r>
              <a:rPr sz="2400" spc="-25" dirty="0">
                <a:solidFill>
                  <a:srgbClr val="FFFF00"/>
                </a:solidFill>
                <a:latin typeface="Verdana"/>
                <a:cs typeface="Verdana"/>
              </a:rPr>
              <a:t>keuntungan </a:t>
            </a:r>
            <a:r>
              <a:rPr sz="2400" spc="-2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FFFF00"/>
                </a:solidFill>
                <a:latin typeface="Verdana"/>
                <a:cs typeface="Verdana"/>
              </a:rPr>
              <a:t>y</a:t>
            </a:r>
            <a:r>
              <a:rPr sz="2400" spc="2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114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17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400" spc="1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31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-18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FFFF00"/>
                </a:solidFill>
                <a:latin typeface="Verdana"/>
                <a:cs typeface="Verdana"/>
              </a:rPr>
              <a:t>ata</a:t>
            </a:r>
            <a:r>
              <a:rPr sz="2400" spc="55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18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10" dirty="0" err="1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-5" dirty="0" err="1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305" dirty="0" err="1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340" dirty="0" err="1">
                <a:solidFill>
                  <a:srgbClr val="FFFF00"/>
                </a:solidFill>
                <a:latin typeface="Verdana"/>
                <a:cs typeface="Verdana"/>
              </a:rPr>
              <a:t>j</a:t>
            </a:r>
            <a:r>
              <a:rPr sz="2400" spc="-35" dirty="0" err="1">
                <a:solidFill>
                  <a:srgbClr val="FFFF00"/>
                </a:solidFill>
                <a:latin typeface="Verdana"/>
                <a:cs typeface="Verdana"/>
              </a:rPr>
              <a:t>am</a:t>
            </a:r>
            <a:r>
              <a:rPr sz="2400" spc="-20" dirty="0" err="1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65" dirty="0" err="1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210" dirty="0" smtClean="0">
                <a:solidFill>
                  <a:srgbClr val="FFFF00"/>
                </a:solidFill>
                <a:latin typeface="Verdana"/>
                <a:cs typeface="Verdana"/>
              </a:rPr>
              <a:t>.</a:t>
            </a:r>
          </a:p>
          <a:p>
            <a:pPr marL="287020" marR="5080" indent="-274320" algn="just">
              <a:lnSpc>
                <a:spcPts val="2590"/>
              </a:lnSpc>
              <a:spcBef>
                <a:spcPts val="425"/>
              </a:spcBef>
            </a:pPr>
            <a:endParaRPr sz="24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287020" marR="5715" indent="-274320" algn="just">
              <a:lnSpc>
                <a:spcPts val="2590"/>
              </a:lnSpc>
              <a:spcBef>
                <a:spcPts val="590"/>
              </a:spcBef>
            </a:pPr>
            <a:r>
              <a:rPr sz="2400" spc="-55" dirty="0" smtClean="0">
                <a:solidFill>
                  <a:srgbClr val="FFFF00"/>
                </a:solidFill>
                <a:latin typeface="Verdana"/>
                <a:cs typeface="Verdana"/>
              </a:rPr>
              <a:t>   </a:t>
            </a:r>
            <a:r>
              <a:rPr sz="2400" spc="-55" dirty="0" err="1" smtClean="0">
                <a:solidFill>
                  <a:srgbClr val="FFFF00"/>
                </a:solidFill>
                <a:latin typeface="Verdana"/>
                <a:cs typeface="Verdana"/>
              </a:rPr>
              <a:t>Pasar</a:t>
            </a:r>
            <a:r>
              <a:rPr sz="2400" spc="-55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FFFF00"/>
                </a:solidFill>
                <a:latin typeface="Verdana"/>
                <a:cs typeface="Verdana"/>
              </a:rPr>
              <a:t>dalam </a:t>
            </a:r>
            <a:r>
              <a:rPr sz="2400" spc="-5" dirty="0">
                <a:solidFill>
                  <a:srgbClr val="FFFF00"/>
                </a:solidFill>
                <a:latin typeface="Verdana"/>
                <a:cs typeface="Verdana"/>
              </a:rPr>
              <a:t>keseimbangan 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jika</a:t>
            </a:r>
            <a:r>
              <a:rPr sz="2400" spc="-1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FFFF00"/>
                </a:solidFill>
                <a:latin typeface="Verdana"/>
                <a:cs typeface="Verdana"/>
              </a:rPr>
              <a:t>tidak </a:t>
            </a:r>
            <a:r>
              <a:rPr sz="2400" spc="180" dirty="0">
                <a:solidFill>
                  <a:srgbClr val="FFFF00"/>
                </a:solidFill>
                <a:latin typeface="Verdana"/>
                <a:cs typeface="Verdana"/>
              </a:rPr>
              <a:t>ada </a:t>
            </a:r>
            <a:r>
              <a:rPr sz="2400" spc="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FFFF00"/>
                </a:solidFill>
                <a:latin typeface="Verdana"/>
                <a:cs typeface="Verdana"/>
              </a:rPr>
              <a:t>pe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114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4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140" dirty="0">
                <a:solidFill>
                  <a:srgbClr val="FFFF00"/>
                </a:solidFill>
                <a:latin typeface="Verdana"/>
                <a:cs typeface="Verdana"/>
              </a:rPr>
              <a:t>b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21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-229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FFFF00"/>
                </a:solidFill>
                <a:latin typeface="Verdana"/>
                <a:cs typeface="Verdana"/>
              </a:rPr>
              <a:t>y</a:t>
            </a:r>
            <a:r>
              <a:rPr sz="2400" spc="2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114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20" dirty="0" err="1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15" dirty="0" err="1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25" dirty="0" err="1">
                <a:solidFill>
                  <a:srgbClr val="FFFF00"/>
                </a:solidFill>
                <a:latin typeface="Verdana"/>
                <a:cs typeface="Verdana"/>
              </a:rPr>
              <a:t>ng</a:t>
            </a:r>
            <a:r>
              <a:rPr sz="2400" spc="-60" dirty="0" err="1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85" dirty="0" err="1">
                <a:solidFill>
                  <a:srgbClr val="FFFF00"/>
                </a:solidFill>
                <a:latin typeface="Verdana"/>
                <a:cs typeface="Verdana"/>
              </a:rPr>
              <a:t>nt</a:t>
            </a:r>
            <a:r>
              <a:rPr sz="2400" spc="-95" dirty="0" err="1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25" dirty="0" err="1">
                <a:solidFill>
                  <a:srgbClr val="FFFF00"/>
                </a:solidFill>
                <a:latin typeface="Verdana"/>
                <a:cs typeface="Verdana"/>
              </a:rPr>
              <a:t>ng</a:t>
            </a:r>
            <a:r>
              <a:rPr sz="2400" spc="-229" dirty="0" err="1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65" dirty="0" err="1">
                <a:solidFill>
                  <a:srgbClr val="FFFF00"/>
                </a:solidFill>
                <a:latin typeface="Verdana"/>
                <a:cs typeface="Verdana"/>
              </a:rPr>
              <a:t>an</a:t>
            </a:r>
            <a:r>
              <a:rPr sz="2400" spc="-210" dirty="0" smtClean="0">
                <a:solidFill>
                  <a:srgbClr val="FFFF00"/>
                </a:solidFill>
                <a:latin typeface="Verdana"/>
                <a:cs typeface="Verdana"/>
              </a:rPr>
              <a:t>.</a:t>
            </a:r>
          </a:p>
          <a:p>
            <a:pPr marL="287020" marR="5715" indent="-274320" algn="just">
              <a:lnSpc>
                <a:spcPts val="2590"/>
              </a:lnSpc>
              <a:spcBef>
                <a:spcPts val="590"/>
              </a:spcBef>
            </a:pPr>
            <a:endParaRPr sz="24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287020" marR="5715" indent="-274320" algn="just">
              <a:lnSpc>
                <a:spcPts val="2590"/>
              </a:lnSpc>
              <a:spcBef>
                <a:spcPts val="580"/>
              </a:spcBef>
            </a:pPr>
            <a:r>
              <a:rPr sz="2400" spc="5" dirty="0" smtClean="0">
                <a:solidFill>
                  <a:srgbClr val="FFFF00"/>
                </a:solidFill>
                <a:latin typeface="Verdana"/>
                <a:cs typeface="Verdana"/>
              </a:rPr>
              <a:t>   </a:t>
            </a:r>
            <a:r>
              <a:rPr sz="2400" spc="5" dirty="0" err="1" smtClean="0">
                <a:solidFill>
                  <a:srgbClr val="FFFF00"/>
                </a:solidFill>
                <a:latin typeface="Verdana"/>
                <a:cs typeface="Verdana"/>
              </a:rPr>
              <a:t>Hubungan</a:t>
            </a:r>
            <a:r>
              <a:rPr sz="2400" spc="10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paritas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FFFF00"/>
                </a:solidFill>
                <a:latin typeface="Verdana"/>
                <a:cs typeface="Verdana"/>
              </a:rPr>
              <a:t>seperti</a:t>
            </a:r>
            <a:r>
              <a:rPr sz="2400" spc="-7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paritas</a:t>
            </a:r>
            <a:r>
              <a:rPr sz="2400" spc="72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tingkat 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FFFF00"/>
                </a:solidFill>
                <a:latin typeface="Verdana"/>
                <a:cs typeface="Verdana"/>
              </a:rPr>
              <a:t>bunga </a:t>
            </a:r>
            <a:r>
              <a:rPr sz="2400" spc="95" dirty="0">
                <a:solidFill>
                  <a:srgbClr val="FFFF00"/>
                </a:solidFill>
                <a:latin typeface="Verdana"/>
                <a:cs typeface="Verdana"/>
              </a:rPr>
              <a:t>dan </a:t>
            </a:r>
            <a:r>
              <a:rPr sz="2400" spc="10" dirty="0">
                <a:solidFill>
                  <a:srgbClr val="FFFF00"/>
                </a:solidFill>
                <a:latin typeface="Verdana"/>
                <a:cs typeface="Verdana"/>
              </a:rPr>
              <a:t>dayabeli, </a:t>
            </a:r>
            <a:r>
              <a:rPr sz="2400" spc="50" dirty="0">
                <a:solidFill>
                  <a:srgbClr val="FFFF00"/>
                </a:solidFill>
                <a:latin typeface="Verdana"/>
                <a:cs typeface="Verdana"/>
              </a:rPr>
              <a:t>dalam </a:t>
            </a:r>
            <a:r>
              <a:rPr sz="2400" spc="-10" dirty="0">
                <a:solidFill>
                  <a:srgbClr val="FFFF00"/>
                </a:solidFill>
                <a:latin typeface="Verdana"/>
                <a:cs typeface="Verdana"/>
              </a:rPr>
              <a:t>kenyataannya, </a:t>
            </a:r>
            <a:r>
              <a:rPr sz="2400" spc="-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400" spc="15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26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j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400" spc="-229" dirty="0">
                <a:solidFill>
                  <a:srgbClr val="FFFF00"/>
                </a:solidFill>
                <a:latin typeface="Verdana"/>
                <a:cs typeface="Verdana"/>
              </a:rPr>
              <a:t>kk</a:t>
            </a:r>
            <a:r>
              <a:rPr sz="2400" spc="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ko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150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32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225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13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31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90" dirty="0">
                <a:solidFill>
                  <a:srgbClr val="FFFF00"/>
                </a:solidFill>
                <a:latin typeface="Verdana"/>
                <a:cs typeface="Verdana"/>
              </a:rPr>
              <a:t>mb</a:t>
            </a:r>
            <a:r>
              <a:rPr sz="2400" spc="6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110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4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140" dirty="0">
                <a:solidFill>
                  <a:srgbClr val="FFFF00"/>
                </a:solidFill>
                <a:latin typeface="Verdana"/>
                <a:cs typeface="Verdana"/>
              </a:rPr>
              <a:t>b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21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-229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endParaRPr sz="24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287020" marR="5080" indent="-274320" algn="just">
              <a:lnSpc>
                <a:spcPts val="2590"/>
              </a:lnSpc>
              <a:spcBef>
                <a:spcPts val="580"/>
              </a:spcBef>
            </a:pPr>
            <a:endParaRPr sz="1800" spc="-55" dirty="0" smtClean="0">
              <a:solidFill>
                <a:srgbClr val="FFFF00"/>
              </a:solidFill>
              <a:latin typeface="Microsoft Sans Serif"/>
              <a:cs typeface="Microsoft Sans Serif"/>
            </a:endParaRPr>
          </a:p>
          <a:p>
            <a:pPr marL="287020" marR="5080" indent="-274320" algn="just">
              <a:lnSpc>
                <a:spcPts val="2590"/>
              </a:lnSpc>
              <a:spcBef>
                <a:spcPts val="580"/>
              </a:spcBef>
            </a:pPr>
            <a:r>
              <a:rPr sz="2400" spc="-35" dirty="0" smtClean="0">
                <a:solidFill>
                  <a:srgbClr val="FFFF00"/>
                </a:solidFill>
                <a:latin typeface="Verdana"/>
                <a:cs typeface="Verdana"/>
              </a:rPr>
              <a:t>   </a:t>
            </a:r>
            <a:r>
              <a:rPr sz="2400" spc="-35" dirty="0" err="1" smtClean="0">
                <a:solidFill>
                  <a:srgbClr val="FFFF00"/>
                </a:solidFill>
                <a:latin typeface="Verdana"/>
                <a:cs typeface="Verdana"/>
              </a:rPr>
              <a:t>Selama</a:t>
            </a:r>
            <a:r>
              <a:rPr sz="2400" spc="-30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FFFF00"/>
                </a:solidFill>
                <a:latin typeface="Verdana"/>
                <a:cs typeface="Verdana"/>
              </a:rPr>
              <a:t>masih</a:t>
            </a:r>
            <a:r>
              <a:rPr sz="2400" spc="-9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180" dirty="0">
                <a:solidFill>
                  <a:srgbClr val="FFFF00"/>
                </a:solidFill>
                <a:latin typeface="Verdana"/>
                <a:cs typeface="Verdana"/>
              </a:rPr>
              <a:t>ada </a:t>
            </a:r>
            <a:r>
              <a:rPr sz="2400" spc="25" dirty="0">
                <a:solidFill>
                  <a:srgbClr val="FFFF00"/>
                </a:solidFill>
                <a:latin typeface="Verdana"/>
                <a:cs typeface="Verdana"/>
              </a:rPr>
              <a:t>yang</a:t>
            </a:r>
            <a:r>
              <a:rPr sz="2400" spc="3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FFFF00"/>
                </a:solidFill>
                <a:latin typeface="Verdana"/>
                <a:cs typeface="Verdana"/>
              </a:rPr>
              <a:t>bisa</a:t>
            </a:r>
            <a:r>
              <a:rPr sz="2400" spc="-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FFFF00"/>
                </a:solidFill>
                <a:latin typeface="Verdana"/>
                <a:cs typeface="Verdana"/>
              </a:rPr>
              <a:t>melakukan </a:t>
            </a:r>
            <a:r>
              <a:rPr sz="2400" spc="-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FFFF00"/>
                </a:solidFill>
                <a:latin typeface="Verdana"/>
                <a:cs typeface="Verdana"/>
              </a:rPr>
              <a:t>arbitrase,</a:t>
            </a:r>
            <a:r>
              <a:rPr sz="2400" spc="-7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FFFF00"/>
                </a:solidFill>
                <a:latin typeface="Verdana"/>
                <a:cs typeface="Verdana"/>
              </a:rPr>
              <a:t>tidak</a:t>
            </a:r>
            <a:r>
              <a:rPr sz="2400" spc="-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FFFF00"/>
                </a:solidFill>
                <a:latin typeface="Verdana"/>
                <a:cs typeface="Verdana"/>
              </a:rPr>
              <a:t>akan</a:t>
            </a:r>
            <a:r>
              <a:rPr sz="2400" spc="3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FFFF00"/>
                </a:solidFill>
                <a:latin typeface="Verdana"/>
                <a:cs typeface="Verdana"/>
              </a:rPr>
              <a:t>terjadi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FFFF00"/>
                </a:solidFill>
                <a:latin typeface="Verdana"/>
                <a:cs typeface="Verdana"/>
              </a:rPr>
              <a:t>kondisi </a:t>
            </a:r>
            <a:r>
              <a:rPr sz="2400" spc="-9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225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400" spc="13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31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90" dirty="0">
                <a:solidFill>
                  <a:srgbClr val="FFFF00"/>
                </a:solidFill>
                <a:latin typeface="Verdana"/>
                <a:cs typeface="Verdana"/>
              </a:rPr>
              <a:t>mb</a:t>
            </a:r>
            <a:r>
              <a:rPr sz="2400" spc="6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110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204" dirty="0">
                <a:solidFill>
                  <a:srgbClr val="FFFF00"/>
                </a:solidFill>
                <a:latin typeface="Verdana"/>
                <a:cs typeface="Verdana"/>
              </a:rPr>
              <a:t>(</a:t>
            </a:r>
            <a:r>
              <a:rPr sz="2400" spc="17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400" spc="1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30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18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140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31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FFFF00"/>
                </a:solidFill>
                <a:latin typeface="Verdana"/>
                <a:cs typeface="Verdana"/>
              </a:rPr>
              <a:t>)</a:t>
            </a:r>
            <a:r>
              <a:rPr sz="2400" spc="-18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400" spc="-1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spc="17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400" spc="16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31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400" spc="19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spc="-30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400" spc="-210" dirty="0">
                <a:solidFill>
                  <a:srgbClr val="FFFF00"/>
                </a:solidFill>
                <a:latin typeface="Verdana"/>
                <a:cs typeface="Verdana"/>
              </a:rPr>
              <a:t>.</a:t>
            </a:r>
            <a:endParaRPr sz="2400" dirty="0">
              <a:solidFill>
                <a:srgbClr val="FFFF00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5762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66041" y="1228479"/>
            <a:ext cx="10232516" cy="479939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25120" marR="43180" indent="-274320" algn="just">
              <a:lnSpc>
                <a:spcPts val="2590"/>
              </a:lnSpc>
              <a:spcBef>
                <a:spcPts val="425"/>
              </a:spcBef>
            </a:pPr>
            <a:r>
              <a:rPr sz="4000" b="1" spc="-15" dirty="0" smtClean="0">
                <a:solidFill>
                  <a:srgbClr val="FF0000"/>
                </a:solidFill>
                <a:latin typeface="Calibri"/>
                <a:cs typeface="Calibri"/>
              </a:rPr>
              <a:t>PARITAS SUKU BUNGA    </a:t>
            </a:r>
          </a:p>
          <a:p>
            <a:pPr marL="325120" marR="43180" indent="-274320" algn="just">
              <a:lnSpc>
                <a:spcPts val="2590"/>
              </a:lnSpc>
              <a:spcBef>
                <a:spcPts val="425"/>
              </a:spcBef>
            </a:pPr>
            <a:endParaRPr lang="x-none" sz="2400" b="1" spc="-15" dirty="0">
              <a:solidFill>
                <a:srgbClr val="17406D"/>
              </a:solidFill>
              <a:latin typeface="Calibri"/>
              <a:cs typeface="Calibri"/>
            </a:endParaRPr>
          </a:p>
          <a:p>
            <a:pPr marL="325120" marR="43180" indent="-274320" algn="just">
              <a:lnSpc>
                <a:spcPts val="2590"/>
              </a:lnSpc>
              <a:spcBef>
                <a:spcPts val="425"/>
              </a:spcBef>
            </a:pPr>
            <a:r>
              <a:rPr sz="2400" b="1" spc="-15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b="1" spc="-15" dirty="0" err="1" smtClean="0">
                <a:solidFill>
                  <a:srgbClr val="FFFF00"/>
                </a:solidFill>
                <a:latin typeface="Calibri"/>
                <a:cs typeface="Calibri"/>
              </a:rPr>
              <a:t>Paritas</a:t>
            </a:r>
            <a:r>
              <a:rPr sz="2400" b="1" spc="-1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Suku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FFFF00"/>
                </a:solidFill>
                <a:latin typeface="Calibri"/>
                <a:cs typeface="Calibri"/>
              </a:rPr>
              <a:t>Bunga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sz="2400" i="1" spc="-10" dirty="0">
                <a:solidFill>
                  <a:srgbClr val="FFFF00"/>
                </a:solidFill>
                <a:latin typeface="Calibri"/>
                <a:cs typeface="Calibri"/>
              </a:rPr>
              <a:t>interest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FFFF00"/>
                </a:solidFill>
                <a:latin typeface="Calibri"/>
                <a:cs typeface="Calibri"/>
              </a:rPr>
              <a:t>rate</a:t>
            </a:r>
            <a:r>
              <a:rPr sz="2400" i="1" spc="-5" dirty="0">
                <a:solidFill>
                  <a:srgbClr val="FFFF00"/>
                </a:solidFill>
                <a:latin typeface="Calibri"/>
                <a:cs typeface="Calibri"/>
              </a:rPr>
              <a:t> parity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—IRP)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merupakan</a:t>
            </a:r>
            <a:r>
              <a:rPr sz="2400" spc="53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kondisi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arbitrase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yang</a:t>
            </a:r>
            <a:r>
              <a:rPr sz="2400" spc="5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harus 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dipertahankan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apabila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pasar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keuangan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internasional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dalam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kondisi </a:t>
            </a:r>
            <a:r>
              <a:rPr sz="2400" spc="-5" dirty="0" err="1">
                <a:solidFill>
                  <a:srgbClr val="FFFF00"/>
                </a:solidFill>
                <a:latin typeface="Calibri"/>
                <a:cs typeface="Calibri"/>
              </a:rPr>
              <a:t>ekuilibrium</a:t>
            </a:r>
            <a:r>
              <a:rPr sz="2400" spc="-5" dirty="0" smtClean="0">
                <a:solidFill>
                  <a:srgbClr val="FFFF00"/>
                </a:solidFill>
                <a:latin typeface="Calibri"/>
                <a:cs typeface="Calibri"/>
              </a:rPr>
              <a:t>.</a:t>
            </a:r>
          </a:p>
          <a:p>
            <a:pPr marL="325120" marR="43180" indent="-274320" algn="just">
              <a:lnSpc>
                <a:spcPts val="2590"/>
              </a:lnSpc>
              <a:spcBef>
                <a:spcPts val="585"/>
              </a:spcBef>
            </a:pP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5120" marR="43180" indent="-274320" algn="just">
              <a:lnSpc>
                <a:spcPts val="2590"/>
              </a:lnSpc>
              <a:spcBef>
                <a:spcPts val="585"/>
              </a:spcBef>
            </a:pPr>
            <a:r>
              <a:rPr lang="x-none"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x-none" sz="2400" spc="-5" dirty="0" smtClean="0">
                <a:solidFill>
                  <a:srgbClr val="FFFF00"/>
                </a:solidFill>
                <a:latin typeface="Calibri"/>
                <a:cs typeface="Calibri"/>
              </a:rPr>
              <a:t>   </a:t>
            </a:r>
            <a:r>
              <a:rPr sz="2400" spc="-5" dirty="0" err="1" smtClean="0">
                <a:solidFill>
                  <a:srgbClr val="FFFF00"/>
                </a:solidFill>
                <a:latin typeface="Calibri"/>
                <a:cs typeface="Calibri"/>
              </a:rPr>
              <a:t>Misal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,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400" u="heavy" spc="-1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sebagai </a:t>
            </a:r>
            <a:r>
              <a:rPr sz="2400" u="heavy" spc="-1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orang </a:t>
            </a:r>
            <a:r>
              <a:rPr sz="2400" u="heavy" spc="-1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Amerika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punya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$1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dan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punya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opsi untuk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investasi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di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AS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atau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di Inggris.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Jika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di 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dalam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negeri,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maka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investasi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setahun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kemudian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dapat dicari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dengan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rumus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sederhana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$1(1+i</a:t>
            </a:r>
            <a:r>
              <a:rPr sz="2400" b="1" spc="-7" baseline="-20833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) </a:t>
            </a:r>
            <a:r>
              <a:rPr sz="2400" dirty="0">
                <a:solidFill>
                  <a:srgbClr val="FFFF00"/>
                </a:solidFill>
                <a:latin typeface="Wingdings"/>
                <a:cs typeface="Wingdings"/>
              </a:rPr>
              <a:t></a:t>
            </a:r>
            <a:r>
              <a:rPr sz="24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nilai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0" dirty="0" err="1">
                <a:solidFill>
                  <a:srgbClr val="FFFF00"/>
                </a:solidFill>
                <a:latin typeface="Calibri"/>
                <a:cs typeface="Calibri"/>
              </a:rPr>
              <a:t>tukar</a:t>
            </a:r>
            <a:r>
              <a:rPr sz="2400" b="1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 smtClean="0">
                <a:solidFill>
                  <a:srgbClr val="FFFF00"/>
                </a:solidFill>
                <a:latin typeface="Calibri"/>
                <a:cs typeface="Calibri"/>
              </a:rPr>
              <a:t>spot</a:t>
            </a:r>
          </a:p>
          <a:p>
            <a:pPr marL="325120" marR="43180" indent="-274320" algn="just">
              <a:lnSpc>
                <a:spcPts val="2590"/>
              </a:lnSpc>
              <a:spcBef>
                <a:spcPts val="585"/>
              </a:spcBef>
            </a:pP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5120" marR="43180" indent="-274320" algn="just">
              <a:lnSpc>
                <a:spcPts val="2590"/>
              </a:lnSpc>
              <a:spcBef>
                <a:spcPts val="585"/>
              </a:spcBef>
            </a:pPr>
            <a:r>
              <a:rPr sz="2400" spc="-5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spc="-5" dirty="0" err="1" smtClean="0">
                <a:solidFill>
                  <a:srgbClr val="FFFF00"/>
                </a:solidFill>
                <a:latin typeface="Calibri"/>
                <a:cs typeface="Calibri"/>
              </a:rPr>
              <a:t>Namun</a:t>
            </a:r>
            <a:r>
              <a:rPr sz="2400" spc="-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jika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di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luar negeri,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harus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melakukan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3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hal: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u="heavy" spc="-1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menukarnya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45" dirty="0">
                <a:solidFill>
                  <a:srgbClr val="FFFF00"/>
                </a:solidFill>
                <a:latin typeface="Calibri"/>
                <a:cs typeface="Calibri"/>
              </a:rPr>
              <a:t>ke</a:t>
            </a:r>
            <a:r>
              <a:rPr sz="2400" spc="-4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Pound,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u="heavy" spc="-1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investasi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dengan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Pound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tersebut,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dan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FFFF00"/>
                </a:solidFill>
                <a:latin typeface="Calibri"/>
                <a:cs typeface="Calibri"/>
              </a:rPr>
              <a:t>ketika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menjual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kembali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investasinya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harus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menukarkannya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kembali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45" dirty="0">
                <a:solidFill>
                  <a:srgbClr val="FFFF00"/>
                </a:solidFill>
                <a:latin typeface="Calibri"/>
                <a:cs typeface="Calibri"/>
              </a:rPr>
              <a:t>ke</a:t>
            </a:r>
            <a:r>
              <a:rPr sz="2400" spc="-4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mata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uang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u="heavy" spc="-1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dengan </a:t>
            </a:r>
            <a:r>
              <a:rPr sz="2400" u="heavy" spc="-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nilai </a:t>
            </a:r>
            <a:r>
              <a:rPr sz="2400" u="heavy" spc="-1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tukar </a:t>
            </a:r>
            <a:r>
              <a:rPr sz="2400" u="heavy" spc="-1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forward</a:t>
            </a:r>
            <a:r>
              <a:rPr sz="2400" spc="-15" dirty="0">
                <a:solidFill>
                  <a:srgbClr val="17406D"/>
                </a:solidFill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185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1190812" y="1112011"/>
            <a:ext cx="9550168" cy="4347344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86385" marR="5080" indent="-274320" algn="just">
              <a:lnSpc>
                <a:spcPts val="1820"/>
              </a:lnSpc>
              <a:spcBef>
                <a:spcPts val="540"/>
              </a:spcBef>
            </a:pPr>
            <a:r>
              <a:rPr sz="2000" spc="-85" dirty="0" smtClean="0">
                <a:solidFill>
                  <a:srgbClr val="FFFF00"/>
                </a:solidFill>
                <a:latin typeface="Verdana"/>
                <a:cs typeface="Verdana"/>
              </a:rPr>
              <a:t>    </a:t>
            </a:r>
            <a:r>
              <a:rPr sz="2000" spc="-85" dirty="0" err="1" smtClean="0">
                <a:solidFill>
                  <a:srgbClr val="FFFF00"/>
                </a:solidFill>
                <a:latin typeface="Verdana"/>
                <a:cs typeface="Verdana"/>
              </a:rPr>
              <a:t>Kondisi</a:t>
            </a:r>
            <a:r>
              <a:rPr sz="2000" spc="-80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FFF00"/>
                </a:solidFill>
                <a:latin typeface="Verdana"/>
                <a:cs typeface="Verdana"/>
              </a:rPr>
              <a:t>Paritas</a:t>
            </a:r>
            <a:r>
              <a:rPr sz="2000" spc="-6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FFF00"/>
                </a:solidFill>
                <a:latin typeface="Verdana"/>
                <a:cs typeface="Verdana"/>
              </a:rPr>
              <a:t>Internasional</a:t>
            </a:r>
            <a:r>
              <a:rPr sz="2000" spc="-6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Verdana"/>
                <a:cs typeface="Verdana"/>
              </a:rPr>
              <a:t>merupakan</a:t>
            </a:r>
            <a:r>
              <a:rPr sz="2000" spc="-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75" dirty="0">
                <a:solidFill>
                  <a:srgbClr val="FFFF00"/>
                </a:solidFill>
                <a:latin typeface="Verdana"/>
                <a:cs typeface="Verdana"/>
              </a:rPr>
              <a:t>sejumlah </a:t>
            </a:r>
            <a:r>
              <a:rPr sz="2000" spc="-7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80" dirty="0">
                <a:solidFill>
                  <a:srgbClr val="FFFF00"/>
                </a:solidFill>
                <a:latin typeface="Verdana"/>
                <a:cs typeface="Verdana"/>
              </a:rPr>
              <a:t>kondisi </a:t>
            </a:r>
            <a:r>
              <a:rPr sz="2000" dirty="0">
                <a:solidFill>
                  <a:srgbClr val="FFFF00"/>
                </a:solidFill>
                <a:latin typeface="Verdana"/>
                <a:cs typeface="Verdana"/>
              </a:rPr>
              <a:t>keseimbangan </a:t>
            </a:r>
            <a:r>
              <a:rPr sz="2000" spc="-15" dirty="0">
                <a:solidFill>
                  <a:srgbClr val="FFFF00"/>
                </a:solidFill>
                <a:latin typeface="Verdana"/>
                <a:cs typeface="Verdana"/>
              </a:rPr>
              <a:t>di pasar valuta </a:t>
            </a:r>
            <a:r>
              <a:rPr sz="2000" spc="-40" dirty="0">
                <a:solidFill>
                  <a:srgbClr val="FFFF00"/>
                </a:solidFill>
                <a:latin typeface="Verdana"/>
                <a:cs typeface="Verdana"/>
              </a:rPr>
              <a:t>asing </a:t>
            </a:r>
            <a:r>
              <a:rPr sz="2000" spc="-75" dirty="0">
                <a:solidFill>
                  <a:srgbClr val="FFFF00"/>
                </a:solidFill>
                <a:latin typeface="Verdana"/>
                <a:cs typeface="Verdana"/>
              </a:rPr>
              <a:t>terkait </a:t>
            </a:r>
            <a:r>
              <a:rPr sz="2000" spc="-7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60" dirty="0">
                <a:solidFill>
                  <a:srgbClr val="FFFF00"/>
                </a:solidFill>
                <a:latin typeface="Verdana"/>
                <a:cs typeface="Verdana"/>
              </a:rPr>
              <a:t>dengan </a:t>
            </a:r>
            <a:r>
              <a:rPr sz="2000" spc="-75" dirty="0">
                <a:solidFill>
                  <a:srgbClr val="FFFF00"/>
                </a:solidFill>
                <a:latin typeface="Verdana"/>
                <a:cs typeface="Verdana"/>
              </a:rPr>
              <a:t>faktor-faktor </a:t>
            </a:r>
            <a:r>
              <a:rPr sz="2000" spc="20" dirty="0">
                <a:solidFill>
                  <a:srgbClr val="FFFF00"/>
                </a:solidFill>
                <a:latin typeface="Verdana"/>
                <a:cs typeface="Verdana"/>
              </a:rPr>
              <a:t>yang </a:t>
            </a:r>
            <a:r>
              <a:rPr sz="2000" spc="-10" dirty="0">
                <a:solidFill>
                  <a:srgbClr val="FFFF00"/>
                </a:solidFill>
                <a:latin typeface="Verdana"/>
                <a:cs typeface="Verdana"/>
              </a:rPr>
              <a:t>mempengaruhi </a:t>
            </a:r>
            <a:r>
              <a:rPr sz="2000" spc="-185" dirty="0">
                <a:solidFill>
                  <a:srgbClr val="FFFF00"/>
                </a:solidFill>
                <a:latin typeface="Verdana"/>
                <a:cs typeface="Verdana"/>
              </a:rPr>
              <a:t>kurs </a:t>
            </a:r>
            <a:r>
              <a:rPr sz="2000" spc="-65" dirty="0">
                <a:solidFill>
                  <a:srgbClr val="FFFF00"/>
                </a:solidFill>
                <a:latin typeface="Verdana"/>
                <a:cs typeface="Verdana"/>
              </a:rPr>
              <a:t>suatu </a:t>
            </a:r>
            <a:r>
              <a:rPr sz="2000" spc="-6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35" dirty="0" err="1">
                <a:solidFill>
                  <a:srgbClr val="FFFF00"/>
                </a:solidFill>
                <a:latin typeface="Verdana"/>
                <a:cs typeface="Verdana"/>
              </a:rPr>
              <a:t>mata</a:t>
            </a:r>
            <a:r>
              <a:rPr sz="2000" spc="-14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35" dirty="0" err="1" smtClean="0">
                <a:solidFill>
                  <a:srgbClr val="FFFF00"/>
                </a:solidFill>
                <a:latin typeface="Verdana"/>
                <a:cs typeface="Verdana"/>
              </a:rPr>
              <a:t>uang</a:t>
            </a:r>
            <a:endParaRPr sz="2000" spc="35" dirty="0" smtClean="0">
              <a:solidFill>
                <a:srgbClr val="FFFF00"/>
              </a:solidFill>
              <a:latin typeface="Verdana"/>
              <a:cs typeface="Verdana"/>
            </a:endParaRPr>
          </a:p>
          <a:p>
            <a:pPr marL="286385" marR="5080" indent="-274320" algn="just">
              <a:lnSpc>
                <a:spcPct val="80000"/>
              </a:lnSpc>
              <a:spcBef>
                <a:spcPts val="484"/>
              </a:spcBef>
            </a:pPr>
            <a:r>
              <a:rPr sz="200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dirty="0" smtClean="0">
                <a:solidFill>
                  <a:srgbClr val="FFFF00"/>
                </a:solidFill>
                <a:latin typeface="Verdana"/>
                <a:cs typeface="Verdana"/>
              </a:rPr>
              <a:t>  </a:t>
            </a:r>
          </a:p>
          <a:p>
            <a:pPr marL="286385" marR="5080" indent="-274320" algn="just">
              <a:lnSpc>
                <a:spcPct val="80000"/>
              </a:lnSpc>
              <a:spcBef>
                <a:spcPts val="484"/>
              </a:spcBef>
            </a:pPr>
            <a:r>
              <a:rPr lang="x-none" sz="2000" spc="-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lang="x-none" sz="2000" spc="-85" dirty="0" smtClean="0">
                <a:solidFill>
                  <a:srgbClr val="FFFF00"/>
                </a:solidFill>
                <a:latin typeface="Verdana"/>
                <a:cs typeface="Verdana"/>
              </a:rPr>
              <a:t>   </a:t>
            </a:r>
            <a:r>
              <a:rPr sz="2000" spc="-85" dirty="0" err="1" smtClean="0">
                <a:solidFill>
                  <a:srgbClr val="FFFF00"/>
                </a:solidFill>
                <a:latin typeface="Verdana"/>
                <a:cs typeface="Verdana"/>
              </a:rPr>
              <a:t>Kondisi</a:t>
            </a:r>
            <a:r>
              <a:rPr sz="2000" spc="-80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paritas </a:t>
            </a:r>
            <a:r>
              <a:rPr sz="2000" spc="-114" dirty="0">
                <a:solidFill>
                  <a:srgbClr val="FFFF00"/>
                </a:solidFill>
                <a:latin typeface="Verdana"/>
                <a:cs typeface="Verdana"/>
              </a:rPr>
              <a:t>ini</a:t>
            </a:r>
            <a:r>
              <a:rPr sz="2000" spc="-11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00"/>
                </a:solidFill>
                <a:latin typeface="Verdana"/>
                <a:cs typeface="Verdana"/>
              </a:rPr>
              <a:t>diturunkan</a:t>
            </a:r>
            <a:r>
              <a:rPr sz="2000" spc="54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FFFF00"/>
                </a:solidFill>
                <a:latin typeface="Verdana"/>
                <a:cs typeface="Verdana"/>
              </a:rPr>
              <a:t>dari </a:t>
            </a:r>
            <a:r>
              <a:rPr sz="2000" spc="-80" dirty="0">
                <a:solidFill>
                  <a:srgbClr val="FFFF00"/>
                </a:solidFill>
                <a:latin typeface="Verdana"/>
                <a:cs typeface="Verdana"/>
              </a:rPr>
              <a:t>kondisi</a:t>
            </a:r>
            <a:r>
              <a:rPr sz="2000" spc="509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FFFF00"/>
                </a:solidFill>
                <a:latin typeface="Verdana"/>
                <a:cs typeface="Verdana"/>
              </a:rPr>
              <a:t>arbitrase 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55" dirty="0">
                <a:solidFill>
                  <a:srgbClr val="FFFF00"/>
                </a:solidFill>
                <a:latin typeface="Verdana"/>
                <a:cs typeface="Verdana"/>
              </a:rPr>
              <a:t>yaitu </a:t>
            </a:r>
            <a:r>
              <a:rPr sz="2000" spc="-80" dirty="0">
                <a:solidFill>
                  <a:srgbClr val="FFFF00"/>
                </a:solidFill>
                <a:latin typeface="Verdana"/>
                <a:cs typeface="Verdana"/>
              </a:rPr>
              <a:t>kondisi </a:t>
            </a:r>
            <a:r>
              <a:rPr sz="2000" spc="35" dirty="0">
                <a:solidFill>
                  <a:srgbClr val="FFFF00"/>
                </a:solidFill>
                <a:latin typeface="Verdana"/>
                <a:cs typeface="Verdana"/>
              </a:rPr>
              <a:t>atau </a:t>
            </a:r>
            <a:r>
              <a:rPr sz="2000" spc="-114" dirty="0">
                <a:solidFill>
                  <a:srgbClr val="FFFF00"/>
                </a:solidFill>
                <a:latin typeface="Verdana"/>
                <a:cs typeface="Verdana"/>
              </a:rPr>
              <a:t>situasi </a:t>
            </a:r>
            <a:r>
              <a:rPr sz="2000" spc="-15" dirty="0">
                <a:solidFill>
                  <a:srgbClr val="FFFF00"/>
                </a:solidFill>
                <a:latin typeface="Verdana"/>
                <a:cs typeface="Verdana"/>
              </a:rPr>
              <a:t>pasar </a:t>
            </a:r>
            <a:r>
              <a:rPr sz="2000" spc="20" dirty="0">
                <a:solidFill>
                  <a:srgbClr val="FFFF00"/>
                </a:solidFill>
                <a:latin typeface="Verdana"/>
                <a:cs typeface="Verdana"/>
              </a:rPr>
              <a:t>yang </a:t>
            </a:r>
            <a:r>
              <a:rPr sz="2000" spc="-40" dirty="0">
                <a:solidFill>
                  <a:srgbClr val="FFFF00"/>
                </a:solidFill>
                <a:latin typeface="Verdana"/>
                <a:cs typeface="Verdana"/>
              </a:rPr>
              <a:t>memungkinkan </a:t>
            </a:r>
            <a:r>
              <a:rPr sz="2000" spc="-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Verdana"/>
                <a:cs typeface="Verdana"/>
              </a:rPr>
              <a:t>pelaku </a:t>
            </a:r>
            <a:r>
              <a:rPr sz="2000" spc="-20" dirty="0">
                <a:solidFill>
                  <a:srgbClr val="FFFF00"/>
                </a:solidFill>
                <a:latin typeface="Verdana"/>
                <a:cs typeface="Verdana"/>
              </a:rPr>
              <a:t>ekonomi </a:t>
            </a:r>
            <a:r>
              <a:rPr sz="2000" spc="30" dirty="0">
                <a:solidFill>
                  <a:srgbClr val="FFFF00"/>
                </a:solidFill>
                <a:latin typeface="Verdana"/>
                <a:cs typeface="Verdana"/>
              </a:rPr>
              <a:t>mendapatkan </a:t>
            </a:r>
            <a:r>
              <a:rPr sz="2000" spc="-20" dirty="0">
                <a:solidFill>
                  <a:srgbClr val="FFFF00"/>
                </a:solidFill>
                <a:latin typeface="Verdana"/>
                <a:cs typeface="Verdana"/>
              </a:rPr>
              <a:t>keuntungan </a:t>
            </a:r>
            <a:r>
              <a:rPr sz="2000" spc="45" dirty="0">
                <a:solidFill>
                  <a:srgbClr val="FFFF00"/>
                </a:solidFill>
                <a:latin typeface="Verdana"/>
                <a:cs typeface="Verdana"/>
              </a:rPr>
              <a:t>bebas </a:t>
            </a:r>
            <a:r>
              <a:rPr sz="2000" spc="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risiko </a:t>
            </a:r>
            <a:r>
              <a:rPr sz="2000" spc="20" dirty="0">
                <a:solidFill>
                  <a:srgbClr val="FFFF00"/>
                </a:solidFill>
                <a:latin typeface="Verdana"/>
                <a:cs typeface="Verdana"/>
              </a:rPr>
              <a:t>yang </a:t>
            </a:r>
            <a:r>
              <a:rPr sz="2000" spc="-75" dirty="0">
                <a:solidFill>
                  <a:srgbClr val="FFFF00"/>
                </a:solidFill>
                <a:latin typeface="Verdana"/>
                <a:cs typeface="Verdana"/>
              </a:rPr>
              <a:t>positif </a:t>
            </a:r>
            <a:r>
              <a:rPr sz="2000" spc="60" dirty="0">
                <a:solidFill>
                  <a:srgbClr val="FFFF00"/>
                </a:solidFill>
                <a:latin typeface="Verdana"/>
                <a:cs typeface="Verdana"/>
              </a:rPr>
              <a:t>dengan </a:t>
            </a:r>
            <a:r>
              <a:rPr sz="2000" spc="30" dirty="0">
                <a:solidFill>
                  <a:srgbClr val="FFFF00"/>
                </a:solidFill>
                <a:latin typeface="Verdana"/>
                <a:cs typeface="Verdana"/>
              </a:rPr>
              <a:t>modal </a:t>
            </a:r>
            <a:r>
              <a:rPr sz="2000" spc="-30" dirty="0">
                <a:solidFill>
                  <a:srgbClr val="FFFF00"/>
                </a:solidFill>
                <a:latin typeface="Verdana"/>
                <a:cs typeface="Verdana"/>
              </a:rPr>
              <a:t>nol </a:t>
            </a:r>
            <a:r>
              <a:rPr sz="2000" spc="40" dirty="0">
                <a:solidFill>
                  <a:srgbClr val="FFFF00"/>
                </a:solidFill>
                <a:latin typeface="Verdana"/>
                <a:cs typeface="Verdana"/>
              </a:rPr>
              <a:t>dalam </a:t>
            </a:r>
            <a:r>
              <a:rPr sz="2000" spc="-65" dirty="0">
                <a:solidFill>
                  <a:srgbClr val="FFFF00"/>
                </a:solidFill>
                <a:latin typeface="Verdana"/>
                <a:cs typeface="Verdana"/>
              </a:rPr>
              <a:t>setting </a:t>
            </a:r>
            <a:r>
              <a:rPr sz="2000" spc="-6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FFFF00"/>
                </a:solidFill>
                <a:latin typeface="Verdana"/>
                <a:cs typeface="Verdana"/>
              </a:rPr>
              <a:t>pasar </a:t>
            </a:r>
            <a:r>
              <a:rPr sz="2000" spc="30" dirty="0">
                <a:solidFill>
                  <a:srgbClr val="FFFF00"/>
                </a:solidFill>
                <a:latin typeface="Verdana"/>
                <a:cs typeface="Verdana"/>
              </a:rPr>
              <a:t>modal </a:t>
            </a:r>
            <a:r>
              <a:rPr sz="2000" spc="20" dirty="0">
                <a:solidFill>
                  <a:srgbClr val="FFFF00"/>
                </a:solidFill>
                <a:latin typeface="Verdana"/>
                <a:cs typeface="Verdana"/>
              </a:rPr>
              <a:t>yang </a:t>
            </a:r>
            <a:r>
              <a:rPr sz="2000" spc="-40" dirty="0">
                <a:solidFill>
                  <a:srgbClr val="FFFF00"/>
                </a:solidFill>
                <a:latin typeface="Verdana"/>
                <a:cs typeface="Verdana"/>
              </a:rPr>
              <a:t>sempurna </a:t>
            </a:r>
            <a:r>
              <a:rPr sz="2000" spc="20" dirty="0">
                <a:solidFill>
                  <a:srgbClr val="FFFF00"/>
                </a:solidFill>
                <a:latin typeface="Verdana"/>
                <a:cs typeface="Verdana"/>
              </a:rPr>
              <a:t>yang </a:t>
            </a:r>
            <a:r>
              <a:rPr sz="2000" spc="-100" dirty="0">
                <a:solidFill>
                  <a:srgbClr val="FFFF00"/>
                </a:solidFill>
                <a:latin typeface="Verdana"/>
                <a:cs typeface="Verdana"/>
              </a:rPr>
              <a:t>memiliki </a:t>
            </a:r>
            <a:r>
              <a:rPr sz="2000" spc="-140" dirty="0">
                <a:solidFill>
                  <a:srgbClr val="FFFF00"/>
                </a:solidFill>
                <a:latin typeface="Verdana"/>
                <a:cs typeface="Verdana"/>
              </a:rPr>
              <a:t>asumsi: </a:t>
            </a:r>
            <a:r>
              <a:rPr sz="2000" spc="-1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FFFF00"/>
                </a:solidFill>
                <a:latin typeface="Verdana"/>
                <a:cs typeface="Verdana"/>
              </a:rPr>
              <a:t>“Tidak</a:t>
            </a:r>
            <a:r>
              <a:rPr sz="2000" spc="-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FFFF00"/>
                </a:solidFill>
                <a:latin typeface="Verdana"/>
                <a:cs typeface="Verdana"/>
              </a:rPr>
              <a:t>terdapat</a:t>
            </a:r>
            <a:r>
              <a:rPr sz="2000" spc="30" dirty="0">
                <a:solidFill>
                  <a:srgbClr val="FFFF00"/>
                </a:solidFill>
                <a:latin typeface="Verdana"/>
                <a:cs typeface="Verdana"/>
              </a:rPr>
              <a:t> biaya</a:t>
            </a:r>
            <a:r>
              <a:rPr sz="2000" spc="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110" dirty="0">
                <a:solidFill>
                  <a:srgbClr val="FFFF00"/>
                </a:solidFill>
                <a:latin typeface="Verdana"/>
                <a:cs typeface="Verdana"/>
              </a:rPr>
              <a:t>transaksi,</a:t>
            </a:r>
            <a:r>
              <a:rPr sz="2000" spc="-10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30" dirty="0">
                <a:solidFill>
                  <a:srgbClr val="FFFF00"/>
                </a:solidFill>
                <a:latin typeface="Verdana"/>
                <a:cs typeface="Verdana"/>
              </a:rPr>
              <a:t>biaya</a:t>
            </a:r>
            <a:r>
              <a:rPr sz="2000" spc="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80" dirty="0">
                <a:solidFill>
                  <a:srgbClr val="FFFF00"/>
                </a:solidFill>
                <a:latin typeface="Verdana"/>
                <a:cs typeface="Verdana"/>
              </a:rPr>
              <a:t>transport, </a:t>
            </a:r>
            <a:r>
              <a:rPr sz="2000" spc="-7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30" dirty="0">
                <a:solidFill>
                  <a:srgbClr val="FFFF00"/>
                </a:solidFill>
                <a:latin typeface="Verdana"/>
                <a:cs typeface="Verdana"/>
              </a:rPr>
              <a:t>biaya </a:t>
            </a:r>
            <a:r>
              <a:rPr sz="2000" spc="-35" dirty="0">
                <a:solidFill>
                  <a:srgbClr val="FFFF00"/>
                </a:solidFill>
                <a:latin typeface="Verdana"/>
                <a:cs typeface="Verdana"/>
              </a:rPr>
              <a:t>pajak, </a:t>
            </a:r>
            <a:r>
              <a:rPr sz="2000" spc="-85" dirty="0">
                <a:solidFill>
                  <a:srgbClr val="FFFF00"/>
                </a:solidFill>
                <a:latin typeface="Verdana"/>
                <a:cs typeface="Verdana"/>
              </a:rPr>
              <a:t>tarif </a:t>
            </a:r>
            <a:r>
              <a:rPr sz="2000" spc="120" dirty="0">
                <a:solidFill>
                  <a:srgbClr val="FFFF00"/>
                </a:solidFill>
                <a:latin typeface="Verdana"/>
                <a:cs typeface="Verdana"/>
              </a:rPr>
              <a:t>bea </a:t>
            </a:r>
            <a:r>
              <a:rPr sz="2000" spc="-80" dirty="0">
                <a:solidFill>
                  <a:srgbClr val="FFFF00"/>
                </a:solidFill>
                <a:latin typeface="Verdana"/>
                <a:cs typeface="Verdana"/>
              </a:rPr>
              <a:t>masuk </a:t>
            </a:r>
            <a:r>
              <a:rPr sz="2000" spc="75" dirty="0">
                <a:solidFill>
                  <a:srgbClr val="FFFF00"/>
                </a:solidFill>
                <a:latin typeface="Verdana"/>
                <a:cs typeface="Verdana"/>
              </a:rPr>
              <a:t>dan </a:t>
            </a:r>
            <a:r>
              <a:rPr sz="2000" spc="-60" dirty="0">
                <a:solidFill>
                  <a:srgbClr val="FFFF00"/>
                </a:solidFill>
                <a:latin typeface="Verdana"/>
                <a:cs typeface="Verdana"/>
              </a:rPr>
              <a:t>faktor </a:t>
            </a:r>
            <a:r>
              <a:rPr sz="2000" spc="-50" dirty="0">
                <a:solidFill>
                  <a:srgbClr val="FFFF00"/>
                </a:solidFill>
                <a:latin typeface="Verdana"/>
                <a:cs typeface="Verdana"/>
              </a:rPr>
              <a:t>lain </a:t>
            </a:r>
            <a:r>
              <a:rPr sz="2000" spc="20" dirty="0">
                <a:solidFill>
                  <a:srgbClr val="FFFF00"/>
                </a:solidFill>
                <a:latin typeface="Verdana"/>
                <a:cs typeface="Verdana"/>
              </a:rPr>
              <a:t>yang </a:t>
            </a:r>
            <a:r>
              <a:rPr sz="2000" spc="2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00"/>
                </a:solidFill>
                <a:latin typeface="Verdana"/>
                <a:cs typeface="Verdana"/>
              </a:rPr>
              <a:t>membatasi</a:t>
            </a:r>
            <a:r>
              <a:rPr sz="2000" spc="-1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55" dirty="0">
                <a:solidFill>
                  <a:srgbClr val="FFFF00"/>
                </a:solidFill>
                <a:latin typeface="Verdana"/>
                <a:cs typeface="Verdana"/>
              </a:rPr>
              <a:t>perdagangan</a:t>
            </a:r>
            <a:r>
              <a:rPr sz="20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45" dirty="0" err="1">
                <a:solidFill>
                  <a:srgbClr val="FFFF00"/>
                </a:solidFill>
                <a:latin typeface="Verdana"/>
                <a:cs typeface="Verdana"/>
              </a:rPr>
              <a:t>bebas</a:t>
            </a:r>
            <a:r>
              <a:rPr sz="2000" spc="45" dirty="0" smtClean="0">
                <a:solidFill>
                  <a:srgbClr val="FFFF00"/>
                </a:solidFill>
                <a:latin typeface="Verdana"/>
                <a:cs typeface="Verdana"/>
              </a:rPr>
              <a:t>”</a:t>
            </a:r>
          </a:p>
          <a:p>
            <a:pPr marL="286385" marR="5080" indent="-274320" algn="just">
              <a:lnSpc>
                <a:spcPct val="80000"/>
              </a:lnSpc>
              <a:spcBef>
                <a:spcPts val="484"/>
              </a:spcBef>
            </a:pPr>
            <a:endParaRPr sz="20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286385" marR="47625" indent="-274320">
              <a:lnSpc>
                <a:spcPct val="80000"/>
              </a:lnSpc>
              <a:spcBef>
                <a:spcPts val="455"/>
              </a:spcBef>
            </a:pPr>
            <a:r>
              <a:rPr sz="2000" spc="-5" dirty="0" smtClean="0">
                <a:solidFill>
                  <a:srgbClr val="FFFF00"/>
                </a:solidFill>
                <a:latin typeface="Verdana"/>
                <a:cs typeface="Verdana"/>
              </a:rPr>
              <a:t>    </a:t>
            </a:r>
            <a:r>
              <a:rPr sz="2000" spc="-5" dirty="0" err="1" smtClean="0">
                <a:solidFill>
                  <a:srgbClr val="FFFF00"/>
                </a:solidFill>
                <a:latin typeface="Verdana"/>
                <a:cs typeface="Verdana"/>
              </a:rPr>
              <a:t>Ke</a:t>
            </a:r>
            <a:r>
              <a:rPr sz="2000" spc="-10" dirty="0" err="1" smtClean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000" spc="-155" dirty="0" err="1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25" dirty="0" err="1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20" dirty="0" err="1" smtClean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50" dirty="0" err="1" smtClean="0">
                <a:solidFill>
                  <a:srgbClr val="FFFF00"/>
                </a:solidFill>
                <a:latin typeface="Verdana"/>
                <a:cs typeface="Verdana"/>
              </a:rPr>
              <a:t>an</a:t>
            </a:r>
            <a:r>
              <a:rPr sz="2000" spc="-135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5" dirty="0">
                <a:solidFill>
                  <a:srgbClr val="FFFF00"/>
                </a:solidFill>
                <a:latin typeface="Verdana"/>
                <a:cs typeface="Verdana"/>
              </a:rPr>
              <a:t>ar</a:t>
            </a:r>
            <a:r>
              <a:rPr sz="2000" spc="10" dirty="0">
                <a:solidFill>
                  <a:srgbClr val="FFFF00"/>
                </a:solidFill>
                <a:latin typeface="Verdana"/>
                <a:cs typeface="Verdana"/>
              </a:rPr>
              <a:t>b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10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-110" dirty="0">
                <a:solidFill>
                  <a:srgbClr val="FFFF00"/>
                </a:solidFill>
                <a:latin typeface="Verdana"/>
                <a:cs typeface="Verdana"/>
              </a:rPr>
              <a:t>ra</a:t>
            </a:r>
            <a:r>
              <a:rPr sz="2000" spc="-114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spc="10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0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135" dirty="0">
                <a:solidFill>
                  <a:srgbClr val="FFFF00"/>
                </a:solidFill>
                <a:latin typeface="Verdana"/>
                <a:cs typeface="Verdana"/>
              </a:rPr>
              <a:t>da</a:t>
            </a:r>
            <a:r>
              <a:rPr sz="2000" spc="11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0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110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spc="-1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20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180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000" spc="-55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000" spc="-180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0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5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0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75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spc="-8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000" spc="11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000" spc="15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nj</a:t>
            </a:r>
            <a:r>
              <a:rPr sz="2000" spc="-7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000" spc="90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000" spc="-14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135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000" spc="12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254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215" dirty="0">
                <a:solidFill>
                  <a:srgbClr val="FFFF00"/>
                </a:solidFill>
                <a:latin typeface="Verdana"/>
                <a:cs typeface="Verdana"/>
              </a:rPr>
              <a:t>r  </a:t>
            </a:r>
            <a:r>
              <a:rPr sz="2000" spc="-30" dirty="0">
                <a:solidFill>
                  <a:srgbClr val="FFFF00"/>
                </a:solidFill>
                <a:latin typeface="Verdana"/>
                <a:cs typeface="Verdana"/>
              </a:rPr>
              <a:t>tidak </a:t>
            </a:r>
            <a:r>
              <a:rPr sz="2000" spc="40" dirty="0">
                <a:solidFill>
                  <a:srgbClr val="FFFF00"/>
                </a:solidFill>
                <a:latin typeface="Verdana"/>
                <a:cs typeface="Verdana"/>
              </a:rPr>
              <a:t>dalam </a:t>
            </a:r>
            <a:r>
              <a:rPr sz="2000" spc="65" dirty="0">
                <a:solidFill>
                  <a:srgbClr val="FFFF00"/>
                </a:solidFill>
                <a:latin typeface="Verdana"/>
                <a:cs typeface="Verdana"/>
              </a:rPr>
              <a:t>keadaan </a:t>
            </a:r>
            <a:r>
              <a:rPr sz="2000" spc="-65" dirty="0">
                <a:solidFill>
                  <a:srgbClr val="FFFF00"/>
                </a:solidFill>
                <a:latin typeface="Verdana"/>
                <a:cs typeface="Verdana"/>
              </a:rPr>
              <a:t>equilibrium </a:t>
            </a:r>
            <a:r>
              <a:rPr sz="2000" spc="-340" dirty="0">
                <a:solidFill>
                  <a:srgbClr val="FFFF00"/>
                </a:solidFill>
                <a:latin typeface="Verdana"/>
                <a:cs typeface="Verdana"/>
              </a:rPr>
              <a:t>: </a:t>
            </a:r>
            <a:r>
              <a:rPr sz="2000" spc="-30" dirty="0">
                <a:solidFill>
                  <a:srgbClr val="FFFF00"/>
                </a:solidFill>
                <a:latin typeface="Verdana"/>
                <a:cs typeface="Verdana"/>
              </a:rPr>
              <a:t>tidak </a:t>
            </a:r>
            <a:r>
              <a:rPr sz="2000" dirty="0">
                <a:solidFill>
                  <a:srgbClr val="FFFF00"/>
                </a:solidFill>
                <a:latin typeface="Verdana"/>
                <a:cs typeface="Verdana"/>
              </a:rPr>
              <a:t>terciptanya </a:t>
            </a:r>
            <a:r>
              <a:rPr sz="2000" spc="-65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h</a:t>
            </a:r>
            <a:r>
              <a:rPr sz="2000" spc="-55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000" spc="-180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000" spc="-55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000" spc="-70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000" spc="-13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FFFF00"/>
                </a:solidFill>
                <a:latin typeface="Verdana"/>
                <a:cs typeface="Verdana"/>
              </a:rPr>
              <a:t>sa</a:t>
            </a:r>
            <a:r>
              <a:rPr sz="2000" spc="-10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-5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ha</a:t>
            </a:r>
            <a:r>
              <a:rPr sz="2000" spc="-3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000" spc="85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0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endParaRPr sz="2000" dirty="0">
              <a:solidFill>
                <a:srgbClr val="FFFF00"/>
              </a:solidFill>
              <a:latin typeface="Verdana"/>
              <a:cs typeface="Verdana"/>
            </a:endParaRPr>
          </a:p>
          <a:p>
            <a:pPr marL="286385" marR="294005" indent="-274320">
              <a:lnSpc>
                <a:spcPct val="80000"/>
              </a:lnSpc>
              <a:spcBef>
                <a:spcPts val="455"/>
              </a:spcBef>
            </a:pPr>
            <a:r>
              <a:rPr sz="2000" spc="-185" dirty="0" smtClean="0">
                <a:solidFill>
                  <a:srgbClr val="FFFF00"/>
                </a:solidFill>
                <a:latin typeface="Verdana"/>
                <a:cs typeface="Verdana"/>
              </a:rPr>
              <a:t>     </a:t>
            </a:r>
          </a:p>
          <a:p>
            <a:pPr marL="286385" marR="294005" indent="-274320">
              <a:lnSpc>
                <a:spcPct val="80000"/>
              </a:lnSpc>
              <a:spcBef>
                <a:spcPts val="455"/>
              </a:spcBef>
            </a:pPr>
            <a:r>
              <a:rPr lang="x-none" sz="2000" spc="-18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lang="x-none" sz="2000" spc="-185" dirty="0" smtClean="0">
                <a:solidFill>
                  <a:srgbClr val="FFFF00"/>
                </a:solidFill>
                <a:latin typeface="Verdana"/>
                <a:cs typeface="Verdana"/>
              </a:rPr>
              <a:t>    </a:t>
            </a:r>
            <a:r>
              <a:rPr sz="2000" spc="-185" dirty="0" err="1" smtClean="0">
                <a:solidFill>
                  <a:srgbClr val="FFFF00"/>
                </a:solidFill>
                <a:latin typeface="Verdana"/>
                <a:cs typeface="Verdana"/>
              </a:rPr>
              <a:t>Ek</a:t>
            </a:r>
            <a:r>
              <a:rPr sz="2000" spc="-254" dirty="0" err="1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spc="110" dirty="0" err="1" smtClean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000" spc="-25" dirty="0" err="1" smtClean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2000" spc="-35" dirty="0" err="1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000" spc="-110" dirty="0" err="1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145" dirty="0" err="1" smtClean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155" dirty="0" err="1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254" dirty="0" err="1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spc="-145" dirty="0" err="1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150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5" dirty="0">
                <a:solidFill>
                  <a:srgbClr val="FFFF00"/>
                </a:solidFill>
                <a:latin typeface="Verdana"/>
                <a:cs typeface="Verdana"/>
              </a:rPr>
              <a:t>ar</a:t>
            </a:r>
            <a:r>
              <a:rPr sz="2000" spc="10" dirty="0">
                <a:solidFill>
                  <a:srgbClr val="FFFF00"/>
                </a:solidFill>
                <a:latin typeface="Verdana"/>
                <a:cs typeface="Verdana"/>
              </a:rPr>
              <a:t>b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10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-110" dirty="0">
                <a:solidFill>
                  <a:srgbClr val="FFFF00"/>
                </a:solidFill>
                <a:latin typeface="Verdana"/>
                <a:cs typeface="Verdana"/>
              </a:rPr>
              <a:t>ra</a:t>
            </a:r>
            <a:r>
              <a:rPr sz="2000" spc="-114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spc="10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0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20" dirty="0">
                <a:solidFill>
                  <a:srgbClr val="FFFF00"/>
                </a:solidFill>
                <a:latin typeface="Verdana"/>
                <a:cs typeface="Verdana"/>
              </a:rPr>
              <a:t>me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000" spc="114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spc="90" dirty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000" spc="-245" dirty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2000" spc="90" dirty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000" spc="90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000" spc="-14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260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spc="-14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10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-55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000" spc="15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200" dirty="0">
                <a:solidFill>
                  <a:srgbClr val="FFFF00"/>
                </a:solidFill>
                <a:latin typeface="Verdana"/>
                <a:cs typeface="Verdana"/>
              </a:rPr>
              <a:t>si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20" dirty="0">
                <a:solidFill>
                  <a:srgbClr val="FFFF00"/>
                </a:solidFill>
                <a:latin typeface="Verdana"/>
                <a:cs typeface="Verdana"/>
              </a:rPr>
              <a:t>me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000" spc="-55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000" spc="-270" dirty="0">
                <a:solidFill>
                  <a:srgbClr val="FFFF00"/>
                </a:solidFill>
                <a:latin typeface="Verdana"/>
                <a:cs typeface="Verdana"/>
              </a:rPr>
              <a:t>j</a:t>
            </a:r>
            <a:r>
              <a:rPr sz="2000" spc="-35" dirty="0">
                <a:solidFill>
                  <a:srgbClr val="FFFF00"/>
                </a:solidFill>
                <a:latin typeface="Verdana"/>
                <a:cs typeface="Verdana"/>
              </a:rPr>
              <a:t>u  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000" spc="-35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000" spc="-254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spc="105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65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000" spc="110" dirty="0">
                <a:solidFill>
                  <a:srgbClr val="FFFF00"/>
                </a:solidFill>
                <a:latin typeface="Verdana"/>
                <a:cs typeface="Verdana"/>
              </a:rPr>
              <a:t>b</a:t>
            </a:r>
            <a:r>
              <a:rPr sz="2000" spc="15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000" spc="120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000" spc="12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5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000" spc="-145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15" dirty="0">
                <a:solidFill>
                  <a:srgbClr val="FFFF00"/>
                </a:solidFill>
                <a:latin typeface="Verdana"/>
                <a:cs typeface="Verdana"/>
              </a:rPr>
              <a:t>y</a:t>
            </a:r>
            <a:r>
              <a:rPr sz="2000" spc="2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11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14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-50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000" spc="-40" dirty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000" spc="114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254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spc="-14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spc="-1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65" dirty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20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45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0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5" dirty="0">
                <a:solidFill>
                  <a:srgbClr val="FFFF00"/>
                </a:solidFill>
                <a:latin typeface="Verdana"/>
                <a:cs typeface="Verdana"/>
              </a:rPr>
              <a:t>ar</a:t>
            </a:r>
            <a:r>
              <a:rPr sz="2000" spc="10" dirty="0">
                <a:solidFill>
                  <a:srgbClr val="FFFF00"/>
                </a:solidFill>
                <a:latin typeface="Verdana"/>
                <a:cs typeface="Verdana"/>
              </a:rPr>
              <a:t>b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10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-110" dirty="0">
                <a:solidFill>
                  <a:srgbClr val="FFFF00"/>
                </a:solidFill>
                <a:latin typeface="Verdana"/>
                <a:cs typeface="Verdana"/>
              </a:rPr>
              <a:t>ra</a:t>
            </a:r>
            <a:r>
              <a:rPr sz="2000" spc="-114" dirty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spc="100" dirty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0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145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-110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114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spc="15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130" dirty="0">
                <a:solidFill>
                  <a:srgbClr val="FFFF00"/>
                </a:solidFill>
                <a:latin typeface="Verdana"/>
                <a:cs typeface="Verdana"/>
              </a:rPr>
              <a:t>k  </a:t>
            </a:r>
            <a:r>
              <a:rPr sz="2000" spc="135" dirty="0">
                <a:solidFill>
                  <a:srgbClr val="FFFF00"/>
                </a:solidFill>
                <a:latin typeface="Verdana"/>
                <a:cs typeface="Verdana"/>
              </a:rPr>
              <a:t>da</a:t>
            </a:r>
            <a:r>
              <a:rPr sz="2000" spc="110" dirty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0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110" dirty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20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spc="-1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spc="-150" dirty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20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180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000" spc="-55" dirty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000" spc="-180" dirty="0">
                <a:solidFill>
                  <a:srgbClr val="FFFF00"/>
                </a:solidFill>
                <a:latin typeface="Verdana"/>
                <a:cs typeface="Verdana"/>
              </a:rPr>
              <a:t>k</a:t>
            </a:r>
            <a:r>
              <a:rPr sz="2000" spc="150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-50" dirty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000" spc="-140" dirty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2000" spc="5" dirty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spc="85" dirty="0">
                <a:solidFill>
                  <a:srgbClr val="FFFF00"/>
                </a:solidFill>
                <a:latin typeface="Verdana"/>
                <a:cs typeface="Verdana"/>
              </a:rPr>
              <a:t>g</a:t>
            </a:r>
            <a:r>
              <a:rPr sz="2000" spc="-145" dirty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endParaRPr sz="2000" dirty="0">
              <a:solidFill>
                <a:srgbClr val="FFFF00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3766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0"/>
          <p:cNvSpPr txBox="1"/>
          <p:nvPr/>
        </p:nvSpPr>
        <p:spPr>
          <a:xfrm>
            <a:off x="2839003" y="1071872"/>
            <a:ext cx="68395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</a:pPr>
            <a:r>
              <a:rPr sz="2400" spc="-10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Suku</a:t>
            </a:r>
            <a:r>
              <a:rPr sz="2400" spc="-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bunga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Dollar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“efektif”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dari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alternatif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investasi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di 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Inggris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tadi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dinyatakan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dengan: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5" name="object 11"/>
          <p:cNvSpPr/>
          <p:nvPr/>
        </p:nvSpPr>
        <p:spPr>
          <a:xfrm>
            <a:off x="5492795" y="2398260"/>
            <a:ext cx="198120" cy="21590"/>
          </a:xfrm>
          <a:custGeom>
            <a:avLst/>
            <a:gdLst/>
            <a:ahLst/>
            <a:cxnLst/>
            <a:rect l="l" t="t" r="r" b="b"/>
            <a:pathLst>
              <a:path w="198120" h="21589">
                <a:moveTo>
                  <a:pt x="198120" y="0"/>
                </a:moveTo>
                <a:lnTo>
                  <a:pt x="0" y="0"/>
                </a:lnTo>
                <a:lnTo>
                  <a:pt x="0" y="21336"/>
                </a:lnTo>
                <a:lnTo>
                  <a:pt x="198120" y="21336"/>
                </a:lnTo>
                <a:lnTo>
                  <a:pt x="198120" y="0"/>
                </a:lnTo>
                <a:close/>
              </a:path>
            </a:pathLst>
          </a:custGeom>
          <a:solidFill>
            <a:srgbClr val="17406D"/>
          </a:solidFill>
        </p:spPr>
        <p:txBody>
          <a:bodyPr wrap="square" lIns="0" tIns="0" rIns="0" bIns="0" rtlCol="0"/>
          <a:lstStyle/>
          <a:p>
            <a:endParaRPr>
              <a:solidFill>
                <a:srgbClr val="FFFF00"/>
              </a:solidFill>
            </a:endParaRPr>
          </a:p>
        </p:txBody>
      </p:sp>
      <p:sp>
        <p:nvSpPr>
          <p:cNvPr id="6" name="object 12"/>
          <p:cNvSpPr txBox="1"/>
          <p:nvPr/>
        </p:nvSpPr>
        <p:spPr>
          <a:xfrm>
            <a:off x="5495843" y="2382511"/>
            <a:ext cx="1873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𝑆</a:t>
            </a:r>
          </a:p>
        </p:txBody>
      </p:sp>
      <p:sp>
        <p:nvSpPr>
          <p:cNvPr id="7" name="object 13"/>
          <p:cNvSpPr txBox="1"/>
          <p:nvPr/>
        </p:nvSpPr>
        <p:spPr>
          <a:xfrm>
            <a:off x="6484094" y="2352032"/>
            <a:ext cx="12890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endParaRPr sz="160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8" name="object 14"/>
          <p:cNvSpPr txBox="1"/>
          <p:nvPr/>
        </p:nvSpPr>
        <p:spPr>
          <a:xfrm>
            <a:off x="5455585" y="2178295"/>
            <a:ext cx="1718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baseline="41666" dirty="0">
                <a:solidFill>
                  <a:srgbClr val="FFFF00"/>
                </a:solidFill>
                <a:latin typeface="Cambria Math"/>
                <a:cs typeface="Cambria Math"/>
              </a:rPr>
              <a:t>𝐹</a:t>
            </a:r>
            <a:r>
              <a:rPr sz="3600" spc="-60" baseline="41666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(1 +</a:t>
            </a:r>
            <a:r>
              <a:rPr sz="2400" spc="-5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spc="-890" dirty="0">
                <a:solidFill>
                  <a:srgbClr val="FFFF00"/>
                </a:solidFill>
                <a:latin typeface="Cambria Math"/>
                <a:cs typeface="Cambria Math"/>
              </a:rPr>
              <a:t>&amp;</a:t>
            </a: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spc="-245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−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1</a:t>
            </a:r>
          </a:p>
        </p:txBody>
      </p:sp>
      <p:sp>
        <p:nvSpPr>
          <p:cNvPr id="9" name="object 15"/>
          <p:cNvSpPr txBox="1"/>
          <p:nvPr/>
        </p:nvSpPr>
        <p:spPr>
          <a:xfrm>
            <a:off x="2839003" y="2742175"/>
            <a:ext cx="69964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</a:pPr>
            <a:r>
              <a:rPr sz="2400" spc="-15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spc="-15" dirty="0" err="1" smtClean="0">
                <a:solidFill>
                  <a:srgbClr val="FFFF00"/>
                </a:solidFill>
                <a:latin typeface="Calibri"/>
                <a:cs typeface="Calibri"/>
              </a:rPr>
              <a:t>Maka</a:t>
            </a:r>
            <a:r>
              <a:rPr sz="2400" spc="-1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untuk memastikan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keseimbangan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di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antara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suku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bunga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Dollar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dan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Pound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di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pasar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internasional,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akan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dibentuk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persamaan: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10" name="object 16"/>
          <p:cNvSpPr/>
          <p:nvPr/>
        </p:nvSpPr>
        <p:spPr>
          <a:xfrm>
            <a:off x="5051903" y="4270138"/>
            <a:ext cx="1550670" cy="282575"/>
          </a:xfrm>
          <a:custGeom>
            <a:avLst/>
            <a:gdLst/>
            <a:ahLst/>
            <a:cxnLst/>
            <a:rect l="l" t="t" r="r" b="b"/>
            <a:pathLst>
              <a:path w="1550670" h="282575">
                <a:moveTo>
                  <a:pt x="94056" y="11455"/>
                </a:moveTo>
                <a:lnTo>
                  <a:pt x="90043" y="0"/>
                </a:lnTo>
                <a:lnTo>
                  <a:pt x="69570" y="7391"/>
                </a:lnTo>
                <a:lnTo>
                  <a:pt x="51625" y="18097"/>
                </a:lnTo>
                <a:lnTo>
                  <a:pt x="23291" y="49479"/>
                </a:lnTo>
                <a:lnTo>
                  <a:pt x="5816" y="91440"/>
                </a:lnTo>
                <a:lnTo>
                  <a:pt x="0" y="141236"/>
                </a:lnTo>
                <a:lnTo>
                  <a:pt x="1447" y="167170"/>
                </a:lnTo>
                <a:lnTo>
                  <a:pt x="13055" y="213055"/>
                </a:lnTo>
                <a:lnTo>
                  <a:pt x="36093" y="250278"/>
                </a:lnTo>
                <a:lnTo>
                  <a:pt x="69507" y="274942"/>
                </a:lnTo>
                <a:lnTo>
                  <a:pt x="90043" y="282321"/>
                </a:lnTo>
                <a:lnTo>
                  <a:pt x="93611" y="270865"/>
                </a:lnTo>
                <a:lnTo>
                  <a:pt x="77520" y="263740"/>
                </a:lnTo>
                <a:lnTo>
                  <a:pt x="63639" y="253822"/>
                </a:lnTo>
                <a:lnTo>
                  <a:pt x="35166" y="207581"/>
                </a:lnTo>
                <a:lnTo>
                  <a:pt x="26797" y="164655"/>
                </a:lnTo>
                <a:lnTo>
                  <a:pt x="25742" y="139750"/>
                </a:lnTo>
                <a:lnTo>
                  <a:pt x="26797" y="115658"/>
                </a:lnTo>
                <a:lnTo>
                  <a:pt x="35166" y="73875"/>
                </a:lnTo>
                <a:lnTo>
                  <a:pt x="63754" y="28371"/>
                </a:lnTo>
                <a:lnTo>
                  <a:pt x="77774" y="18554"/>
                </a:lnTo>
                <a:lnTo>
                  <a:pt x="94056" y="11455"/>
                </a:lnTo>
                <a:close/>
              </a:path>
              <a:path w="1550670" h="282575">
                <a:moveTo>
                  <a:pt x="930236" y="141236"/>
                </a:moveTo>
                <a:lnTo>
                  <a:pt x="924420" y="91440"/>
                </a:lnTo>
                <a:lnTo>
                  <a:pt x="906945" y="49479"/>
                </a:lnTo>
                <a:lnTo>
                  <a:pt x="878611" y="18097"/>
                </a:lnTo>
                <a:lnTo>
                  <a:pt x="840193" y="0"/>
                </a:lnTo>
                <a:lnTo>
                  <a:pt x="836180" y="11455"/>
                </a:lnTo>
                <a:lnTo>
                  <a:pt x="852525" y="18554"/>
                </a:lnTo>
                <a:lnTo>
                  <a:pt x="866571" y="28371"/>
                </a:lnTo>
                <a:lnTo>
                  <a:pt x="895108" y="73875"/>
                </a:lnTo>
                <a:lnTo>
                  <a:pt x="903452" y="115658"/>
                </a:lnTo>
                <a:lnTo>
                  <a:pt x="904494" y="139750"/>
                </a:lnTo>
                <a:lnTo>
                  <a:pt x="903439" y="164655"/>
                </a:lnTo>
                <a:lnTo>
                  <a:pt x="895070" y="207581"/>
                </a:lnTo>
                <a:lnTo>
                  <a:pt x="866597" y="253822"/>
                </a:lnTo>
                <a:lnTo>
                  <a:pt x="836625" y="270865"/>
                </a:lnTo>
                <a:lnTo>
                  <a:pt x="840193" y="282321"/>
                </a:lnTo>
                <a:lnTo>
                  <a:pt x="878700" y="264261"/>
                </a:lnTo>
                <a:lnTo>
                  <a:pt x="907021" y="232994"/>
                </a:lnTo>
                <a:lnTo>
                  <a:pt x="924433" y="191109"/>
                </a:lnTo>
                <a:lnTo>
                  <a:pt x="928789" y="167170"/>
                </a:lnTo>
                <a:lnTo>
                  <a:pt x="930236" y="141236"/>
                </a:lnTo>
                <a:close/>
              </a:path>
              <a:path w="1550670" h="282575">
                <a:moveTo>
                  <a:pt x="1550365" y="130657"/>
                </a:moveTo>
                <a:lnTo>
                  <a:pt x="1352245" y="130657"/>
                </a:lnTo>
                <a:lnTo>
                  <a:pt x="1352245" y="151993"/>
                </a:lnTo>
                <a:lnTo>
                  <a:pt x="1550365" y="151993"/>
                </a:lnTo>
                <a:lnTo>
                  <a:pt x="1550365" y="130657"/>
                </a:lnTo>
                <a:close/>
              </a:path>
            </a:pathLst>
          </a:custGeom>
          <a:solidFill>
            <a:srgbClr val="17406D"/>
          </a:solidFill>
        </p:spPr>
        <p:txBody>
          <a:bodyPr wrap="square" lIns="0" tIns="0" rIns="0" bIns="0" rtlCol="0"/>
          <a:lstStyle/>
          <a:p>
            <a:endParaRPr>
              <a:solidFill>
                <a:srgbClr val="FFFF00"/>
              </a:solidFill>
            </a:endParaRPr>
          </a:p>
        </p:txBody>
      </p:sp>
      <p:sp>
        <p:nvSpPr>
          <p:cNvPr id="11" name="object 17"/>
          <p:cNvSpPr txBox="1"/>
          <p:nvPr/>
        </p:nvSpPr>
        <p:spPr>
          <a:xfrm>
            <a:off x="6392527" y="3949184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𝐹</a:t>
            </a:r>
            <a:endParaRPr sz="2400">
              <a:solidFill>
                <a:srgbClr val="FFFF00"/>
              </a:solidFill>
              <a:latin typeface="Cambria Math"/>
              <a:cs typeface="Cambria Math"/>
            </a:endParaRPr>
          </a:p>
        </p:txBody>
      </p:sp>
      <p:sp>
        <p:nvSpPr>
          <p:cNvPr id="12" name="object 18"/>
          <p:cNvSpPr txBox="1"/>
          <p:nvPr/>
        </p:nvSpPr>
        <p:spPr>
          <a:xfrm>
            <a:off x="5100810" y="4180832"/>
            <a:ext cx="25539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992505" algn="l"/>
              </a:tabLst>
            </a:pP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1 +</a:t>
            </a:r>
            <a:r>
              <a:rPr sz="2400" spc="-5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spc="-445" dirty="0">
                <a:solidFill>
                  <a:srgbClr val="FFFF00"/>
                </a:solidFill>
                <a:latin typeface="Cambria Math"/>
                <a:cs typeface="Cambria Math"/>
              </a:rPr>
              <a:t>&amp;</a:t>
            </a:r>
            <a:r>
              <a:rPr sz="2400" spc="-667" baseline="-20833" dirty="0">
                <a:solidFill>
                  <a:srgbClr val="FFFF00"/>
                </a:solidFill>
                <a:latin typeface="Cambria Math"/>
                <a:cs typeface="Cambria Math"/>
              </a:rPr>
              <a:t>$	</a:t>
            </a: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=</a:t>
            </a:r>
            <a:r>
              <a:rPr sz="2400" spc="220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3600" baseline="-37037" dirty="0">
                <a:solidFill>
                  <a:srgbClr val="FFFF00"/>
                </a:solidFill>
                <a:latin typeface="Cambria Math"/>
                <a:cs typeface="Cambria Math"/>
              </a:rPr>
              <a:t>𝑆</a:t>
            </a:r>
            <a:r>
              <a:rPr sz="3600" spc="30" baseline="-37037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(1</a:t>
            </a:r>
            <a:r>
              <a:rPr sz="2400" spc="-15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+</a:t>
            </a:r>
            <a:r>
              <a:rPr sz="2400" spc="-25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spc="-300" dirty="0">
                <a:solidFill>
                  <a:srgbClr val="FFFF00"/>
                </a:solidFill>
                <a:latin typeface="Cambria Math"/>
                <a:cs typeface="Cambria Math"/>
              </a:rPr>
              <a:t>&amp;</a:t>
            </a:r>
            <a:r>
              <a:rPr sz="2400" spc="-450" baseline="-20833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400" spc="-300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13" name="object 19"/>
          <p:cNvSpPr txBox="1"/>
          <p:nvPr/>
        </p:nvSpPr>
        <p:spPr>
          <a:xfrm>
            <a:off x="2839003" y="4744711"/>
            <a:ext cx="5727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u</a:t>
            </a:r>
            <a:endParaRPr sz="240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14" name="object 20"/>
          <p:cNvSpPr/>
          <p:nvPr/>
        </p:nvSpPr>
        <p:spPr>
          <a:xfrm>
            <a:off x="6273668" y="5232899"/>
            <a:ext cx="894080" cy="605790"/>
          </a:xfrm>
          <a:custGeom>
            <a:avLst/>
            <a:gdLst/>
            <a:ahLst/>
            <a:cxnLst/>
            <a:rect l="l" t="t" r="r" b="b"/>
            <a:pathLst>
              <a:path w="894079" h="605789">
                <a:moveTo>
                  <a:pt x="74866" y="0"/>
                </a:moveTo>
                <a:lnTo>
                  <a:pt x="0" y="0"/>
                </a:lnTo>
                <a:lnTo>
                  <a:pt x="0" y="13970"/>
                </a:lnTo>
                <a:lnTo>
                  <a:pt x="0" y="593090"/>
                </a:lnTo>
                <a:lnTo>
                  <a:pt x="0" y="605790"/>
                </a:lnTo>
                <a:lnTo>
                  <a:pt x="74866" y="605790"/>
                </a:lnTo>
                <a:lnTo>
                  <a:pt x="74866" y="593090"/>
                </a:lnTo>
                <a:lnTo>
                  <a:pt x="29171" y="593090"/>
                </a:lnTo>
                <a:lnTo>
                  <a:pt x="29171" y="13970"/>
                </a:lnTo>
                <a:lnTo>
                  <a:pt x="74866" y="13970"/>
                </a:lnTo>
                <a:lnTo>
                  <a:pt x="74866" y="0"/>
                </a:lnTo>
                <a:close/>
              </a:path>
              <a:path w="894079" h="605789">
                <a:moveTo>
                  <a:pt x="813231" y="292608"/>
                </a:moveTo>
                <a:lnTo>
                  <a:pt x="81711" y="292608"/>
                </a:lnTo>
                <a:lnTo>
                  <a:pt x="81711" y="313944"/>
                </a:lnTo>
                <a:lnTo>
                  <a:pt x="813231" y="313944"/>
                </a:lnTo>
                <a:lnTo>
                  <a:pt x="813231" y="292608"/>
                </a:lnTo>
                <a:close/>
              </a:path>
              <a:path w="894079" h="605789">
                <a:moveTo>
                  <a:pt x="893953" y="0"/>
                </a:moveTo>
                <a:lnTo>
                  <a:pt x="819099" y="0"/>
                </a:lnTo>
                <a:lnTo>
                  <a:pt x="819099" y="13970"/>
                </a:lnTo>
                <a:lnTo>
                  <a:pt x="864793" y="13970"/>
                </a:lnTo>
                <a:lnTo>
                  <a:pt x="864793" y="593090"/>
                </a:lnTo>
                <a:lnTo>
                  <a:pt x="819099" y="593090"/>
                </a:lnTo>
                <a:lnTo>
                  <a:pt x="819099" y="605790"/>
                </a:lnTo>
                <a:lnTo>
                  <a:pt x="893953" y="605790"/>
                </a:lnTo>
                <a:lnTo>
                  <a:pt x="893953" y="593090"/>
                </a:lnTo>
                <a:lnTo>
                  <a:pt x="893953" y="13970"/>
                </a:lnTo>
                <a:lnTo>
                  <a:pt x="893953" y="0"/>
                </a:lnTo>
                <a:close/>
              </a:path>
            </a:pathLst>
          </a:custGeom>
          <a:solidFill>
            <a:srgbClr val="17406D"/>
          </a:solidFill>
        </p:spPr>
        <p:txBody>
          <a:bodyPr wrap="square" lIns="0" tIns="0" rIns="0" bIns="0" rtlCol="0"/>
          <a:lstStyle/>
          <a:p>
            <a:endParaRPr>
              <a:solidFill>
                <a:srgbClr val="FFFF00"/>
              </a:solidFill>
            </a:endParaRPr>
          </a:p>
        </p:txBody>
      </p:sp>
      <p:sp>
        <p:nvSpPr>
          <p:cNvPr id="15" name="object 21"/>
          <p:cNvSpPr txBox="1"/>
          <p:nvPr/>
        </p:nvSpPr>
        <p:spPr>
          <a:xfrm>
            <a:off x="5376273" y="5003792"/>
            <a:ext cx="1761489" cy="89725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50"/>
              </a:spcBef>
              <a:tabLst>
                <a:tab pos="978535" algn="l"/>
              </a:tabLst>
            </a:pPr>
            <a:r>
              <a:rPr sz="3600" baseline="-41666" dirty="0">
                <a:solidFill>
                  <a:srgbClr val="FFFF00"/>
                </a:solidFill>
                <a:latin typeface="Cambria Math"/>
                <a:cs typeface="Cambria Math"/>
              </a:rPr>
              <a:t>𝐹</a:t>
            </a:r>
            <a:r>
              <a:rPr sz="3600" spc="337" baseline="-41666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3600" baseline="-41666" dirty="0">
                <a:solidFill>
                  <a:srgbClr val="FFFF00"/>
                </a:solidFill>
                <a:latin typeface="Cambria Math"/>
                <a:cs typeface="Cambria Math"/>
              </a:rPr>
              <a:t>=</a:t>
            </a:r>
            <a:r>
              <a:rPr sz="3600" spc="195" baseline="-41666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3600" baseline="-41666" dirty="0">
                <a:solidFill>
                  <a:srgbClr val="FFFF00"/>
                </a:solidFill>
                <a:latin typeface="Cambria Math"/>
                <a:cs typeface="Cambria Math"/>
              </a:rPr>
              <a:t>𝑆	</a:t>
            </a: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1</a:t>
            </a:r>
            <a:r>
              <a:rPr sz="2400" spc="-50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+</a:t>
            </a:r>
            <a:r>
              <a:rPr sz="2400" spc="-55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spc="-445" dirty="0">
                <a:solidFill>
                  <a:srgbClr val="FFFF00"/>
                </a:solidFill>
                <a:latin typeface="Cambria Math"/>
                <a:cs typeface="Cambria Math"/>
              </a:rPr>
              <a:t>&amp;</a:t>
            </a:r>
            <a:r>
              <a:rPr sz="2400" spc="-667" baseline="-20833" dirty="0">
                <a:solidFill>
                  <a:srgbClr val="FFFF00"/>
                </a:solidFill>
                <a:latin typeface="Cambria Math"/>
                <a:cs typeface="Cambria Math"/>
              </a:rPr>
              <a:t>$</a:t>
            </a:r>
            <a:endParaRPr sz="2400" baseline="-20833">
              <a:solidFill>
                <a:srgbClr val="FFFF00"/>
              </a:solidFill>
              <a:latin typeface="Cambria Math"/>
              <a:cs typeface="Cambria Math"/>
            </a:endParaRPr>
          </a:p>
          <a:p>
            <a:pPr marL="978535">
              <a:lnSpc>
                <a:spcPct val="100000"/>
              </a:lnSpc>
              <a:spcBef>
                <a:spcPts val="550"/>
              </a:spcBef>
            </a:pP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1</a:t>
            </a:r>
            <a:r>
              <a:rPr sz="2400" spc="-50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dirty="0">
                <a:solidFill>
                  <a:srgbClr val="FFFF00"/>
                </a:solidFill>
                <a:latin typeface="Cambria Math"/>
                <a:cs typeface="Cambria Math"/>
              </a:rPr>
              <a:t>+</a:t>
            </a:r>
            <a:r>
              <a:rPr sz="2400" spc="-55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400" spc="-445" dirty="0">
                <a:solidFill>
                  <a:srgbClr val="FFFF00"/>
                </a:solidFill>
                <a:latin typeface="Cambria Math"/>
                <a:cs typeface="Cambria Math"/>
              </a:rPr>
              <a:t>&amp;</a:t>
            </a:r>
            <a:r>
              <a:rPr sz="2400" spc="-667" baseline="-20833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endParaRPr sz="2400" baseline="-20833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3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2479110" y="895003"/>
            <a:ext cx="7019290" cy="156908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337820" marR="30480" indent="-274320">
              <a:lnSpc>
                <a:spcPct val="80000"/>
              </a:lnSpc>
              <a:spcBef>
                <a:spcPts val="635"/>
              </a:spcBef>
            </a:pPr>
            <a:r>
              <a:rPr sz="2200" spc="-10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200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Misalkan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,</a:t>
            </a:r>
            <a:r>
              <a:rPr sz="2200" spc="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suku</a:t>
            </a:r>
            <a:r>
              <a:rPr sz="2200" spc="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bunga</a:t>
            </a:r>
            <a:r>
              <a:rPr sz="2200" spc="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di</a:t>
            </a:r>
            <a:r>
              <a:rPr sz="2200" spc="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AS</a:t>
            </a:r>
            <a:r>
              <a:rPr sz="2200" spc="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10" dirty="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sz="2200" spc="10" dirty="0">
                <a:solidFill>
                  <a:srgbClr val="FFFF00"/>
                </a:solidFill>
                <a:latin typeface="Cambria Math"/>
                <a:cs typeface="Cambria Math"/>
              </a:rPr>
              <a:t>i</a:t>
            </a:r>
            <a:r>
              <a:rPr sz="2175" spc="15" baseline="-21072" dirty="0">
                <a:solidFill>
                  <a:srgbClr val="FFFF00"/>
                </a:solidFill>
                <a:latin typeface="Cambria Math"/>
                <a:cs typeface="Cambria Math"/>
              </a:rPr>
              <a:t>$</a:t>
            </a:r>
            <a:r>
              <a:rPr sz="2200" spc="10" dirty="0">
                <a:solidFill>
                  <a:srgbClr val="FFFF00"/>
                </a:solidFill>
                <a:latin typeface="Calibri"/>
                <a:cs typeface="Calibri"/>
              </a:rPr>
              <a:t>)=</a:t>
            </a:r>
            <a:r>
              <a:rPr sz="2200" spc="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5%</a:t>
            </a:r>
            <a:r>
              <a:rPr sz="2200" spc="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p.a.</a:t>
            </a:r>
            <a:r>
              <a:rPr sz="2200" spc="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dan</a:t>
            </a:r>
            <a:r>
              <a:rPr sz="2200" spc="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Inggris</a:t>
            </a:r>
            <a:r>
              <a:rPr sz="2200" spc="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20" dirty="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sz="2200" spc="20" dirty="0">
                <a:solidFill>
                  <a:srgbClr val="FFFF00"/>
                </a:solidFill>
                <a:latin typeface="Cambria Math"/>
                <a:cs typeface="Cambria Math"/>
              </a:rPr>
              <a:t>i</a:t>
            </a:r>
            <a:r>
              <a:rPr sz="2175" spc="30" baseline="-21072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200" spc="20" dirty="0">
                <a:solidFill>
                  <a:srgbClr val="FFFF00"/>
                </a:solidFill>
                <a:latin typeface="Calibri"/>
                <a:cs typeface="Calibri"/>
              </a:rPr>
              <a:t>)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= </a:t>
            </a:r>
            <a:r>
              <a:rPr sz="22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8%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p.a.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lalu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00"/>
                </a:solidFill>
                <a:latin typeface="Calibri"/>
                <a:cs typeface="Calibri"/>
              </a:rPr>
              <a:t>kurs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spot (S)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=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$1,8/£</a:t>
            </a:r>
            <a:r>
              <a:rPr sz="22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dan </a:t>
            </a:r>
            <a:r>
              <a:rPr sz="2200" spc="-25" dirty="0">
                <a:solidFill>
                  <a:srgbClr val="FFFF00"/>
                </a:solidFill>
                <a:latin typeface="Calibri"/>
                <a:cs typeface="Calibri"/>
              </a:rPr>
              <a:t>kurs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forward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dengan </a:t>
            </a:r>
            <a:r>
              <a:rPr sz="2200" spc="-484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jatuh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tempo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setahun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(F)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=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$1,78/£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5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2200" spc="-5" dirty="0" smtClean="0">
                <a:solidFill>
                  <a:srgbClr val="FFFF00"/>
                </a:solidFill>
                <a:latin typeface="Calibri"/>
                <a:cs typeface="Calibri"/>
              </a:rPr>
              <a:t>     Mari</a:t>
            </a:r>
            <a:r>
              <a:rPr sz="2200" spc="-2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kita</a:t>
            </a:r>
            <a:r>
              <a:rPr sz="2200" spc="-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cek: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4214439" y="2748695"/>
            <a:ext cx="134620" cy="18415"/>
          </a:xfrm>
          <a:custGeom>
            <a:avLst/>
            <a:gdLst/>
            <a:ahLst/>
            <a:cxnLst/>
            <a:rect l="l" t="t" r="r" b="b"/>
            <a:pathLst>
              <a:path w="134619" h="18414">
                <a:moveTo>
                  <a:pt x="134112" y="0"/>
                </a:moveTo>
                <a:lnTo>
                  <a:pt x="0" y="0"/>
                </a:lnTo>
                <a:lnTo>
                  <a:pt x="0" y="18287"/>
                </a:lnTo>
                <a:lnTo>
                  <a:pt x="134112" y="18287"/>
                </a:lnTo>
                <a:lnTo>
                  <a:pt x="134112" y="0"/>
                </a:lnTo>
                <a:close/>
              </a:path>
            </a:pathLst>
          </a:custGeom>
          <a:solidFill>
            <a:srgbClr val="17406D"/>
          </a:solidFill>
        </p:spPr>
        <p:txBody>
          <a:bodyPr wrap="square" lIns="0" tIns="0" rIns="0" bIns="0" rtlCol="0"/>
          <a:lstStyle/>
          <a:p>
            <a:endParaRPr>
              <a:solidFill>
                <a:srgbClr val="FFFF00"/>
              </a:solidFill>
            </a:endParaRPr>
          </a:p>
        </p:txBody>
      </p:sp>
      <p:sp>
        <p:nvSpPr>
          <p:cNvPr id="6" name="object 5"/>
          <p:cNvSpPr txBox="1"/>
          <p:nvPr/>
        </p:nvSpPr>
        <p:spPr>
          <a:xfrm>
            <a:off x="5074419" y="2705514"/>
            <a:ext cx="120014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5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endParaRPr sz="145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4177545" y="2543970"/>
            <a:ext cx="132905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spc="37" baseline="45138" dirty="0">
                <a:solidFill>
                  <a:srgbClr val="FFFF00"/>
                </a:solidFill>
                <a:latin typeface="Cambria Math"/>
                <a:cs typeface="Cambria Math"/>
              </a:rPr>
              <a:t>𝐹</a:t>
            </a:r>
            <a:r>
              <a:rPr sz="2400" spc="67" baseline="45138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200" dirty="0">
                <a:solidFill>
                  <a:srgbClr val="FFFF00"/>
                </a:solidFill>
                <a:latin typeface="Cambria Math"/>
                <a:cs typeface="Cambria Math"/>
              </a:rPr>
              <a:t>(1</a:t>
            </a:r>
            <a:r>
              <a:rPr sz="2200" spc="-25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200" spc="5" dirty="0">
                <a:solidFill>
                  <a:srgbClr val="FFFF00"/>
                </a:solidFill>
                <a:latin typeface="Cambria Math"/>
                <a:cs typeface="Cambria Math"/>
              </a:rPr>
              <a:t>+</a:t>
            </a:r>
            <a:r>
              <a:rPr sz="2200" spc="-20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200" spc="85" dirty="0">
                <a:solidFill>
                  <a:srgbClr val="FFFF00"/>
                </a:solidFill>
                <a:latin typeface="Cambria Math"/>
                <a:cs typeface="Cambria Math"/>
              </a:rPr>
              <a:t>i</a:t>
            </a:r>
            <a:r>
              <a:rPr sz="2200" spc="229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=</a:t>
            </a:r>
          </a:p>
        </p:txBody>
      </p:sp>
      <p:sp>
        <p:nvSpPr>
          <p:cNvPr id="8" name="object 7"/>
          <p:cNvSpPr/>
          <p:nvPr/>
        </p:nvSpPr>
        <p:spPr>
          <a:xfrm>
            <a:off x="5609242" y="2527460"/>
            <a:ext cx="536575" cy="459740"/>
          </a:xfrm>
          <a:custGeom>
            <a:avLst/>
            <a:gdLst/>
            <a:ahLst/>
            <a:cxnLst/>
            <a:rect l="l" t="t" r="r" b="b"/>
            <a:pathLst>
              <a:path w="536575" h="459739">
                <a:moveTo>
                  <a:pt x="65176" y="0"/>
                </a:moveTo>
                <a:lnTo>
                  <a:pt x="0" y="0"/>
                </a:lnTo>
                <a:lnTo>
                  <a:pt x="0" y="11430"/>
                </a:lnTo>
                <a:lnTo>
                  <a:pt x="0" y="447040"/>
                </a:lnTo>
                <a:lnTo>
                  <a:pt x="0" y="459740"/>
                </a:lnTo>
                <a:lnTo>
                  <a:pt x="65176" y="459740"/>
                </a:lnTo>
                <a:lnTo>
                  <a:pt x="65176" y="447040"/>
                </a:lnTo>
                <a:lnTo>
                  <a:pt x="25323" y="447040"/>
                </a:lnTo>
                <a:lnTo>
                  <a:pt x="25323" y="11430"/>
                </a:lnTo>
                <a:lnTo>
                  <a:pt x="65176" y="11430"/>
                </a:lnTo>
                <a:lnTo>
                  <a:pt x="65176" y="0"/>
                </a:lnTo>
                <a:close/>
              </a:path>
              <a:path w="536575" h="459739">
                <a:moveTo>
                  <a:pt x="464477" y="221234"/>
                </a:moveTo>
                <a:lnTo>
                  <a:pt x="71285" y="221234"/>
                </a:lnTo>
                <a:lnTo>
                  <a:pt x="71285" y="239522"/>
                </a:lnTo>
                <a:lnTo>
                  <a:pt x="464477" y="239522"/>
                </a:lnTo>
                <a:lnTo>
                  <a:pt x="464477" y="221234"/>
                </a:lnTo>
                <a:close/>
              </a:path>
              <a:path w="536575" h="459739">
                <a:moveTo>
                  <a:pt x="536003" y="0"/>
                </a:moveTo>
                <a:lnTo>
                  <a:pt x="470827" y="0"/>
                </a:lnTo>
                <a:lnTo>
                  <a:pt x="470827" y="11430"/>
                </a:lnTo>
                <a:lnTo>
                  <a:pt x="510667" y="11430"/>
                </a:lnTo>
                <a:lnTo>
                  <a:pt x="510667" y="447040"/>
                </a:lnTo>
                <a:lnTo>
                  <a:pt x="470827" y="447040"/>
                </a:lnTo>
                <a:lnTo>
                  <a:pt x="470827" y="459740"/>
                </a:lnTo>
                <a:lnTo>
                  <a:pt x="536003" y="459740"/>
                </a:lnTo>
                <a:lnTo>
                  <a:pt x="536003" y="447040"/>
                </a:lnTo>
                <a:lnTo>
                  <a:pt x="536003" y="11430"/>
                </a:lnTo>
                <a:lnTo>
                  <a:pt x="536003" y="0"/>
                </a:lnTo>
                <a:close/>
              </a:path>
            </a:pathLst>
          </a:custGeom>
          <a:solidFill>
            <a:srgbClr val="17406D"/>
          </a:solidFill>
        </p:spPr>
        <p:txBody>
          <a:bodyPr wrap="square" lIns="0" tIns="0" rIns="0" bIns="0" rtlCol="0"/>
          <a:lstStyle/>
          <a:p>
            <a:endParaRPr>
              <a:solidFill>
                <a:srgbClr val="FFFF00"/>
              </a:solidFill>
            </a:endParaRPr>
          </a:p>
        </p:txBody>
      </p:sp>
      <p:sp>
        <p:nvSpPr>
          <p:cNvPr id="9" name="object 8"/>
          <p:cNvSpPr txBox="1"/>
          <p:nvPr/>
        </p:nvSpPr>
        <p:spPr>
          <a:xfrm>
            <a:off x="5667509" y="2455579"/>
            <a:ext cx="41910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54" dirty="0">
                <a:solidFill>
                  <a:srgbClr val="FFFF00"/>
                </a:solidFill>
                <a:latin typeface="Cambria Math"/>
                <a:cs typeface="Cambria Math"/>
              </a:rPr>
              <a:t>(</a:t>
            </a:r>
            <a:r>
              <a:rPr sz="1600" spc="-5" dirty="0">
                <a:solidFill>
                  <a:srgbClr val="FFFF00"/>
                </a:solidFill>
                <a:latin typeface="Cambria Math"/>
                <a:cs typeface="Cambria Math"/>
              </a:rPr>
              <a:t>,</a:t>
            </a:r>
            <a:r>
              <a:rPr sz="1600" spc="-20" dirty="0">
                <a:solidFill>
                  <a:srgbClr val="FFFF00"/>
                </a:solidFill>
                <a:latin typeface="Cambria Math"/>
                <a:cs typeface="Cambria Math"/>
              </a:rPr>
              <a:t>*+</a:t>
            </a:r>
            <a:endParaRPr sz="1600">
              <a:solidFill>
                <a:srgbClr val="FFFF00"/>
              </a:solidFill>
              <a:latin typeface="Cambria Math"/>
              <a:cs typeface="Cambria Math"/>
            </a:endParaRPr>
          </a:p>
        </p:txBody>
      </p:sp>
      <p:sp>
        <p:nvSpPr>
          <p:cNvPr id="10" name="object 9"/>
          <p:cNvSpPr txBox="1"/>
          <p:nvPr/>
        </p:nvSpPr>
        <p:spPr>
          <a:xfrm>
            <a:off x="4211581" y="2760379"/>
            <a:ext cx="187515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68120" algn="l"/>
              </a:tabLst>
            </a:pPr>
            <a:r>
              <a:rPr sz="1600" spc="75" dirty="0">
                <a:solidFill>
                  <a:srgbClr val="FFFF00"/>
                </a:solidFill>
                <a:latin typeface="Cambria Math"/>
                <a:cs typeface="Cambria Math"/>
              </a:rPr>
              <a:t>𝑆	</a:t>
            </a:r>
            <a:r>
              <a:rPr sz="1600" spc="254" dirty="0">
                <a:solidFill>
                  <a:srgbClr val="FFFF00"/>
                </a:solidFill>
                <a:latin typeface="Cambria Math"/>
                <a:cs typeface="Cambria Math"/>
              </a:rPr>
              <a:t>(</a:t>
            </a:r>
            <a:r>
              <a:rPr sz="1600" spc="-5" dirty="0">
                <a:solidFill>
                  <a:srgbClr val="FFFF00"/>
                </a:solidFill>
                <a:latin typeface="Cambria Math"/>
                <a:cs typeface="Cambria Math"/>
              </a:rPr>
              <a:t>,</a:t>
            </a:r>
            <a:r>
              <a:rPr sz="1600" spc="-125" dirty="0">
                <a:solidFill>
                  <a:srgbClr val="FFFF00"/>
                </a:solidFill>
                <a:latin typeface="Cambria Math"/>
                <a:cs typeface="Cambria Math"/>
              </a:rPr>
              <a:t>+0</a:t>
            </a:r>
            <a:endParaRPr sz="1600">
              <a:solidFill>
                <a:srgbClr val="FFFF00"/>
              </a:solidFill>
              <a:latin typeface="Cambria Math"/>
              <a:cs typeface="Cambria Math"/>
            </a:endParaRPr>
          </a:p>
        </p:txBody>
      </p:sp>
      <p:sp>
        <p:nvSpPr>
          <p:cNvPr id="11" name="object 10"/>
          <p:cNvSpPr/>
          <p:nvPr/>
        </p:nvSpPr>
        <p:spPr>
          <a:xfrm>
            <a:off x="6247145" y="2627106"/>
            <a:ext cx="702310" cy="260350"/>
          </a:xfrm>
          <a:custGeom>
            <a:avLst/>
            <a:gdLst/>
            <a:ahLst/>
            <a:cxnLst/>
            <a:rect l="l" t="t" r="r" b="b"/>
            <a:pathLst>
              <a:path w="702310" h="260350">
                <a:moveTo>
                  <a:pt x="619318" y="0"/>
                </a:moveTo>
                <a:lnTo>
                  <a:pt x="615621" y="10543"/>
                </a:lnTo>
                <a:lnTo>
                  <a:pt x="630657" y="17068"/>
                </a:lnTo>
                <a:lnTo>
                  <a:pt x="643587" y="26100"/>
                </a:lnTo>
                <a:lnTo>
                  <a:pt x="669842" y="67968"/>
                </a:lnTo>
                <a:lnTo>
                  <a:pt x="677509" y="106409"/>
                </a:lnTo>
                <a:lnTo>
                  <a:pt x="678468" y="128569"/>
                </a:lnTo>
                <a:lnTo>
                  <a:pt x="677505" y="151478"/>
                </a:lnTo>
                <a:lnTo>
                  <a:pt x="669803" y="190980"/>
                </a:lnTo>
                <a:lnTo>
                  <a:pt x="643604" y="233519"/>
                </a:lnTo>
                <a:lnTo>
                  <a:pt x="616032" y="249198"/>
                </a:lnTo>
                <a:lnTo>
                  <a:pt x="619318" y="259740"/>
                </a:lnTo>
                <a:lnTo>
                  <a:pt x="654746" y="243121"/>
                </a:lnTo>
                <a:lnTo>
                  <a:pt x="680796" y="214350"/>
                </a:lnTo>
                <a:lnTo>
                  <a:pt x="696815" y="175824"/>
                </a:lnTo>
                <a:lnTo>
                  <a:pt x="702156" y="129938"/>
                </a:lnTo>
                <a:lnTo>
                  <a:pt x="700816" y="106127"/>
                </a:lnTo>
                <a:lnTo>
                  <a:pt x="690102" y="63921"/>
                </a:lnTo>
                <a:lnTo>
                  <a:pt x="668853" y="29562"/>
                </a:lnTo>
                <a:lnTo>
                  <a:pt x="638148" y="6798"/>
                </a:lnTo>
                <a:lnTo>
                  <a:pt x="619318" y="0"/>
                </a:lnTo>
                <a:close/>
              </a:path>
              <a:path w="702310" h="260350">
                <a:moveTo>
                  <a:pt x="82838" y="0"/>
                </a:moveTo>
                <a:lnTo>
                  <a:pt x="47494" y="16653"/>
                </a:lnTo>
                <a:lnTo>
                  <a:pt x="21428" y="45526"/>
                </a:lnTo>
                <a:lnTo>
                  <a:pt x="5357" y="84121"/>
                </a:lnTo>
                <a:lnTo>
                  <a:pt x="0" y="129938"/>
                </a:lnTo>
                <a:lnTo>
                  <a:pt x="1334" y="153801"/>
                </a:lnTo>
                <a:lnTo>
                  <a:pt x="12014" y="196007"/>
                </a:lnTo>
                <a:lnTo>
                  <a:pt x="33212" y="230255"/>
                </a:lnTo>
                <a:lnTo>
                  <a:pt x="63951" y="252950"/>
                </a:lnTo>
                <a:lnTo>
                  <a:pt x="82838" y="259740"/>
                </a:lnTo>
                <a:lnTo>
                  <a:pt x="86123" y="249198"/>
                </a:lnTo>
                <a:lnTo>
                  <a:pt x="71323" y="242642"/>
                </a:lnTo>
                <a:lnTo>
                  <a:pt x="58551" y="233519"/>
                </a:lnTo>
                <a:lnTo>
                  <a:pt x="32352" y="190980"/>
                </a:lnTo>
                <a:lnTo>
                  <a:pt x="24650" y="151478"/>
                </a:lnTo>
                <a:lnTo>
                  <a:pt x="23688" y="128569"/>
                </a:lnTo>
                <a:lnTo>
                  <a:pt x="24650" y="106409"/>
                </a:lnTo>
                <a:lnTo>
                  <a:pt x="32352" y="67968"/>
                </a:lnTo>
                <a:lnTo>
                  <a:pt x="58654" y="26100"/>
                </a:lnTo>
                <a:lnTo>
                  <a:pt x="86535" y="10543"/>
                </a:lnTo>
                <a:lnTo>
                  <a:pt x="82838" y="0"/>
                </a:lnTo>
                <a:close/>
              </a:path>
            </a:pathLst>
          </a:custGeom>
          <a:solidFill>
            <a:srgbClr val="17406D"/>
          </a:solidFill>
        </p:spPr>
        <p:txBody>
          <a:bodyPr wrap="square" lIns="0" tIns="0" rIns="0" bIns="0" rtlCol="0"/>
          <a:lstStyle/>
          <a:p>
            <a:endParaRPr>
              <a:solidFill>
                <a:srgbClr val="FFFF00"/>
              </a:solidFill>
            </a:endParaRPr>
          </a:p>
        </p:txBody>
      </p:sp>
      <p:sp>
        <p:nvSpPr>
          <p:cNvPr id="12" name="object 11"/>
          <p:cNvSpPr txBox="1"/>
          <p:nvPr/>
        </p:nvSpPr>
        <p:spPr>
          <a:xfrm>
            <a:off x="6325750" y="2543970"/>
            <a:ext cx="169672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25170" algn="l"/>
              </a:tabLst>
            </a:pPr>
            <a:r>
              <a:rPr sz="2200" spc="-5" dirty="0">
                <a:solidFill>
                  <a:srgbClr val="FFFF00"/>
                </a:solidFill>
                <a:latin typeface="Cambria Math"/>
                <a:cs typeface="Cambria Math"/>
              </a:rPr>
              <a:t>1,08	</a:t>
            </a:r>
            <a:r>
              <a:rPr sz="2200" spc="5" dirty="0">
                <a:solidFill>
                  <a:srgbClr val="FFFF00"/>
                </a:solidFill>
                <a:latin typeface="Cambria Math"/>
                <a:cs typeface="Cambria Math"/>
              </a:rPr>
              <a:t>=</a:t>
            </a:r>
            <a:r>
              <a:rPr sz="2200" spc="30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mbria Math"/>
                <a:cs typeface="Cambria Math"/>
              </a:rPr>
              <a:t>1,068</a:t>
            </a:r>
            <a:endParaRPr sz="2200">
              <a:solidFill>
                <a:srgbClr val="FFFF00"/>
              </a:solidFill>
              <a:latin typeface="Cambria Math"/>
              <a:cs typeface="Cambria Math"/>
            </a:endParaRPr>
          </a:p>
        </p:txBody>
      </p:sp>
      <p:sp>
        <p:nvSpPr>
          <p:cNvPr id="13" name="object 12"/>
          <p:cNvSpPr/>
          <p:nvPr/>
        </p:nvSpPr>
        <p:spPr>
          <a:xfrm>
            <a:off x="2818455" y="3882550"/>
            <a:ext cx="2816860" cy="287020"/>
          </a:xfrm>
          <a:custGeom>
            <a:avLst/>
            <a:gdLst/>
            <a:ahLst/>
            <a:cxnLst/>
            <a:rect l="l" t="t" r="r" b="b"/>
            <a:pathLst>
              <a:path w="2816860" h="287020">
                <a:moveTo>
                  <a:pt x="1975091" y="268224"/>
                </a:moveTo>
                <a:lnTo>
                  <a:pt x="0" y="268224"/>
                </a:lnTo>
                <a:lnTo>
                  <a:pt x="0" y="286512"/>
                </a:lnTo>
                <a:lnTo>
                  <a:pt x="1975091" y="286512"/>
                </a:lnTo>
                <a:lnTo>
                  <a:pt x="1975091" y="268224"/>
                </a:lnTo>
                <a:close/>
              </a:path>
              <a:path w="2816860" h="287020">
                <a:moveTo>
                  <a:pt x="2816352" y="0"/>
                </a:moveTo>
                <a:lnTo>
                  <a:pt x="847344" y="0"/>
                </a:lnTo>
                <a:lnTo>
                  <a:pt x="847344" y="18288"/>
                </a:lnTo>
                <a:lnTo>
                  <a:pt x="2816352" y="18288"/>
                </a:lnTo>
                <a:lnTo>
                  <a:pt x="2816352" y="0"/>
                </a:lnTo>
                <a:close/>
              </a:path>
            </a:pathLst>
          </a:custGeom>
          <a:solidFill>
            <a:srgbClr val="17406D"/>
          </a:solidFill>
        </p:spPr>
        <p:txBody>
          <a:bodyPr wrap="square" lIns="0" tIns="0" rIns="0" bIns="0" rtlCol="0"/>
          <a:lstStyle/>
          <a:p>
            <a:endParaRPr>
              <a:solidFill>
                <a:srgbClr val="FFFF00"/>
              </a:solidFill>
            </a:endParaRPr>
          </a:p>
        </p:txBody>
      </p:sp>
      <p:sp>
        <p:nvSpPr>
          <p:cNvPr id="14" name="object 13"/>
          <p:cNvSpPr txBox="1"/>
          <p:nvPr/>
        </p:nvSpPr>
        <p:spPr>
          <a:xfrm>
            <a:off x="2491810" y="3290730"/>
            <a:ext cx="7131050" cy="264223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25120" marR="43180" indent="-274320">
              <a:lnSpc>
                <a:spcPts val="2110"/>
              </a:lnSpc>
              <a:spcBef>
                <a:spcPts val="620"/>
              </a:spcBef>
            </a:pPr>
            <a:r>
              <a:rPr sz="2200" spc="-45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200" spc="-45" dirty="0" err="1" smtClean="0">
                <a:solidFill>
                  <a:srgbClr val="FFFF00"/>
                </a:solidFill>
                <a:latin typeface="Calibri"/>
                <a:cs typeface="Calibri"/>
              </a:rPr>
              <a:t>Ternyata</a:t>
            </a:r>
            <a:r>
              <a:rPr sz="2200" spc="-4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beda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dengan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perhitungan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(1+0,05)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=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1,05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maka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itu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artinya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IRP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tidak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berlaku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kasus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ini.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Artinya </a:t>
            </a:r>
            <a:r>
              <a:rPr sz="2200" u="heavy" spc="-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masih</a:t>
            </a:r>
            <a:r>
              <a:rPr sz="2200" u="heavy" spc="-1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 </a:t>
            </a:r>
            <a:r>
              <a:rPr sz="2200" u="heavy" spc="-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ada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peluang arbitrase.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Dan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karena </a:t>
            </a:r>
            <a:r>
              <a:rPr sz="2200" spc="45" dirty="0">
                <a:solidFill>
                  <a:srgbClr val="FFFF00"/>
                </a:solidFill>
                <a:latin typeface="Cambria Math"/>
                <a:cs typeface="Cambria Math"/>
              </a:rPr>
              <a:t>i</a:t>
            </a:r>
            <a:r>
              <a:rPr sz="2175" spc="67" baseline="-21072" dirty="0">
                <a:solidFill>
                  <a:srgbClr val="FFFF00"/>
                </a:solidFill>
                <a:latin typeface="Cambria Math"/>
                <a:cs typeface="Cambria Math"/>
              </a:rPr>
              <a:t>$</a:t>
            </a:r>
            <a:r>
              <a:rPr sz="2175" spc="75" baseline="-21072" dirty="0">
                <a:solidFill>
                  <a:srgbClr val="FFFF00"/>
                </a:solidFill>
                <a:latin typeface="Cambria Math"/>
                <a:cs typeface="Cambria Math"/>
              </a:rPr>
              <a:t> 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&lt; </a:t>
            </a:r>
            <a:r>
              <a:rPr sz="2200" spc="45" dirty="0">
                <a:solidFill>
                  <a:srgbClr val="FFFF00"/>
                </a:solidFill>
                <a:latin typeface="Cambria Math"/>
                <a:cs typeface="Cambria Math"/>
              </a:rPr>
              <a:t>i</a:t>
            </a:r>
            <a:r>
              <a:rPr sz="2175" spc="67" baseline="-21072" dirty="0">
                <a:solidFill>
                  <a:srgbClr val="FFFF00"/>
                </a:solidFill>
                <a:latin typeface="Calibri"/>
                <a:cs typeface="Calibri"/>
              </a:rPr>
              <a:t>£</a:t>
            </a:r>
            <a:r>
              <a:rPr sz="2175" spc="75" baseline="-21072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maka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seharusnya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melakukan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pinjaman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bank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Amerika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Serikat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untuk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memaksimalkan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keuntungan.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325120" marR="201930" indent="-274320" algn="just">
              <a:lnSpc>
                <a:spcPct val="80000"/>
              </a:lnSpc>
            </a:pPr>
            <a:r>
              <a:rPr sz="2200" spc="-15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200" spc="-15" dirty="0" err="1" smtClean="0">
                <a:solidFill>
                  <a:srgbClr val="FFFF00"/>
                </a:solidFill>
                <a:latin typeface="Calibri"/>
                <a:cs typeface="Calibri"/>
              </a:rPr>
              <a:t>Jika</a:t>
            </a:r>
            <a:r>
              <a:rPr sz="2200" spc="-1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bisa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pinjam uang </a:t>
            </a:r>
            <a:r>
              <a:rPr sz="2200" spc="-35" dirty="0">
                <a:solidFill>
                  <a:srgbClr val="FFFF00"/>
                </a:solidFill>
                <a:latin typeface="Calibri"/>
                <a:cs typeface="Calibri"/>
              </a:rPr>
              <a:t>ke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bank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senilai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$1.000.000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maka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berapa profit yang akan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dapatkan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nantinya?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(gunakan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00"/>
                </a:solidFill>
                <a:latin typeface="Calibri"/>
                <a:cs typeface="Calibri"/>
              </a:rPr>
              <a:t>data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00"/>
                </a:solidFill>
                <a:latin typeface="Calibri"/>
                <a:cs typeface="Calibri"/>
              </a:rPr>
              <a:t>yang</a:t>
            </a:r>
            <a:r>
              <a:rPr sz="22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sudah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00"/>
                </a:solidFill>
                <a:latin typeface="Calibri"/>
                <a:cs typeface="Calibri"/>
              </a:rPr>
              <a:t>ada </a:t>
            </a:r>
            <a:r>
              <a:rPr sz="2200" spc="-10" dirty="0">
                <a:solidFill>
                  <a:srgbClr val="FFFF00"/>
                </a:solidFill>
                <a:latin typeface="Calibri"/>
                <a:cs typeface="Calibri"/>
              </a:rPr>
              <a:t>tadi)</a:t>
            </a:r>
            <a:endParaRPr sz="22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1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3"/>
          <p:cNvSpPr txBox="1"/>
          <p:nvPr/>
        </p:nvSpPr>
        <p:spPr>
          <a:xfrm>
            <a:off x="2645821" y="890409"/>
            <a:ext cx="7087234" cy="469679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marR="152400" indent="-274320">
              <a:lnSpc>
                <a:spcPts val="2590"/>
              </a:lnSpc>
              <a:spcBef>
                <a:spcPts val="425"/>
              </a:spcBef>
              <a:tabLst>
                <a:tab pos="2742565" algn="l"/>
              </a:tabLst>
            </a:pPr>
            <a:r>
              <a:rPr sz="24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    Step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: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Kita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harus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pinjam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uang,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artinya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kita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juga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harus 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membayar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pokok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+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bunganya. Maka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($1.000.000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x </a:t>
            </a:r>
            <a:r>
              <a:rPr sz="2400" b="1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1,05)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 =</a:t>
            </a:r>
            <a:r>
              <a:rPr sz="2400" b="1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$1.050.000	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adalah </a:t>
            </a:r>
            <a:r>
              <a:rPr sz="2400" u="heavy" spc="-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jumlah </a:t>
            </a:r>
            <a:r>
              <a:rPr sz="2400" u="heavy" spc="-1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yang </a:t>
            </a:r>
            <a:r>
              <a:rPr sz="2400" u="heavy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harus </a:t>
            </a:r>
            <a:r>
              <a:rPr sz="2400" u="heavy" spc="-1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kita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u="heavy" spc="-2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kembalikan</a:t>
            </a:r>
            <a:r>
              <a:rPr sz="2400" u="heavy" spc="-5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20" dirty="0">
                <a:solidFill>
                  <a:srgbClr val="FFFF00"/>
                </a:solidFill>
                <a:uFill>
                  <a:solidFill>
                    <a:srgbClr val="17406D"/>
                  </a:solidFill>
                </a:uFill>
                <a:latin typeface="Calibri"/>
                <a:cs typeface="Calibri"/>
              </a:rPr>
              <a:t>kelak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.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287020" marR="245745" indent="-274320">
              <a:lnSpc>
                <a:spcPts val="2590"/>
              </a:lnSpc>
              <a:spcBef>
                <a:spcPts val="585"/>
              </a:spcBef>
            </a:pPr>
            <a:r>
              <a:rPr sz="2400" b="1" spc="-10" dirty="0" smtClean="0">
                <a:solidFill>
                  <a:srgbClr val="FFFF00"/>
                </a:solidFill>
                <a:latin typeface="Calibri"/>
                <a:cs typeface="Calibri"/>
              </a:rPr>
              <a:t>     </a:t>
            </a:r>
            <a:r>
              <a:rPr sz="24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2400" b="1" spc="-1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: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Kita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beli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Pound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dengan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uang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$1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juta yang kita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pinjam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tadi,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mendapat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£555.556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287020" marR="215265" indent="-274320">
              <a:lnSpc>
                <a:spcPts val="2590"/>
              </a:lnSpc>
              <a:spcBef>
                <a:spcPts val="580"/>
              </a:spcBef>
            </a:pPr>
            <a:r>
              <a:rPr sz="2400" b="1" spc="-10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2400" b="1" spc="-1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: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investasi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£555.556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di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Inggris,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dan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nilainya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nanti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akan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menjadi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(£555.556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x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1,08)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=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£600.000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287020" marR="5080" indent="-274320" algn="just">
              <a:lnSpc>
                <a:spcPts val="2590"/>
              </a:lnSpc>
              <a:spcBef>
                <a:spcPts val="580"/>
              </a:spcBef>
            </a:pPr>
            <a:r>
              <a:rPr sz="2400" b="1" spc="-10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Step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4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: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kembalikan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£600.000 </a:t>
            </a:r>
            <a:r>
              <a:rPr sz="2400" spc="-45" dirty="0">
                <a:solidFill>
                  <a:srgbClr val="FFFF00"/>
                </a:solidFill>
                <a:latin typeface="Calibri"/>
                <a:cs typeface="Calibri"/>
              </a:rPr>
              <a:t>ke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dalam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bentuk US$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dengan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menggunakan 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kurs forward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menjadi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(£600.000 </a:t>
            </a:r>
            <a:r>
              <a:rPr sz="2400" b="1" spc="-5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x</a:t>
            </a:r>
            <a:r>
              <a:rPr sz="2400" b="1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$1,78/£)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=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 $1.068.000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287020" marR="151765" indent="-274320" algn="just">
              <a:lnSpc>
                <a:spcPts val="2590"/>
              </a:lnSpc>
              <a:spcBef>
                <a:spcPts val="585"/>
              </a:spcBef>
            </a:pPr>
            <a:r>
              <a:rPr sz="2400" b="1" spc="-10" dirty="0" smtClean="0">
                <a:solidFill>
                  <a:srgbClr val="FFFF00"/>
                </a:solidFill>
                <a:latin typeface="Calibri"/>
                <a:cs typeface="Calibri"/>
              </a:rPr>
              <a:t>    </a:t>
            </a:r>
            <a:r>
              <a:rPr sz="24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Step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: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Kita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akan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menghitung 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profit kita, yaitu dengan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kalkulasi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($1.068.000</a:t>
            </a:r>
            <a:r>
              <a:rPr sz="2400" b="1" spc="-1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-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$1.050.000)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=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00"/>
                </a:solidFill>
                <a:latin typeface="Calibri"/>
                <a:cs typeface="Calibri"/>
              </a:rPr>
              <a:t>$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Calibri"/>
                <a:cs typeface="Calibri"/>
              </a:rPr>
              <a:t>18.000</a:t>
            </a:r>
            <a:endParaRPr sz="24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566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49</TotalTime>
  <Words>1513</Words>
  <Application>Microsoft Office PowerPoint</Application>
  <PresentationFormat>Widescreen</PresentationFormat>
  <Paragraphs>120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Microsoft Sans Serif</vt:lpstr>
      <vt:lpstr>Times New Roman</vt:lpstr>
      <vt:lpstr>Verdana</vt:lpstr>
      <vt:lpstr>Wingdings</vt:lpstr>
      <vt:lpstr>Celestial</vt:lpstr>
      <vt:lpstr>Kondisi Paritas  Internasional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Kondisi Paritas  Internasional</dc:title>
  <dc:creator>Windows User</dc:creator>
  <cp:lastModifiedBy>Windows User</cp:lastModifiedBy>
  <cp:revision>6</cp:revision>
  <dcterms:created xsi:type="dcterms:W3CDTF">2023-09-19T14:32:05Z</dcterms:created>
  <dcterms:modified xsi:type="dcterms:W3CDTF">2023-09-19T15:21:26Z</dcterms:modified>
</cp:coreProperties>
</file>