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2" name="Deborah Balk"/>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5-09T00:41:29.588">
    <p:pos x="196" y="725"/>
    <p:text>Define PM2.5 in technical but also practical terms. LIke some of the content here as an example: 
https://www.cleanairresources.com/resources/what-is-pm-2-point-5-and-why-does-it-matter 
(or we can just link to this and other resources)</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4-05-09T00:42:57.336">
    <p:pos x="196" y="725"/>
    <p:text>These should be defined and a link to why these are included in GRDI index.</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d9c9f478cf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d9c9f478cf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Camden, NJ</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d9c9f478cf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d9c9f478cf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Gentrification is no help</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d9c9f478cf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d9c9f478cf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d9c9f478cf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d9c9f478cf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d9c9f478cf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d9c9f478cf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d9c9f478cf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d9c9f478cf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Camden, NJ</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d9c9f478cf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d9c9f478cf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Camden, NJ</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d9c9f478cf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d9c9f478cf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d9c9f478cf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d9c9f478c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d9c9f478c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d9c9f478c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d9c9f478cf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d9c9f478c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d9c9f478c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d9c9f478c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d9c9f478cf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d9c9f478cf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d9c9f478cf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d9c9f478cf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d9c9f478cf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d9c9f478c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d9c9f478cf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d9c9f478cf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Camden, NJ</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epa.gov/ejscree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doi.org/10.24306/plnxt/53%5C" TargetMode="External"/><Relationship Id="rId4" Type="http://schemas.openxmlformats.org/officeDocument/2006/relationships/hyperlink" Target="https://doi.org/10.1158/1055-9965.epi-20-1555" TargetMode="External"/><Relationship Id="rId11" Type="http://schemas.openxmlformats.org/officeDocument/2006/relationships/hyperlink" Target="https://doi.org/10.1016/j.envint.2019.104909" TargetMode="External"/><Relationship Id="rId10" Type="http://schemas.openxmlformats.org/officeDocument/2006/relationships/hyperlink" Target="https://doi.org/10.7927/3xxe-ap97" TargetMode="External"/><Relationship Id="rId9" Type="http://schemas.openxmlformats.org/officeDocument/2006/relationships/hyperlink" Target="https://doi.org/10.1161/circoutcomes.121.008612" TargetMode="External"/><Relationship Id="rId5" Type="http://schemas.openxmlformats.org/officeDocument/2006/relationships/hyperlink" Target="https://doi.org/10.1016/j.envpol.2020.115126" TargetMode="External"/><Relationship Id="rId6" Type="http://schemas.openxmlformats.org/officeDocument/2006/relationships/hyperlink" Target="https://doi.org/10.1016/j.envint.2022.107551" TargetMode="External"/><Relationship Id="rId7" Type="http://schemas.openxmlformats.org/officeDocument/2006/relationships/hyperlink" Target="https://doi.org/10.1029/2018gh000179" TargetMode="External"/><Relationship Id="rId8" Type="http://schemas.openxmlformats.org/officeDocument/2006/relationships/hyperlink" Target="https://doi.org/10.1016/j.uclim.2020.10069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earthdata.nasa.gov/learn/backgrounders/environmental-justic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atsdr.cdc.gov/placeandhealth/svi/fact_sheet/fact_sheet.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5311"/>
              <a:t>Module 2: Health, Air Quality, and Environmental Justice</a:t>
            </a:r>
            <a:endParaRPr sz="5311"/>
          </a:p>
        </p:txBody>
      </p:sp>
      <p:sp>
        <p:nvSpPr>
          <p:cNvPr id="55" name="Google Shape;55;p13"/>
          <p:cNvSpPr txBox="1"/>
          <p:nvPr>
            <p:ph idx="1" type="subTitle"/>
          </p:nvPr>
        </p:nvSpPr>
        <p:spPr>
          <a:xfrm>
            <a:off x="268325" y="317240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rPr>
              <a:t>Literature Review</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 Lit Review - Air Quality</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u="sng">
                <a:solidFill>
                  <a:schemeClr val="dk1"/>
                </a:solidFill>
              </a:rPr>
              <a:t>Spanger et al 2019</a:t>
            </a:r>
            <a:r>
              <a:rPr lang="en" sz="1400">
                <a:solidFill>
                  <a:schemeClr val="dk1"/>
                </a:solidFill>
              </a:rPr>
              <a:t> </a:t>
            </a:r>
            <a:r>
              <a:rPr lang="en" sz="1400">
                <a:solidFill>
                  <a:schemeClr val="dk1"/>
                </a:solidFill>
              </a:rPr>
              <a:t>focus</a:t>
            </a:r>
            <a:r>
              <a:rPr lang="en" sz="1400">
                <a:solidFill>
                  <a:schemeClr val="dk1"/>
                </a:solidFill>
              </a:rPr>
              <a:t> on combining </a:t>
            </a:r>
            <a:r>
              <a:rPr lang="en" sz="1400">
                <a:solidFill>
                  <a:schemeClr val="dk1"/>
                </a:solidFill>
              </a:rPr>
              <a:t>meteorological</a:t>
            </a:r>
            <a:r>
              <a:rPr lang="en" sz="1400">
                <a:solidFill>
                  <a:schemeClr val="dk1"/>
                </a:solidFill>
              </a:rPr>
              <a:t> hazards (PM2.5, tropospheric ozone O3) and vulnerability data to </a:t>
            </a:r>
            <a:r>
              <a:rPr lang="en" sz="1400">
                <a:solidFill>
                  <a:schemeClr val="dk1"/>
                </a:solidFill>
              </a:rPr>
              <a:t>identify</a:t>
            </a:r>
            <a:r>
              <a:rPr lang="en" sz="1400">
                <a:solidFill>
                  <a:schemeClr val="dk1"/>
                </a:solidFill>
              </a:rPr>
              <a:t> areas that are at greater risk of health hazards</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Focus on New England</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Results: </a:t>
            </a:r>
            <a:r>
              <a:rPr lang="en" sz="1400">
                <a:solidFill>
                  <a:schemeClr val="dk1"/>
                </a:solidFill>
              </a:rPr>
              <a:t>SVI is positively correlated with every type of hazard, with the strongest correlation observed with the heat index</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Race and ethnicity SVI exhibit greater spatial correlations across all hazards, particularly for excessive heat</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Areas with concentrated social vulnerability statistically have greater probabilities of experiencing health hazardous days, especially from excessive heat</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Hot spots experienced more excessive heat days per warm season </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Areas with high probabilities of health hazardous hot spots have greater mean values of social vulnerability across overall SVI, household composition SVI, and race, ethnicity, and language SVI</a:t>
            </a:r>
            <a:endParaRPr>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 Lit Review - Air Quality/Environmental Justice</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chemeClr val="dk1"/>
              </a:buClr>
              <a:buSzPts val="1400"/>
              <a:buChar char="●"/>
            </a:pPr>
            <a:r>
              <a:rPr lang="en" sz="1400" u="sng">
                <a:solidFill>
                  <a:schemeClr val="dk1"/>
                </a:solidFill>
              </a:rPr>
              <a:t>Hwa Jung et al 2022</a:t>
            </a:r>
            <a:r>
              <a:rPr lang="en" sz="1400">
                <a:solidFill>
                  <a:schemeClr val="dk1"/>
                </a:solidFill>
              </a:rPr>
              <a:t> focuses on the effects of redlining on air pollution near New York City schools</a:t>
            </a:r>
            <a:endParaRPr sz="1400">
              <a:solidFill>
                <a:schemeClr val="dk1"/>
              </a:solidFill>
            </a:endParaRPr>
          </a:p>
          <a:p>
            <a:pPr indent="-317500" lvl="0" marL="457200" rtl="0" algn="l">
              <a:spcBef>
                <a:spcPts val="0"/>
              </a:spcBef>
              <a:spcAft>
                <a:spcPts val="0"/>
              </a:spcAft>
              <a:buClr>
                <a:schemeClr val="dk1"/>
              </a:buClr>
              <a:buSzPts val="1400"/>
              <a:buChar char="●"/>
            </a:pPr>
            <a:r>
              <a:rPr lang="en" sz="1400" u="sng">
                <a:solidFill>
                  <a:schemeClr val="dk1"/>
                </a:solidFill>
              </a:rPr>
              <a:t>Redlining:</a:t>
            </a:r>
            <a:r>
              <a:rPr lang="en" sz="1400">
                <a:solidFill>
                  <a:schemeClr val="dk1"/>
                </a:solidFill>
              </a:rPr>
              <a:t> </a:t>
            </a:r>
            <a:r>
              <a:rPr lang="en" sz="1400">
                <a:solidFill>
                  <a:schemeClr val="dk1"/>
                </a:solidFill>
              </a:rPr>
              <a:t>a discriminatory housing practices from the 1930s that categorized neighborhoods based on racial demographics and mortgage investment risk</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The lowest grade neighborhoods were predominantly black, asian, hispanic, and non-western european households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Although it was outlawed in 1968 the effects still persist, and it has contributed to racial and economic segregation, social and environmental inequalities, and increased health problems</a:t>
            </a:r>
            <a:endParaRPr>
              <a:solidFill>
                <a:schemeClr val="dk1"/>
              </a:solidFill>
            </a:endParaRPr>
          </a:p>
          <a:p>
            <a:pPr indent="-317500" lvl="0" marL="457200" rtl="0" algn="l">
              <a:spcBef>
                <a:spcPts val="0"/>
              </a:spcBef>
              <a:spcAft>
                <a:spcPts val="0"/>
              </a:spcAft>
              <a:buClr>
                <a:schemeClr val="dk1"/>
              </a:buClr>
              <a:buSzPts val="1400"/>
              <a:buChar char="●"/>
            </a:pPr>
            <a:r>
              <a:rPr lang="en" sz="1400" u="sng">
                <a:solidFill>
                  <a:schemeClr val="dk1"/>
                </a:solidFill>
              </a:rPr>
              <a:t>Results:</a:t>
            </a:r>
            <a:r>
              <a:rPr lang="en" sz="1400">
                <a:solidFill>
                  <a:schemeClr val="dk1"/>
                </a:solidFill>
              </a:rPr>
              <a:t> historically redlined neighborhoods in NYC had higher levels of air pollution compared to other neighborhoods</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These areas had a higher prevalence of black residents, higher DI, higher SVI, and lower COI</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They experienced elevated levels of diesel emissions and density of truck routes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Also had significantly higher levels of air pollutants</a:t>
            </a:r>
            <a:endParaRPr>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 Lit Review - Environmental Justice</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u="sng">
                <a:solidFill>
                  <a:schemeClr val="dk1"/>
                </a:solidFill>
              </a:rPr>
              <a:t>Goulding et al 2021</a:t>
            </a:r>
            <a:r>
              <a:rPr lang="en" sz="1400">
                <a:solidFill>
                  <a:schemeClr val="dk1"/>
                </a:solidFill>
              </a:rPr>
              <a:t> focuses on </a:t>
            </a:r>
            <a:r>
              <a:rPr lang="en" sz="1400">
                <a:solidFill>
                  <a:schemeClr val="dk1"/>
                </a:solidFill>
              </a:rPr>
              <a:t>examining the role of social vulnerability and environmental justice in neighborhood-level hot spots of COVID-19</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Pregnant women with COVID-19 from January-December 2020 were used for this study</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 Kruskal-Wallis test </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a test that determines if independent groups have the same mean on ranks</a:t>
            </a:r>
            <a:endParaRPr b="1">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W</a:t>
            </a:r>
            <a:r>
              <a:rPr lang="en" sz="1400">
                <a:solidFill>
                  <a:schemeClr val="dk1"/>
                </a:solidFill>
              </a:rPr>
              <a:t>as used to compare census tracts for SVI and environmental exposures</a:t>
            </a:r>
            <a:endParaRPr sz="1400">
              <a:solidFill>
                <a:schemeClr val="dk1"/>
              </a:solidFill>
            </a:endParaRPr>
          </a:p>
          <a:p>
            <a:pPr indent="-317500" lvl="0" marL="457200" rtl="0" algn="l">
              <a:spcBef>
                <a:spcPts val="0"/>
              </a:spcBef>
              <a:spcAft>
                <a:spcPts val="0"/>
              </a:spcAft>
              <a:buClr>
                <a:schemeClr val="dk1"/>
              </a:buClr>
              <a:buSzPts val="1400"/>
              <a:buChar char="●"/>
            </a:pPr>
            <a:r>
              <a:rPr lang="en" sz="1400" u="sng">
                <a:solidFill>
                  <a:schemeClr val="dk1"/>
                </a:solidFill>
              </a:rPr>
              <a:t>Results: </a:t>
            </a:r>
            <a:r>
              <a:rPr lang="en" sz="1400">
                <a:solidFill>
                  <a:schemeClr val="dk1"/>
                </a:solidFill>
              </a:rPr>
              <a:t>7% of pregnant women with Covid-19 were found in hotspots, 6% in cold spots, and 87% were not statistically significant</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There was a correlation between hot spots and higher SVI scores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 Hot spots had higher lead exposure index scores and contained fewer people with limited access to healthy foods</a:t>
            </a:r>
            <a:endParaRPr>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EJScreen</a:t>
            </a:r>
            <a:r>
              <a:rPr lang="en"/>
              <a:t> Overview</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EJScreen is EPA's environmental justice mapping and screening tool that provides EPA with a nationally consistent dataset and approach for combining environmental and demographic socioeconomic indicators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Has 13 environmental indicators, 7 socioeconomic indicators, 13 EJ indexes, and 13 supplemental indexes</a:t>
            </a:r>
            <a:endParaRPr>
              <a:solidFill>
                <a:schemeClr val="dk1"/>
              </a:solidFill>
            </a:endParaRPr>
          </a:p>
          <a:p>
            <a:pPr indent="-342900" lvl="1" marL="914400" rtl="0" algn="l">
              <a:spcBef>
                <a:spcPts val="0"/>
              </a:spcBef>
              <a:spcAft>
                <a:spcPts val="0"/>
              </a:spcAft>
              <a:buClr>
                <a:schemeClr val="dk1"/>
              </a:buClr>
              <a:buSzPts val="1800"/>
              <a:buChar char="○"/>
            </a:pPr>
            <a:r>
              <a:rPr lang="en" sz="1800">
                <a:solidFill>
                  <a:schemeClr val="dk1"/>
                </a:solidFill>
              </a:rPr>
              <a:t>Each EJ and supplemental index combines socioeconomic indicators with a single environmental indicator</a:t>
            </a:r>
            <a:endParaRPr sz="1800">
              <a:solidFill>
                <a:schemeClr val="dk1"/>
              </a:solidFill>
            </a:endParaRPr>
          </a:p>
        </p:txBody>
      </p:sp>
      <p:sp>
        <p:nvSpPr>
          <p:cNvPr id="128" name="Google Shape;128;p25"/>
          <p:cNvSpPr txBox="1"/>
          <p:nvPr/>
        </p:nvSpPr>
        <p:spPr>
          <a:xfrm>
            <a:off x="311700" y="4568875"/>
            <a:ext cx="77193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1"/>
                </a:solidFill>
              </a:rPr>
              <a:t>Dataset info: </a:t>
            </a:r>
            <a:r>
              <a:rPr lang="en" sz="1000" u="sng">
                <a:solidFill>
                  <a:schemeClr val="hlink"/>
                </a:solidFill>
                <a:hlinkClick r:id="rId3"/>
              </a:rPr>
              <a:t>https://www.epa.gov/ejscreen</a:t>
            </a:r>
            <a:endParaRPr sz="10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title"/>
          </p:nvPr>
        </p:nvSpPr>
        <p:spPr>
          <a:xfrm>
            <a:off x="228875" y="1965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EJScreen</a:t>
            </a:r>
            <a:r>
              <a:rPr lang="en"/>
              <a:t> Lit Review - Health/Air Quality</a:t>
            </a:r>
            <a:endParaRPr/>
          </a:p>
        </p:txBody>
      </p:sp>
      <p:sp>
        <p:nvSpPr>
          <p:cNvPr id="134" name="Google Shape;134;p26"/>
          <p:cNvSpPr txBox="1"/>
          <p:nvPr>
            <p:ph idx="1" type="body"/>
          </p:nvPr>
        </p:nvSpPr>
        <p:spPr>
          <a:xfrm>
            <a:off x="228875" y="769250"/>
            <a:ext cx="8520600" cy="4184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Clr>
                <a:schemeClr val="dk1"/>
              </a:buClr>
              <a:buSzPts val="1200"/>
              <a:buChar char="●"/>
            </a:pPr>
            <a:r>
              <a:rPr lang="en" sz="1200" u="sng">
                <a:solidFill>
                  <a:schemeClr val="dk1"/>
                </a:solidFill>
              </a:rPr>
              <a:t>Hendryx et al, 2020</a:t>
            </a:r>
            <a:r>
              <a:rPr lang="en" sz="1200">
                <a:solidFill>
                  <a:schemeClr val="dk1"/>
                </a:solidFill>
              </a:rPr>
              <a:t> focuses on </a:t>
            </a:r>
            <a:r>
              <a:rPr lang="en" sz="1200">
                <a:solidFill>
                  <a:schemeClr val="dk1"/>
                </a:solidFill>
              </a:rPr>
              <a:t>the associations between air pollutants, and both COVID-19 prevalence and fatality rates in the United States</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there is interest in understanding if air pollution plays a role in COVID-19 susceptibility </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Studies have suggested associations between pollutants like particulate matter (PM2.5 and PM10), nitrogen dioxide (NO2), and ozone (O3) with COVID-19 cases and mortality</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The study chose pollution data from the US EPA environmental justice screening tool EJSCREEN from the years of 2014 to 2019 </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The analysis considered three measures of pollutant concentrations: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annual 2016 average PM2.5 concentration in micrograms per cubic meter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summer months of May to September 2016 average of daily maximum 8-hour ozone concentration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2014 average of diesel particulate matter (DPM) from all mobile emissions sources</a:t>
            </a:r>
            <a:endParaRPr sz="1200">
              <a:solidFill>
                <a:schemeClr val="dk1"/>
              </a:solidFill>
            </a:endParaRPr>
          </a:p>
          <a:p>
            <a:pPr indent="-304800" lvl="0" marL="457200" rtl="0" algn="l">
              <a:spcBef>
                <a:spcPts val="0"/>
              </a:spcBef>
              <a:spcAft>
                <a:spcPts val="0"/>
              </a:spcAft>
              <a:buClr>
                <a:schemeClr val="dk1"/>
              </a:buClr>
              <a:buSzPts val="1200"/>
              <a:buChar char="●"/>
            </a:pPr>
            <a:r>
              <a:rPr lang="en" sz="1200" u="sng">
                <a:solidFill>
                  <a:schemeClr val="dk1"/>
                </a:solidFill>
              </a:rPr>
              <a:t>Results:</a:t>
            </a:r>
            <a:r>
              <a:rPr lang="en" sz="1200">
                <a:solidFill>
                  <a:schemeClr val="dk1"/>
                </a:solidFill>
              </a:rPr>
              <a:t> Counties with higher prevalence rates tended to have younger populations, higher proportions of African American and Hispanic residents, and higher smoking and obesity rates</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Pollution emission concentrations, except ozone, were higher in areas with higher disease rates</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For fatality rates, higher rates were associated with PM2.5, DPM, and proximity to treatment, storage, or disposal facilities </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Demographic factors like race/ethnicity, education levels, and health insurance coverage also played a role in COVID-19 prevalence</a:t>
            </a:r>
            <a:endParaRPr sz="12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EJScreen</a:t>
            </a:r>
            <a:r>
              <a:rPr lang="en"/>
              <a:t> Lit Review - Health/Air Quality</a:t>
            </a:r>
            <a:endParaRPr/>
          </a:p>
        </p:txBody>
      </p:sp>
      <p:sp>
        <p:nvSpPr>
          <p:cNvPr id="140" name="Google Shape;140;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Clr>
                <a:schemeClr val="dk1"/>
              </a:buClr>
              <a:buSzPts val="1500"/>
              <a:buChar char="●"/>
            </a:pPr>
            <a:r>
              <a:rPr lang="en" sz="1500" u="sng">
                <a:solidFill>
                  <a:schemeClr val="dk1"/>
                </a:solidFill>
              </a:rPr>
              <a:t>Erhunmwensee et al, 2021</a:t>
            </a:r>
            <a:r>
              <a:rPr lang="en" sz="1500">
                <a:solidFill>
                  <a:schemeClr val="dk1"/>
                </a:solidFill>
              </a:rPr>
              <a:t> examined </a:t>
            </a:r>
            <a:r>
              <a:rPr lang="en" sz="1500">
                <a:solidFill>
                  <a:schemeClr val="dk1"/>
                </a:solidFill>
              </a:rPr>
              <a:t>whether NSCLC (non-small cell lung cancer) patients exposed to higher PM2.5 levels had increased TP53 mutations (gene that increases risk of cancer)</a:t>
            </a:r>
            <a:endParaRPr sz="1500">
              <a:solidFill>
                <a:schemeClr val="dk1"/>
              </a:solidFill>
            </a:endParaRPr>
          </a:p>
          <a:p>
            <a:pPr indent="-323850" lvl="0" marL="457200" rtl="0" algn="l">
              <a:spcBef>
                <a:spcPts val="0"/>
              </a:spcBef>
              <a:spcAft>
                <a:spcPts val="0"/>
              </a:spcAft>
              <a:buClr>
                <a:schemeClr val="dk1"/>
              </a:buClr>
              <a:buSzPts val="1500"/>
              <a:buChar char="●"/>
            </a:pPr>
            <a:r>
              <a:rPr lang="en" sz="1500">
                <a:solidFill>
                  <a:schemeClr val="dk1"/>
                </a:solidFill>
              </a:rPr>
              <a:t>Environmental risk factors such as PM2.5, ozone, air toxics cancer risk, and traffic proximity, along with demographic indicators at the neighborhood level, were extracted from the EJSCREEN tool</a:t>
            </a:r>
            <a:endParaRPr sz="1500">
              <a:solidFill>
                <a:schemeClr val="dk1"/>
              </a:solidFill>
            </a:endParaRPr>
          </a:p>
          <a:p>
            <a:pPr indent="-323850" lvl="0" marL="457200" rtl="0" algn="l">
              <a:spcBef>
                <a:spcPts val="0"/>
              </a:spcBef>
              <a:spcAft>
                <a:spcPts val="0"/>
              </a:spcAft>
              <a:buClr>
                <a:schemeClr val="dk1"/>
              </a:buClr>
              <a:buSzPts val="1500"/>
              <a:buChar char="●"/>
            </a:pPr>
            <a:r>
              <a:rPr lang="en" sz="1500" u="sng">
                <a:solidFill>
                  <a:schemeClr val="dk1"/>
                </a:solidFill>
              </a:rPr>
              <a:t>Results:</a:t>
            </a:r>
            <a:r>
              <a:rPr lang="en" sz="1500">
                <a:solidFill>
                  <a:schemeClr val="dk1"/>
                </a:solidFill>
              </a:rPr>
              <a:t> TP53 mutations were found in 58% of patients, with 23% located in known pathogenic hotspots.</a:t>
            </a:r>
            <a:endParaRPr sz="1500">
              <a:solidFill>
                <a:schemeClr val="dk1"/>
              </a:solidFill>
            </a:endParaRPr>
          </a:p>
          <a:p>
            <a:pPr indent="-323850" lvl="1" marL="914400" rtl="0" algn="l">
              <a:spcBef>
                <a:spcPts val="0"/>
              </a:spcBef>
              <a:spcAft>
                <a:spcPts val="0"/>
              </a:spcAft>
              <a:buClr>
                <a:schemeClr val="dk1"/>
              </a:buClr>
              <a:buSzPts val="1500"/>
              <a:buChar char="○"/>
            </a:pPr>
            <a:r>
              <a:rPr lang="en" sz="1500">
                <a:solidFill>
                  <a:schemeClr val="dk1"/>
                </a:solidFill>
              </a:rPr>
              <a:t>P53 mutations were significantly associated with higher PM2.5 exposure</a:t>
            </a:r>
            <a:endParaRPr sz="1500">
              <a:solidFill>
                <a:schemeClr val="dk1"/>
              </a:solidFill>
            </a:endParaRPr>
          </a:p>
          <a:p>
            <a:pPr indent="-323850" lvl="1" marL="914400" rtl="0" algn="l">
              <a:spcBef>
                <a:spcPts val="0"/>
              </a:spcBef>
              <a:spcAft>
                <a:spcPts val="0"/>
              </a:spcAft>
              <a:buClr>
                <a:schemeClr val="dk1"/>
              </a:buClr>
              <a:buSzPts val="1500"/>
              <a:buChar char="○"/>
            </a:pPr>
            <a:r>
              <a:rPr lang="en" sz="1500">
                <a:solidFill>
                  <a:schemeClr val="dk1"/>
                </a:solidFill>
              </a:rPr>
              <a:t>Additional analyses confirmed a high association between PM2.5 exposure and TP53 mutations</a:t>
            </a:r>
            <a:endParaRPr sz="15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EJScreen Lit Review - Air Quality/Environmental Justice</a:t>
            </a:r>
            <a:endParaRPr/>
          </a:p>
        </p:txBody>
      </p:sp>
      <p:sp>
        <p:nvSpPr>
          <p:cNvPr id="146" name="Google Shape;146;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chemeClr val="dk1"/>
              </a:buClr>
              <a:buSzPts val="1500"/>
              <a:buChar char="●"/>
            </a:pPr>
            <a:r>
              <a:rPr lang="en" sz="1500" u="sng">
                <a:solidFill>
                  <a:schemeClr val="dk1"/>
                </a:solidFill>
              </a:rPr>
              <a:t>T</a:t>
            </a:r>
            <a:r>
              <a:rPr lang="en" sz="1500" u="sng">
                <a:solidFill>
                  <a:schemeClr val="dk1"/>
                </a:solidFill>
              </a:rPr>
              <a:t>soulou et al, 2018 </a:t>
            </a:r>
            <a:r>
              <a:rPr lang="en" sz="1500">
                <a:solidFill>
                  <a:schemeClr val="dk1"/>
                </a:solidFill>
              </a:rPr>
              <a:t> examines if socially vulnerable people live in areas with poor air quality and high sprawl levels</a:t>
            </a:r>
            <a:endParaRPr sz="1500">
              <a:solidFill>
                <a:schemeClr val="dk1"/>
              </a:solidFill>
            </a:endParaRPr>
          </a:p>
          <a:p>
            <a:pPr indent="-323850" lvl="0" marL="457200" rtl="0" algn="l">
              <a:spcBef>
                <a:spcPts val="0"/>
              </a:spcBef>
              <a:spcAft>
                <a:spcPts val="0"/>
              </a:spcAft>
              <a:buClr>
                <a:schemeClr val="dk1"/>
              </a:buClr>
              <a:buSzPts val="1500"/>
              <a:buChar char="●"/>
            </a:pPr>
            <a:r>
              <a:rPr lang="en" sz="1500">
                <a:solidFill>
                  <a:schemeClr val="dk1"/>
                </a:solidFill>
              </a:rPr>
              <a:t> Sprawl is an urban development pattern that is inefficient in its use of land</a:t>
            </a:r>
            <a:endParaRPr sz="1500">
              <a:solidFill>
                <a:schemeClr val="dk1"/>
              </a:solidFill>
            </a:endParaRPr>
          </a:p>
          <a:p>
            <a:pPr indent="-323850" lvl="1" marL="914400" rtl="0" algn="l">
              <a:spcBef>
                <a:spcPts val="0"/>
              </a:spcBef>
              <a:spcAft>
                <a:spcPts val="0"/>
              </a:spcAft>
              <a:buClr>
                <a:schemeClr val="dk1"/>
              </a:buClr>
              <a:buSzPts val="1500"/>
              <a:buChar char="○"/>
            </a:pPr>
            <a:r>
              <a:rPr lang="en" sz="1500">
                <a:solidFill>
                  <a:schemeClr val="dk1"/>
                </a:solidFill>
              </a:rPr>
              <a:t>associated with negative impacts like racial segregation and lack of affordable housing</a:t>
            </a:r>
            <a:endParaRPr sz="1500">
              <a:solidFill>
                <a:schemeClr val="dk1"/>
              </a:solidFill>
            </a:endParaRPr>
          </a:p>
          <a:p>
            <a:pPr indent="-323850" lvl="1" marL="914400" rtl="0" algn="l">
              <a:spcBef>
                <a:spcPts val="0"/>
              </a:spcBef>
              <a:spcAft>
                <a:spcPts val="0"/>
              </a:spcAft>
              <a:buClr>
                <a:schemeClr val="dk1"/>
              </a:buClr>
              <a:buSzPts val="1500"/>
              <a:buChar char="○"/>
            </a:pPr>
            <a:r>
              <a:rPr lang="en" sz="1500">
                <a:solidFill>
                  <a:schemeClr val="dk1"/>
                </a:solidFill>
              </a:rPr>
              <a:t>has been linked to increased traffic volume and global warming</a:t>
            </a:r>
            <a:endParaRPr sz="1500">
              <a:solidFill>
                <a:schemeClr val="dk1"/>
              </a:solidFill>
            </a:endParaRPr>
          </a:p>
          <a:p>
            <a:pPr indent="-323850" lvl="1" marL="914400" rtl="0" algn="l">
              <a:spcBef>
                <a:spcPts val="0"/>
              </a:spcBef>
              <a:spcAft>
                <a:spcPts val="0"/>
              </a:spcAft>
              <a:buClr>
                <a:schemeClr val="dk1"/>
              </a:buClr>
              <a:buSzPts val="1500"/>
              <a:buChar char="○"/>
            </a:pPr>
            <a:r>
              <a:rPr lang="en" sz="1500">
                <a:solidFill>
                  <a:schemeClr val="dk1"/>
                </a:solidFill>
              </a:rPr>
              <a:t>Common variables used to measure sprawl include:</a:t>
            </a:r>
            <a:endParaRPr sz="1500">
              <a:solidFill>
                <a:schemeClr val="dk1"/>
              </a:solidFill>
            </a:endParaRPr>
          </a:p>
          <a:p>
            <a:pPr indent="-323850" lvl="2" marL="1371600" rtl="0" algn="l">
              <a:spcBef>
                <a:spcPts val="0"/>
              </a:spcBef>
              <a:spcAft>
                <a:spcPts val="0"/>
              </a:spcAft>
              <a:buClr>
                <a:schemeClr val="dk1"/>
              </a:buClr>
              <a:buSzPts val="1500"/>
              <a:buChar char="■"/>
            </a:pPr>
            <a:r>
              <a:rPr lang="en" sz="1500">
                <a:solidFill>
                  <a:schemeClr val="dk1"/>
                </a:solidFill>
              </a:rPr>
              <a:t>housing density</a:t>
            </a:r>
            <a:endParaRPr sz="1500">
              <a:solidFill>
                <a:schemeClr val="dk1"/>
              </a:solidFill>
            </a:endParaRPr>
          </a:p>
          <a:p>
            <a:pPr indent="-323850" lvl="2" marL="1371600" rtl="0" algn="l">
              <a:spcBef>
                <a:spcPts val="0"/>
              </a:spcBef>
              <a:spcAft>
                <a:spcPts val="0"/>
              </a:spcAft>
              <a:buClr>
                <a:schemeClr val="dk1"/>
              </a:buClr>
              <a:buSzPts val="1500"/>
              <a:buChar char="■"/>
            </a:pPr>
            <a:r>
              <a:rPr lang="en" sz="1500">
                <a:solidFill>
                  <a:schemeClr val="dk1"/>
                </a:solidFill>
              </a:rPr>
              <a:t>land use mix</a:t>
            </a:r>
            <a:endParaRPr sz="1500">
              <a:solidFill>
                <a:schemeClr val="dk1"/>
              </a:solidFill>
            </a:endParaRPr>
          </a:p>
          <a:p>
            <a:pPr indent="-323850" lvl="2" marL="1371600" rtl="0" algn="l">
              <a:spcBef>
                <a:spcPts val="0"/>
              </a:spcBef>
              <a:spcAft>
                <a:spcPts val="0"/>
              </a:spcAft>
              <a:buClr>
                <a:schemeClr val="dk1"/>
              </a:buClr>
              <a:buSzPts val="1500"/>
              <a:buChar char="■"/>
            </a:pPr>
            <a:r>
              <a:rPr lang="en" sz="1500">
                <a:solidFill>
                  <a:schemeClr val="dk1"/>
                </a:solidFill>
              </a:rPr>
              <a:t>automobile dependence</a:t>
            </a:r>
            <a:endParaRPr sz="1500">
              <a:solidFill>
                <a:schemeClr val="dk1"/>
              </a:solidFill>
            </a:endParaRPr>
          </a:p>
          <a:p>
            <a:pPr indent="-323850" lvl="1" marL="914400" rtl="0" algn="l">
              <a:spcBef>
                <a:spcPts val="0"/>
              </a:spcBef>
              <a:spcAft>
                <a:spcPts val="0"/>
              </a:spcAft>
              <a:buClr>
                <a:schemeClr val="dk1"/>
              </a:buClr>
              <a:buSzPts val="1500"/>
              <a:buChar char="○"/>
            </a:pPr>
            <a:r>
              <a:rPr lang="en" sz="1500" u="sng">
                <a:solidFill>
                  <a:schemeClr val="dk1"/>
                </a:solidFill>
              </a:rPr>
              <a:t>Results:</a:t>
            </a:r>
            <a:r>
              <a:rPr lang="en" sz="1500">
                <a:solidFill>
                  <a:schemeClr val="dk1"/>
                </a:solidFill>
              </a:rPr>
              <a:t> Urban sprawl was associated with increased ozone levels, especially in low-income areas with less education and higher percentages of children under 5</a:t>
            </a:r>
            <a:endParaRPr sz="1500">
              <a:solidFill>
                <a:schemeClr val="dk1"/>
              </a:solidFill>
            </a:endParaRPr>
          </a:p>
          <a:p>
            <a:pPr indent="-323850" lvl="2" marL="1371600" rtl="0" algn="l">
              <a:spcBef>
                <a:spcPts val="0"/>
              </a:spcBef>
              <a:spcAft>
                <a:spcPts val="0"/>
              </a:spcAft>
              <a:buClr>
                <a:schemeClr val="dk1"/>
              </a:buClr>
              <a:buSzPts val="1500"/>
              <a:buChar char="■"/>
            </a:pPr>
            <a:r>
              <a:rPr lang="en" sz="1500">
                <a:solidFill>
                  <a:schemeClr val="dk1"/>
                </a:solidFill>
              </a:rPr>
              <a:t>less compact areas tended to have lower cancer risk from air toxins</a:t>
            </a:r>
            <a:endParaRPr sz="15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Bibliography</a:t>
            </a:r>
            <a:endParaRPr/>
          </a:p>
        </p:txBody>
      </p:sp>
      <p:sp>
        <p:nvSpPr>
          <p:cNvPr id="152" name="Google Shape;152;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76225" lvl="0" marL="457200" rtl="0" algn="l">
              <a:spcBef>
                <a:spcPts val="0"/>
              </a:spcBef>
              <a:spcAft>
                <a:spcPts val="0"/>
              </a:spcAft>
              <a:buClr>
                <a:schemeClr val="dk1"/>
              </a:buClr>
              <a:buSzPts val="750"/>
              <a:buChar char="●"/>
            </a:pPr>
            <a:r>
              <a:rPr lang="en" sz="750">
                <a:solidFill>
                  <a:schemeClr val="dk1"/>
                </a:solidFill>
              </a:rPr>
              <a:t>Tsoulou, I. Investigating links among urban sprawl and Environmental Justice Indicators in US territories. 2018.  plaNext - next Generation Planning, 7, 117–135. </a:t>
            </a:r>
            <a:r>
              <a:rPr lang="en" sz="750">
                <a:solidFill>
                  <a:schemeClr val="dk1"/>
                </a:solidFill>
                <a:uFill>
                  <a:noFill/>
                </a:uFill>
                <a:hlinkClick r:id="rId3">
                  <a:extLst>
                    <a:ext uri="{A12FA001-AC4F-418D-AE19-62706E023703}">
                      <ahyp:hlinkClr val="tx"/>
                    </a:ext>
                  </a:extLst>
                </a:hlinkClick>
              </a:rPr>
              <a:t>https://doi.org/10.24306/plnxt/53\</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Erhunmwunsee, L., Wing, S. E., Shen, J., Hu, H., Sosa, E., Lopez, L. N., Raquel, C., Sur, M., Ibarra-Noriega, P., Currey, M., Lee, J., Kim, J. Y., Raz, D. J., Amini, A., Sampath, S., Koczywas, M., Massarelli, E., West, H. L., Reckamp, K. L., … Gray, S. W. (2021). The association between polluted neighborhoods and TP53-mutated non–small cell lung cancer. Cancer Epidemiology, Biomarkers &amp;amp; Prevention, 30(8), 1498–1505. </a:t>
            </a:r>
            <a:r>
              <a:rPr lang="en" sz="750">
                <a:solidFill>
                  <a:schemeClr val="dk1"/>
                </a:solidFill>
                <a:uFill>
                  <a:noFill/>
                </a:uFill>
                <a:hlinkClick r:id="rId4">
                  <a:extLst>
                    <a:ext uri="{A12FA001-AC4F-418D-AE19-62706E023703}">
                      <ahyp:hlinkClr val="tx"/>
                    </a:ext>
                  </a:extLst>
                </a:hlinkClick>
              </a:rPr>
              <a:t>https://doi.org/10.1158/1055-9965.epi-20-1555</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Hendryx, M., &amp; Luo, J. (2020). Covid-19 prevalence and fatality rates in association with air pollution emission concentrations and emission sources. Environmental Pollution, 265, 115126. </a:t>
            </a:r>
            <a:r>
              <a:rPr lang="en" sz="750">
                <a:solidFill>
                  <a:schemeClr val="dk1"/>
                </a:solidFill>
                <a:uFill>
                  <a:noFill/>
                </a:uFill>
                <a:hlinkClick r:id="rId5">
                  <a:extLst>
                    <a:ext uri="{A12FA001-AC4F-418D-AE19-62706E023703}">
                      <ahyp:hlinkClr val="tx"/>
                    </a:ext>
                  </a:extLst>
                </a:hlinkClick>
              </a:rPr>
              <a:t>https://doi.org/10.1016/j.envpol.2020.115126</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Hwa Jung, K., Pitkowsky, Z., Argenio, K., Quinn, J. W., Bruzzese, J.-M., Miller, R. L., Chillrud, S. N., Perzanowski, M., Stingone, J. A., &amp; Lovinsky-Desir, S. (2022). The effects of the historical practice of residential redlining in the United States on recent temporal trends of air pollution near New York City schools. Environment International, 169, 107551. </a:t>
            </a:r>
            <a:r>
              <a:rPr lang="en" sz="750">
                <a:solidFill>
                  <a:schemeClr val="dk1"/>
                </a:solidFill>
                <a:uFill>
                  <a:noFill/>
                </a:uFill>
                <a:hlinkClick r:id="rId6">
                  <a:extLst>
                    <a:ext uri="{A12FA001-AC4F-418D-AE19-62706E023703}">
                      <ahyp:hlinkClr val="tx"/>
                    </a:ext>
                  </a:extLst>
                </a:hlinkClick>
              </a:rPr>
              <a:t>https://doi.org/10.1016/j.envint.2022.107551</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Spangler, K. R., Manjourides, J., Lynch, A. H., &amp; Wellenius, G. A. (2019). Characterizing spatial variability of climate‐relevant hazards and vulnerabilities in the New England region of the United States. GeoHealth, 3(4), 104–120. </a:t>
            </a:r>
            <a:r>
              <a:rPr lang="en" sz="750">
                <a:solidFill>
                  <a:schemeClr val="dk1"/>
                </a:solidFill>
                <a:uFill>
                  <a:noFill/>
                </a:uFill>
                <a:hlinkClick r:id="rId7">
                  <a:extLst>
                    <a:ext uri="{A12FA001-AC4F-418D-AE19-62706E023703}">
                      <ahyp:hlinkClr val="tx"/>
                    </a:ext>
                  </a:extLst>
                </a:hlinkClick>
              </a:rPr>
              <a:t>https://doi.org/10.1029/2018gh000179</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Sabrin, S., Karimi, M., Fahad, M. G., &amp; Nazari, R. (2020). Quantifying Environmental and social vulnerability: Role of Urban Heat Island and air quality, a case study of Camden, NJ. Urban Climate, 34, 100699. </a:t>
            </a:r>
            <a:r>
              <a:rPr lang="en" sz="750">
                <a:solidFill>
                  <a:schemeClr val="dk1"/>
                </a:solidFill>
                <a:uFill>
                  <a:noFill/>
                </a:uFill>
                <a:hlinkClick r:id="rId8">
                  <a:extLst>
                    <a:ext uri="{A12FA001-AC4F-418D-AE19-62706E023703}">
                      <ahyp:hlinkClr val="tx"/>
                    </a:ext>
                  </a:extLst>
                </a:hlinkClick>
              </a:rPr>
              <a:t>https://doi.org/10.1016/j.uclim.2020.100699</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Islam, S. J., Malla, G., Yeh, R. W., Quyyumi, A. A., Kazi, D. S., Tian, W., Song, Y., Nayak, A., Mehta, A., Ko, Y.-A., de Lemos, J. A., Rodriguez, F., Goyal, A., &amp; Wadhera, R. K. (2022). County-level social vulnerability is associated with in-hospital death and major adverse cardiovascular events in patients hospitalized with COVID-19: An analysis of the american heart association covid-19 cardiovascular disease registry. Circulation: Cardiovascular Quality and Outcomes, 15(8). </a:t>
            </a:r>
            <a:r>
              <a:rPr lang="en" sz="750">
                <a:solidFill>
                  <a:schemeClr val="dk1"/>
                </a:solidFill>
                <a:uFill>
                  <a:noFill/>
                </a:uFill>
                <a:hlinkClick r:id="rId9">
                  <a:extLst>
                    <a:ext uri="{A12FA001-AC4F-418D-AE19-62706E023703}">
                      <ahyp:hlinkClr val="tx"/>
                    </a:ext>
                  </a:extLst>
                </a:hlinkClick>
              </a:rPr>
              <a:t>https://doi.org/10.1161/circoutcomes.121.008612</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Goulding AN, Brown M, Aagaard KM, Ramphul R. Examining the role of social vulnerability and environmental justice in neighborhood-level hot spots of COVID-19. Am J Obstet Gynecol. 2022 Jan;226(1):S538–9. doi: 10.1016/j.ajog.2021.11.890. Epub 2021 Dec 23. PMCID: PMC8696664.</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Grunwell JR, Opolka C, Mason C, Fitzpatrick AM. Geospatial Analysis of Social Determinants of Health Identifies Neighborhood Hot Spots Associated With Pediatric Intensive Care Use for Life-Threatening Asthma. J Allergy Clin Immunol Pract. 2022 Apr;10(4):981-991.e1. doi: 10.1016/j.jaip.2021.10.065. Epub 2021 Nov 11. PMID: 34775118; PMCID: PMC9007839.</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Center for International Earth Science Information Network - CIESIN - Columbia University. 2022. Global Gridded Relative Deprivation Index (GRDI), Version 1. Palisades, New York: NASA Socioeconomic Data and Applications Center (SEDAC). </a:t>
            </a:r>
            <a:r>
              <a:rPr lang="en" sz="750">
                <a:solidFill>
                  <a:schemeClr val="dk1"/>
                </a:solidFill>
                <a:uFill>
                  <a:noFill/>
                </a:uFill>
                <a:hlinkClick r:id="rId10">
                  <a:extLst>
                    <a:ext uri="{A12FA001-AC4F-418D-AE19-62706E023703}">
                      <ahyp:hlinkClr val="tx"/>
                    </a:ext>
                  </a:extLst>
                </a:hlinkClick>
              </a:rPr>
              <a:t>https://doi.org/10.7927/3xxe-ap97</a:t>
            </a:r>
            <a:r>
              <a:rPr lang="en" sz="750">
                <a:solidFill>
                  <a:schemeClr val="dk1"/>
                </a:solidFill>
              </a:rPr>
              <a:t>.</a:t>
            </a:r>
            <a:endParaRPr sz="750">
              <a:solidFill>
                <a:schemeClr val="dk1"/>
              </a:solidFill>
            </a:endParaRPr>
          </a:p>
          <a:p>
            <a:pPr indent="-276225" lvl="0" marL="457200" rtl="0" algn="l">
              <a:spcBef>
                <a:spcPts val="0"/>
              </a:spcBef>
              <a:spcAft>
                <a:spcPts val="0"/>
              </a:spcAft>
              <a:buClr>
                <a:schemeClr val="dk1"/>
              </a:buClr>
              <a:buSzPts val="750"/>
              <a:buChar char="●"/>
            </a:pPr>
            <a:r>
              <a:rPr lang="en" sz="750">
                <a:solidFill>
                  <a:schemeClr val="dk1"/>
                </a:solidFill>
              </a:rPr>
              <a:t>Di, Q., H. Amini, L. Shi, I. Kloog, R. Silvern, J. Kelly, M. B. Sabath, C. Choirat, P. Koutrakis, A. Lyapustin, Y. Wang, L. J. Mickley, and J. Schwartz. 2019. An Ensemble-based Model of PM2.5 Concentration Across the Contiguous United States with High Spatiotemporal Resolution. Environment International 130: 104909. </a:t>
            </a:r>
            <a:r>
              <a:rPr lang="en" sz="750">
                <a:solidFill>
                  <a:schemeClr val="dk1"/>
                </a:solidFill>
                <a:uFill>
                  <a:noFill/>
                </a:uFill>
                <a:hlinkClick r:id="rId11">
                  <a:extLst>
                    <a:ext uri="{A12FA001-AC4F-418D-AE19-62706E023703}">
                      <ahyp:hlinkClr val="tx"/>
                    </a:ext>
                  </a:extLst>
                </a:hlinkClick>
              </a:rPr>
              <a:t>https://doi.org/10.1016/j.envint.2019.104909</a:t>
            </a:r>
            <a:r>
              <a:rPr lang="en" sz="750">
                <a:solidFill>
                  <a:schemeClr val="dk1"/>
                </a:solidFill>
              </a:rPr>
              <a:t>.</a:t>
            </a:r>
            <a:endParaRPr sz="75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1453500"/>
            <a:ext cx="8520600" cy="2236500"/>
          </a:xfrm>
          <a:prstGeom prst="rect">
            <a:avLst/>
          </a:prstGeom>
        </p:spPr>
        <p:txBody>
          <a:bodyPr anchorCtr="0" anchor="ctr" bIns="91425" lIns="91425" spcFirstLastPara="1" rIns="91425" wrap="square" tIns="91425">
            <a:normAutofit fontScale="90000"/>
          </a:bodyPr>
          <a:lstStyle/>
          <a:p>
            <a:pPr indent="0" lvl="0" marL="0" rtl="0" algn="ctr">
              <a:lnSpc>
                <a:spcPct val="115000"/>
              </a:lnSpc>
              <a:spcBef>
                <a:spcPts val="0"/>
              </a:spcBef>
              <a:spcAft>
                <a:spcPts val="0"/>
              </a:spcAft>
              <a:buNone/>
            </a:pPr>
            <a:r>
              <a:rPr b="1" lang="en" sz="1944" u="sng"/>
              <a:t>Environmental Justice definition from OS 101: </a:t>
            </a:r>
            <a:endParaRPr b="1" sz="1944" u="sng"/>
          </a:p>
          <a:p>
            <a:pPr indent="0" lvl="0" marL="0" rtl="0" algn="ctr">
              <a:lnSpc>
                <a:spcPct val="115000"/>
              </a:lnSpc>
              <a:spcBef>
                <a:spcPts val="0"/>
              </a:spcBef>
              <a:spcAft>
                <a:spcPts val="0"/>
              </a:spcAft>
              <a:buClr>
                <a:schemeClr val="dk1"/>
              </a:buClr>
              <a:buSzPct val="56571"/>
              <a:buFont typeface="Arial"/>
              <a:buNone/>
            </a:pPr>
            <a:r>
              <a:t/>
            </a:r>
            <a:endParaRPr b="1" sz="1944" u="sng"/>
          </a:p>
          <a:p>
            <a:pPr indent="0" lvl="0" marL="0" rtl="0" algn="ctr">
              <a:lnSpc>
                <a:spcPct val="115000"/>
              </a:lnSpc>
              <a:spcBef>
                <a:spcPts val="0"/>
              </a:spcBef>
              <a:spcAft>
                <a:spcPts val="0"/>
              </a:spcAft>
              <a:buClr>
                <a:schemeClr val="dk1"/>
              </a:buClr>
              <a:buSzPct val="56571"/>
              <a:buFont typeface="Arial"/>
              <a:buNone/>
            </a:pPr>
            <a:r>
              <a:rPr lang="en" sz="1944">
                <a:highlight>
                  <a:srgbClr val="FFFFFF"/>
                </a:highlight>
              </a:rPr>
              <a:t>Environmental justice is the fair treatment and meaningful involvement of all people regardless of race, color, national origin, or income with respect to the development, implementation, and enforcement of environmental laws, regulations, and policies. (OS 101 Module 1, Lesson 3)</a:t>
            </a:r>
            <a:endParaRPr sz="1944" u="sng">
              <a:solidFill>
                <a:srgbClr val="1155CC"/>
              </a:solidFill>
              <a:highlight>
                <a:srgbClr val="FFFFFF"/>
              </a:highlight>
              <a:hlinkClick r:id="rId3">
                <a:extLst>
                  <a:ext uri="{A12FA001-AC4F-418D-AE19-62706E023703}">
                    <ahyp:hlinkClr val="tx"/>
                  </a:ext>
                </a:extLst>
              </a:hlinkClick>
            </a:endParaRPr>
          </a:p>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PM2.5 Overview</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74650" lvl="0" marL="457200" rtl="0" algn="l">
              <a:spcBef>
                <a:spcPts val="0"/>
              </a:spcBef>
              <a:spcAft>
                <a:spcPts val="0"/>
              </a:spcAft>
              <a:buClr>
                <a:schemeClr val="dk1"/>
              </a:buClr>
              <a:buSzPts val="2300"/>
              <a:buChar char="●"/>
            </a:pPr>
            <a:r>
              <a:rPr lang="en" sz="1600">
                <a:solidFill>
                  <a:srgbClr val="0D0D0D"/>
                </a:solidFill>
              </a:rPr>
              <a:t>The data set furnishes </a:t>
            </a:r>
            <a:r>
              <a:rPr lang="en" sz="1600">
                <a:solidFill>
                  <a:srgbClr val="0D0D0D"/>
                </a:solidFill>
              </a:rPr>
              <a:t>PM2.5</a:t>
            </a:r>
            <a:r>
              <a:rPr lang="en" sz="1600">
                <a:solidFill>
                  <a:srgbClr val="0D0D0D"/>
                </a:solidFill>
              </a:rPr>
              <a:t> concentration data on a daily and yearly basis across the United States </a:t>
            </a:r>
            <a:endParaRPr sz="1600">
              <a:solidFill>
                <a:srgbClr val="0D0D0D"/>
              </a:solidFill>
            </a:endParaRPr>
          </a:p>
          <a:p>
            <a:pPr indent="-349250" lvl="1" marL="914400" rtl="0" algn="l">
              <a:spcBef>
                <a:spcPts val="0"/>
              </a:spcBef>
              <a:spcAft>
                <a:spcPts val="0"/>
              </a:spcAft>
              <a:buClr>
                <a:schemeClr val="dk1"/>
              </a:buClr>
              <a:buSzPts val="1900"/>
              <a:buChar char="○"/>
            </a:pPr>
            <a:r>
              <a:rPr lang="en" sz="1600">
                <a:solidFill>
                  <a:srgbClr val="0D0D0D"/>
                </a:solidFill>
              </a:rPr>
              <a:t>1-km resolution</a:t>
            </a:r>
            <a:endParaRPr sz="1600">
              <a:solidFill>
                <a:srgbClr val="0D0D0D"/>
              </a:solidFill>
            </a:endParaRPr>
          </a:p>
          <a:p>
            <a:pPr indent="-349250" lvl="1" marL="914400" rtl="0" algn="l">
              <a:spcBef>
                <a:spcPts val="0"/>
              </a:spcBef>
              <a:spcAft>
                <a:spcPts val="0"/>
              </a:spcAft>
              <a:buClr>
                <a:schemeClr val="dk1"/>
              </a:buClr>
              <a:buSzPts val="1900"/>
              <a:buChar char="○"/>
            </a:pPr>
            <a:r>
              <a:rPr lang="en" sz="1600">
                <a:solidFill>
                  <a:srgbClr val="0D0D0D"/>
                </a:solidFill>
              </a:rPr>
              <a:t>Serves public health research for estimating short- and long-term impacts on human health, and facilitating related investigations</a:t>
            </a:r>
            <a:endParaRPr sz="1600">
              <a:solidFill>
                <a:srgbClr val="0D0D0D"/>
              </a:solidFill>
            </a:endParaRPr>
          </a:p>
          <a:p>
            <a:pPr indent="-374650" lvl="0" marL="457200" rtl="0" algn="l">
              <a:spcBef>
                <a:spcPts val="0"/>
              </a:spcBef>
              <a:spcAft>
                <a:spcPts val="0"/>
              </a:spcAft>
              <a:buClr>
                <a:schemeClr val="dk1"/>
              </a:buClr>
              <a:buSzPts val="2300"/>
              <a:buChar char="●"/>
            </a:pPr>
            <a:r>
              <a:rPr lang="en" sz="1600">
                <a:solidFill>
                  <a:srgbClr val="0D0D0D"/>
                </a:solidFill>
              </a:rPr>
              <a:t>Annual PM2.5 predictions result from averaging daily estimates within each grid cell for each year</a:t>
            </a:r>
            <a:endParaRPr sz="23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PM2.5 Lit Review</a:t>
            </a:r>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spcBef>
                <a:spcPts val="1500"/>
              </a:spcBef>
              <a:spcAft>
                <a:spcPts val="0"/>
              </a:spcAft>
              <a:buClr>
                <a:srgbClr val="0D0D0D"/>
              </a:buClr>
              <a:buSzPts val="1500"/>
              <a:buChar char="●"/>
            </a:pPr>
            <a:r>
              <a:rPr lang="en" sz="1500" u="sng">
                <a:solidFill>
                  <a:srgbClr val="0D0D0D"/>
                </a:solidFill>
              </a:rPr>
              <a:t>Di et al, 2019</a:t>
            </a:r>
            <a:r>
              <a:rPr lang="en" sz="1500">
                <a:solidFill>
                  <a:srgbClr val="0D0D0D"/>
                </a:solidFill>
              </a:rPr>
              <a:t> proposes </a:t>
            </a:r>
            <a:r>
              <a:rPr lang="en" sz="1500">
                <a:solidFill>
                  <a:srgbClr val="0D0D0D"/>
                </a:solidFill>
                <a:highlight>
                  <a:srgbClr val="FFFFFF"/>
                </a:highlight>
              </a:rPr>
              <a:t>an ensemble model for estimating daily PM2.5 levels across the contiguous United States at a 1 km x 1 km resolution</a:t>
            </a:r>
            <a:endParaRPr sz="1500">
              <a:solidFill>
                <a:srgbClr val="0D0D0D"/>
              </a:solidFill>
              <a:highlight>
                <a:srgbClr val="FFFFFF"/>
              </a:highlight>
            </a:endParaRPr>
          </a:p>
          <a:p>
            <a:pPr indent="-323850" lvl="0" marL="457200" rtl="0" algn="l">
              <a:spcBef>
                <a:spcPts val="0"/>
              </a:spcBef>
              <a:spcAft>
                <a:spcPts val="0"/>
              </a:spcAft>
              <a:buClr>
                <a:srgbClr val="0D0D0D"/>
              </a:buClr>
              <a:buSzPts val="1500"/>
              <a:buChar char="●"/>
            </a:pPr>
            <a:r>
              <a:rPr lang="en" sz="1500">
                <a:solidFill>
                  <a:srgbClr val="0D0D0D"/>
                </a:solidFill>
                <a:highlight>
                  <a:srgbClr val="FFFFFF"/>
                </a:highlight>
              </a:rPr>
              <a:t>The model integrates multiple machine learning algorithms and  uses various predictor variables such as satellite data, meteorological variables, land-use variables, elevation, chemical transport model predictions, and reanalysis datasets</a:t>
            </a:r>
            <a:endParaRPr sz="1500">
              <a:solidFill>
                <a:srgbClr val="0D0D0D"/>
              </a:solidFill>
              <a:highlight>
                <a:srgbClr val="FFFFFF"/>
              </a:highlight>
            </a:endParaRPr>
          </a:p>
          <a:p>
            <a:pPr indent="-323850" lvl="0" marL="457200" rtl="0" algn="l">
              <a:spcBef>
                <a:spcPts val="0"/>
              </a:spcBef>
              <a:spcAft>
                <a:spcPts val="0"/>
              </a:spcAft>
              <a:buClr>
                <a:srgbClr val="0D0D0D"/>
              </a:buClr>
              <a:buSzPts val="1500"/>
              <a:buChar char="●"/>
            </a:pPr>
            <a:r>
              <a:rPr lang="en" sz="1500">
                <a:solidFill>
                  <a:srgbClr val="0D0D0D"/>
                </a:solidFill>
                <a:highlight>
                  <a:srgbClr val="FFFFFF"/>
                </a:highlight>
              </a:rPr>
              <a:t>The predictions are m</a:t>
            </a:r>
            <a:r>
              <a:rPr lang="en" sz="1500">
                <a:solidFill>
                  <a:schemeClr val="dk1"/>
                </a:solidFill>
                <a:highlight>
                  <a:srgbClr val="FFFFFF"/>
                </a:highlight>
              </a:rPr>
              <a:t>ade at 1 km x 1 km grid cells and downscaled to 100 m x 100 m using localized land-use variables</a:t>
            </a:r>
            <a:endParaRPr sz="1500">
              <a:solidFill>
                <a:schemeClr val="dk1"/>
              </a:solidFill>
              <a:highlight>
                <a:srgbClr val="FFFFFF"/>
              </a:highlight>
            </a:endParaRPr>
          </a:p>
          <a:p>
            <a:pPr indent="-323850" lvl="0" marL="457200" rtl="0" algn="l">
              <a:spcBef>
                <a:spcPts val="0"/>
              </a:spcBef>
              <a:spcAft>
                <a:spcPts val="0"/>
              </a:spcAft>
              <a:buClr>
                <a:schemeClr val="dk1"/>
              </a:buClr>
              <a:buSzPts val="1500"/>
              <a:buChar char="●"/>
            </a:pPr>
            <a:r>
              <a:rPr lang="en" sz="1500">
                <a:solidFill>
                  <a:schemeClr val="dk1"/>
                </a:solidFill>
                <a:highlight>
                  <a:srgbClr val="FFFFFF"/>
                </a:highlight>
              </a:rPr>
              <a:t>The dataset aims to help epidemiologists assess the health effects of PM2.5 accurately</a:t>
            </a:r>
            <a:endParaRPr sz="1500">
              <a:solidFill>
                <a:schemeClr val="dk1"/>
              </a:solidFill>
              <a:highlight>
                <a:srgbClr val="FFFFFF"/>
              </a:highlight>
            </a:endParaRPr>
          </a:p>
          <a:p>
            <a:pPr indent="-323850" lvl="0" marL="457200" rtl="0" algn="l">
              <a:spcBef>
                <a:spcPts val="0"/>
              </a:spcBef>
              <a:spcAft>
                <a:spcPts val="0"/>
              </a:spcAft>
              <a:buClr>
                <a:schemeClr val="dk1"/>
              </a:buClr>
              <a:buSzPts val="1500"/>
              <a:buChar char="●"/>
            </a:pPr>
            <a:r>
              <a:rPr lang="en" sz="1500">
                <a:solidFill>
                  <a:schemeClr val="dk1"/>
                </a:solidFill>
                <a:highlight>
                  <a:srgbClr val="FFFFFF"/>
                </a:highlight>
              </a:rPr>
              <a:t>The study suggests that an ensemble model provides better overall estimation compared to individual base learners, and there is potential for exploring other ensemble formats to enhance overall performance.</a:t>
            </a:r>
            <a:endParaRPr sz="1500">
              <a:solidFill>
                <a:schemeClr val="dk1"/>
              </a:solidFill>
              <a:highlight>
                <a:srgbClr val="FFFFFF"/>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GRDI</a:t>
            </a:r>
            <a:r>
              <a:rPr lang="en"/>
              <a:t> Overview</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1500">
                <a:solidFill>
                  <a:srgbClr val="0D0D0D"/>
                </a:solidFill>
              </a:rPr>
              <a:t>The Global Gridded Relative Deprivation Index (GRDI), Version 1 (GRDIv1), documented by NASA Socioeconomic Data and Applications Center (SEDAC)</a:t>
            </a:r>
            <a:endParaRPr sz="1500">
              <a:solidFill>
                <a:srgbClr val="0D0D0D"/>
              </a:solidFill>
            </a:endParaRPr>
          </a:p>
          <a:p>
            <a:pPr indent="-323850" lvl="1" marL="914400" rtl="0" algn="l">
              <a:spcBef>
                <a:spcPts val="0"/>
              </a:spcBef>
              <a:spcAft>
                <a:spcPts val="0"/>
              </a:spcAft>
              <a:buClr>
                <a:srgbClr val="0D0D0D"/>
              </a:buClr>
              <a:buSzPts val="1500"/>
              <a:buChar char="○"/>
            </a:pPr>
            <a:r>
              <a:rPr lang="en" sz="1500">
                <a:solidFill>
                  <a:srgbClr val="0D0D0D"/>
                </a:solidFill>
              </a:rPr>
              <a:t>Characterizes multidimensional deprivation and poverty across the world at a 1 km resolution</a:t>
            </a:r>
            <a:endParaRPr sz="1500">
              <a:solidFill>
                <a:srgbClr val="0D0D0D"/>
              </a:solidFill>
            </a:endParaRPr>
          </a:p>
          <a:p>
            <a:pPr indent="-323850" lvl="1" marL="914400" rtl="0" algn="l">
              <a:spcBef>
                <a:spcPts val="0"/>
              </a:spcBef>
              <a:spcAft>
                <a:spcPts val="0"/>
              </a:spcAft>
              <a:buClr>
                <a:srgbClr val="0D0D0D"/>
              </a:buClr>
              <a:buSzPts val="1500"/>
              <a:buChar char="○"/>
            </a:pPr>
            <a:r>
              <a:rPr lang="en" sz="1500">
                <a:solidFill>
                  <a:srgbClr val="0D0D0D"/>
                </a:solidFill>
              </a:rPr>
              <a:t>The index is based on six components, including</a:t>
            </a:r>
            <a:r>
              <a:rPr lang="en" sz="1500">
                <a:solidFill>
                  <a:srgbClr val="0D0D0D"/>
                </a:solidFill>
              </a:rPr>
              <a:t> child dependency ratios, infant mortality rates, subnational human development index, built-up area ratios, and nighttime lights</a:t>
            </a:r>
            <a:r>
              <a:rPr lang="en" sz="1500">
                <a:solidFill>
                  <a:srgbClr val="0D0D0D"/>
                </a:solidFill>
              </a:rPr>
              <a:t> (current and changes)</a:t>
            </a:r>
            <a:endParaRPr sz="1500">
              <a:solidFill>
                <a:srgbClr val="0D0D0D"/>
              </a:solidFill>
            </a:endParaRPr>
          </a:p>
          <a:p>
            <a:pPr indent="-323850" lvl="1" marL="914400" rtl="0" algn="l">
              <a:spcBef>
                <a:spcPts val="0"/>
              </a:spcBef>
              <a:spcAft>
                <a:spcPts val="0"/>
              </a:spcAft>
              <a:buClr>
                <a:srgbClr val="0D0D0D"/>
              </a:buClr>
              <a:buSzPts val="1500"/>
              <a:buChar char="○"/>
            </a:pPr>
            <a:r>
              <a:rPr lang="en" sz="1500">
                <a:solidFill>
                  <a:srgbClr val="0D0D0D"/>
                </a:solidFill>
              </a:rPr>
              <a:t>Weighted sociodemographic and satellite data inputs are used to create the index, where a value of 100 represents the highest deprivation and 0 the lowest</a:t>
            </a:r>
            <a:endParaRPr sz="1500">
              <a:solidFill>
                <a:srgbClr val="0D0D0D"/>
              </a:solidFill>
            </a:endParaRPr>
          </a:p>
          <a:p>
            <a:pPr indent="-323850" lvl="1" marL="914400" rtl="0" algn="l">
              <a:spcBef>
                <a:spcPts val="0"/>
              </a:spcBef>
              <a:spcAft>
                <a:spcPts val="0"/>
              </a:spcAft>
              <a:buClr>
                <a:srgbClr val="0D0D0D"/>
              </a:buClr>
              <a:buSzPts val="1500"/>
              <a:buChar char="○"/>
            </a:pPr>
            <a:r>
              <a:rPr lang="en" sz="1500">
                <a:solidFill>
                  <a:srgbClr val="0D0D0D"/>
                </a:solidFill>
              </a:rPr>
              <a:t>Dataset spans from 2010 to 2020 </a:t>
            </a:r>
            <a:endParaRPr sz="1500">
              <a:solidFill>
                <a:srgbClr val="0D0D0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a:t>
            </a:r>
            <a:r>
              <a:rPr lang="en"/>
              <a:t> Overview</a:t>
            </a:r>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6550" lvl="0" marL="457200" rtl="0" algn="l">
              <a:spcBef>
                <a:spcPts val="1500"/>
              </a:spcBef>
              <a:spcAft>
                <a:spcPts val="0"/>
              </a:spcAft>
              <a:buClr>
                <a:schemeClr val="dk1"/>
              </a:buClr>
              <a:buSzPts val="1700"/>
              <a:buChar char="●"/>
            </a:pPr>
            <a:r>
              <a:rPr lang="en" sz="1700">
                <a:solidFill>
                  <a:schemeClr val="dk1"/>
                </a:solidFill>
              </a:rPr>
              <a:t>Stands for Social Vulnerability Index</a:t>
            </a:r>
            <a:endParaRPr sz="1700">
              <a:solidFill>
                <a:schemeClr val="dk1"/>
              </a:solidFill>
            </a:endParaRPr>
          </a:p>
          <a:p>
            <a:pPr indent="-336550" lvl="0" marL="457200" rtl="0" algn="l">
              <a:spcBef>
                <a:spcPts val="0"/>
              </a:spcBef>
              <a:spcAft>
                <a:spcPts val="0"/>
              </a:spcAft>
              <a:buClr>
                <a:schemeClr val="dk1"/>
              </a:buClr>
              <a:buSzPts val="1700"/>
              <a:buChar char="●"/>
            </a:pPr>
            <a:r>
              <a:rPr b="1" lang="en" sz="1700">
                <a:solidFill>
                  <a:schemeClr val="dk1"/>
                </a:solidFill>
              </a:rPr>
              <a:t>Social vulnerability</a:t>
            </a:r>
            <a:r>
              <a:rPr lang="en" sz="1700">
                <a:solidFill>
                  <a:schemeClr val="dk1"/>
                </a:solidFill>
              </a:rPr>
              <a:t> refers to the potential negative effects on communities caused by external stresses on human health</a:t>
            </a:r>
            <a:endParaRPr sz="1700">
              <a:solidFill>
                <a:schemeClr val="dk1"/>
              </a:solidFill>
            </a:endParaRPr>
          </a:p>
          <a:p>
            <a:pPr indent="-336550" lvl="1" marL="914400" rtl="0" algn="l">
              <a:spcBef>
                <a:spcPts val="0"/>
              </a:spcBef>
              <a:spcAft>
                <a:spcPts val="0"/>
              </a:spcAft>
              <a:buClr>
                <a:schemeClr val="dk1"/>
              </a:buClr>
              <a:buSzPts val="1700"/>
              <a:buChar char="○"/>
            </a:pPr>
            <a:r>
              <a:rPr lang="en" sz="1700">
                <a:solidFill>
                  <a:schemeClr val="dk1"/>
                </a:solidFill>
              </a:rPr>
              <a:t>Such stresses include natural or human-caused disasters</a:t>
            </a:r>
            <a:endParaRPr sz="1700">
              <a:solidFill>
                <a:schemeClr val="dk1"/>
              </a:solidFill>
            </a:endParaRPr>
          </a:p>
          <a:p>
            <a:pPr indent="-336550" lvl="1" marL="914400" rtl="0" algn="l">
              <a:spcBef>
                <a:spcPts val="0"/>
              </a:spcBef>
              <a:spcAft>
                <a:spcPts val="0"/>
              </a:spcAft>
              <a:buClr>
                <a:schemeClr val="dk1"/>
              </a:buClr>
              <a:buSzPts val="1700"/>
              <a:buChar char="○"/>
            </a:pPr>
            <a:r>
              <a:rPr lang="en" sz="1700">
                <a:solidFill>
                  <a:schemeClr val="dk1"/>
                </a:solidFill>
              </a:rPr>
              <a:t>disease outbreaks</a:t>
            </a:r>
            <a:endParaRPr sz="1700">
              <a:solidFill>
                <a:schemeClr val="dk1"/>
              </a:solidFill>
            </a:endParaRPr>
          </a:p>
          <a:p>
            <a:pPr indent="-336550" lvl="0" marL="457200" rtl="0" algn="l">
              <a:spcBef>
                <a:spcPts val="0"/>
              </a:spcBef>
              <a:spcAft>
                <a:spcPts val="0"/>
              </a:spcAft>
              <a:buClr>
                <a:schemeClr val="dk1"/>
              </a:buClr>
              <a:buSzPts val="1700"/>
              <a:buChar char="●"/>
            </a:pPr>
            <a:r>
              <a:rPr lang="en" sz="1700">
                <a:solidFill>
                  <a:schemeClr val="dk1"/>
                </a:solidFill>
              </a:rPr>
              <a:t>The SVI uses sixteen U.S. census variables within four domains:</a:t>
            </a:r>
            <a:endParaRPr sz="1700">
              <a:solidFill>
                <a:schemeClr val="dk1"/>
              </a:solidFill>
            </a:endParaRPr>
          </a:p>
          <a:p>
            <a:pPr indent="-336550" lvl="1" marL="914400" rtl="0" algn="l">
              <a:spcBef>
                <a:spcPts val="0"/>
              </a:spcBef>
              <a:spcAft>
                <a:spcPts val="0"/>
              </a:spcAft>
              <a:buClr>
                <a:schemeClr val="dk1"/>
              </a:buClr>
              <a:buSzPts val="1700"/>
              <a:buChar char="○"/>
            </a:pPr>
            <a:r>
              <a:rPr lang="en" sz="1700">
                <a:solidFill>
                  <a:schemeClr val="dk1"/>
                </a:solidFill>
              </a:rPr>
              <a:t>socioeconomic status</a:t>
            </a:r>
            <a:endParaRPr sz="1700">
              <a:solidFill>
                <a:schemeClr val="dk1"/>
              </a:solidFill>
            </a:endParaRPr>
          </a:p>
          <a:p>
            <a:pPr indent="-336550" lvl="1" marL="914400" rtl="0" algn="l">
              <a:spcBef>
                <a:spcPts val="0"/>
              </a:spcBef>
              <a:spcAft>
                <a:spcPts val="0"/>
              </a:spcAft>
              <a:buClr>
                <a:schemeClr val="dk1"/>
              </a:buClr>
              <a:buSzPts val="1700"/>
              <a:buChar char="○"/>
            </a:pPr>
            <a:r>
              <a:rPr lang="en" sz="1700">
                <a:solidFill>
                  <a:schemeClr val="dk1"/>
                </a:solidFill>
              </a:rPr>
              <a:t>household composition and disability</a:t>
            </a:r>
            <a:endParaRPr sz="1700">
              <a:solidFill>
                <a:schemeClr val="dk1"/>
              </a:solidFill>
            </a:endParaRPr>
          </a:p>
          <a:p>
            <a:pPr indent="-336550" lvl="1" marL="914400" rtl="0" algn="l">
              <a:spcBef>
                <a:spcPts val="0"/>
              </a:spcBef>
              <a:spcAft>
                <a:spcPts val="0"/>
              </a:spcAft>
              <a:buClr>
                <a:schemeClr val="dk1"/>
              </a:buClr>
              <a:buSzPts val="1700"/>
              <a:buChar char="○"/>
            </a:pPr>
            <a:r>
              <a:rPr lang="en" sz="1700">
                <a:solidFill>
                  <a:schemeClr val="dk1"/>
                </a:solidFill>
              </a:rPr>
              <a:t>minority status and language</a:t>
            </a:r>
            <a:endParaRPr sz="1700">
              <a:solidFill>
                <a:schemeClr val="dk1"/>
              </a:solidFill>
            </a:endParaRPr>
          </a:p>
          <a:p>
            <a:pPr indent="-336550" lvl="1" marL="914400" rtl="0" algn="l">
              <a:spcBef>
                <a:spcPts val="0"/>
              </a:spcBef>
              <a:spcAft>
                <a:spcPts val="0"/>
              </a:spcAft>
              <a:buClr>
                <a:schemeClr val="dk1"/>
              </a:buClr>
              <a:buSzPts val="1700"/>
              <a:buChar char="○"/>
            </a:pPr>
            <a:r>
              <a:rPr lang="en" sz="1700">
                <a:solidFill>
                  <a:schemeClr val="dk1"/>
                </a:solidFill>
              </a:rPr>
              <a:t>housing type and transportation</a:t>
            </a:r>
            <a:endParaRPr sz="1700">
              <a:solidFill>
                <a:schemeClr val="dk1"/>
              </a:solidFill>
            </a:endParaRPr>
          </a:p>
          <a:p>
            <a:pPr indent="0" lvl="0" marL="457200" rtl="0" algn="l">
              <a:spcBef>
                <a:spcPts val="0"/>
              </a:spcBef>
              <a:spcAft>
                <a:spcPts val="1200"/>
              </a:spcAft>
              <a:buNone/>
            </a:pPr>
            <a:r>
              <a:t/>
            </a:r>
            <a:endParaRPr sz="1100">
              <a:solidFill>
                <a:schemeClr val="dk1"/>
              </a:solidFill>
            </a:endParaRPr>
          </a:p>
        </p:txBody>
      </p:sp>
      <p:sp>
        <p:nvSpPr>
          <p:cNvPr id="85" name="Google Shape;85;p18"/>
          <p:cNvSpPr txBox="1"/>
          <p:nvPr/>
        </p:nvSpPr>
        <p:spPr>
          <a:xfrm>
            <a:off x="311700" y="4568875"/>
            <a:ext cx="77193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1"/>
                </a:solidFill>
              </a:rPr>
              <a:t>Dataset info: </a:t>
            </a:r>
            <a:r>
              <a:rPr lang="en" sz="1000" u="sng">
                <a:solidFill>
                  <a:schemeClr val="hlink"/>
                </a:solidFill>
                <a:hlinkClick r:id="rId3"/>
              </a:rPr>
              <a:t>https://www.atsdr.cdc.gov/placeandhealth/svi/fact_sheet/fact_sheet.html</a:t>
            </a:r>
            <a:endParaRPr sz="1000">
              <a:solidFill>
                <a:schemeClr val="dk1"/>
              </a:solidFill>
            </a:endParaRPr>
          </a:p>
          <a:p>
            <a:pPr indent="0" lvl="0" marL="0" rtl="0" algn="l">
              <a:spcBef>
                <a:spcPts val="0"/>
              </a:spcBef>
              <a:spcAft>
                <a:spcPts val="0"/>
              </a:spcAft>
              <a:buNone/>
            </a:pPr>
            <a:r>
              <a:t/>
            </a:r>
            <a:endParaRPr sz="10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228875" y="1965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 Lit Review - Health</a:t>
            </a:r>
            <a:endParaRPr/>
          </a:p>
        </p:txBody>
      </p:sp>
      <p:sp>
        <p:nvSpPr>
          <p:cNvPr id="91" name="Google Shape;91;p19"/>
          <p:cNvSpPr txBox="1"/>
          <p:nvPr>
            <p:ph idx="1" type="body"/>
          </p:nvPr>
        </p:nvSpPr>
        <p:spPr>
          <a:xfrm>
            <a:off x="228875" y="769250"/>
            <a:ext cx="8520600" cy="4184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Clr>
                <a:schemeClr val="dk1"/>
              </a:buClr>
              <a:buSzPts val="1300"/>
              <a:buChar char="●"/>
            </a:pPr>
            <a:r>
              <a:rPr lang="en" sz="1300" u="sng">
                <a:solidFill>
                  <a:schemeClr val="dk1"/>
                </a:solidFill>
              </a:rPr>
              <a:t>Grunwell et al, 2022</a:t>
            </a:r>
            <a:r>
              <a:rPr lang="en" sz="1300">
                <a:solidFill>
                  <a:schemeClr val="dk1"/>
                </a:solidFill>
              </a:rPr>
              <a:t> focuses on identifying census tract neighborhood hot spots by using PICU (Pediatric Intensive Care Use) admission rates for life threatening asthma</a:t>
            </a:r>
            <a:endParaRPr sz="1300">
              <a:solidFill>
                <a:schemeClr val="dk1"/>
              </a:solidFill>
            </a:endParaRPr>
          </a:p>
          <a:p>
            <a:pPr indent="-311150" lvl="1" marL="914400" rtl="0" algn="l">
              <a:spcBef>
                <a:spcPts val="0"/>
              </a:spcBef>
              <a:spcAft>
                <a:spcPts val="0"/>
              </a:spcAft>
              <a:buClr>
                <a:schemeClr val="dk1"/>
              </a:buClr>
              <a:buSzPts val="1300"/>
              <a:buChar char="○"/>
            </a:pPr>
            <a:r>
              <a:rPr lang="en" sz="1300" u="sng">
                <a:solidFill>
                  <a:schemeClr val="dk1"/>
                </a:solidFill>
              </a:rPr>
              <a:t>Hypothesis:</a:t>
            </a:r>
            <a:r>
              <a:rPr lang="en" sz="1300">
                <a:solidFill>
                  <a:schemeClr val="dk1"/>
                </a:solidFill>
              </a:rPr>
              <a:t> neighborhood hot spots would concentrate on poorer populations - higher measure of social vulnerability, low measure of childhood opportunity</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The Child Opportunity Index: uses census tract information, quantifies how the neighborhood, education, socioeconomic conditions, and resources encourage healthy childhood development</a:t>
            </a:r>
            <a:endParaRPr sz="1300">
              <a:solidFill>
                <a:schemeClr val="dk1"/>
              </a:solidFill>
            </a:endParaRPr>
          </a:p>
          <a:p>
            <a:pPr indent="-311150" lvl="1" marL="914400" rtl="0" algn="l">
              <a:spcBef>
                <a:spcPts val="0"/>
              </a:spcBef>
              <a:spcAft>
                <a:spcPts val="0"/>
              </a:spcAft>
              <a:buClr>
                <a:schemeClr val="dk1"/>
              </a:buClr>
              <a:buSzPts val="1300"/>
              <a:buChar char="○"/>
            </a:pPr>
            <a:r>
              <a:rPr lang="en" sz="1300" u="sng">
                <a:solidFill>
                  <a:schemeClr val="dk1"/>
                </a:solidFill>
              </a:rPr>
              <a:t>Results:</a:t>
            </a:r>
            <a:r>
              <a:rPr lang="en" sz="1300">
                <a:solidFill>
                  <a:schemeClr val="dk1"/>
                </a:solidFill>
              </a:rPr>
              <a:t> 16.3% of children were living within a neighborhood hotspot</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No difference in median age, sex, ethnicity, admission hospital, prior asthma diagnosis, or duration of hospitalization between children who lived inside or outside the hotspot</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Children living in the hotspot relied more on </a:t>
            </a:r>
            <a:endParaRPr sz="1300">
              <a:solidFill>
                <a:schemeClr val="dk1"/>
              </a:solidFill>
            </a:endParaRPr>
          </a:p>
          <a:p>
            <a:pPr indent="-311150" lvl="3" marL="1828800" rtl="0" algn="l">
              <a:spcBef>
                <a:spcPts val="0"/>
              </a:spcBef>
              <a:spcAft>
                <a:spcPts val="0"/>
              </a:spcAft>
              <a:buClr>
                <a:schemeClr val="dk1"/>
              </a:buClr>
              <a:buSzPts val="1300"/>
              <a:buChar char="●"/>
            </a:pPr>
            <a:r>
              <a:rPr lang="en" sz="1300">
                <a:solidFill>
                  <a:schemeClr val="dk1"/>
                </a:solidFill>
              </a:rPr>
              <a:t>public health care</a:t>
            </a:r>
            <a:endParaRPr sz="1300">
              <a:solidFill>
                <a:schemeClr val="dk1"/>
              </a:solidFill>
            </a:endParaRPr>
          </a:p>
          <a:p>
            <a:pPr indent="-311150" lvl="3" marL="1828800" rtl="0" algn="l">
              <a:spcBef>
                <a:spcPts val="0"/>
              </a:spcBef>
              <a:spcAft>
                <a:spcPts val="0"/>
              </a:spcAft>
              <a:buClr>
                <a:schemeClr val="dk1"/>
              </a:buClr>
              <a:buSzPts val="1300"/>
              <a:buChar char="●"/>
            </a:pPr>
            <a:r>
              <a:rPr lang="en" sz="1300">
                <a:solidFill>
                  <a:schemeClr val="dk1"/>
                </a:solidFill>
              </a:rPr>
              <a:t>more likely to be admitted to the local  hospital campus</a:t>
            </a:r>
            <a:endParaRPr sz="1300">
              <a:solidFill>
                <a:schemeClr val="dk1"/>
              </a:solidFill>
            </a:endParaRPr>
          </a:p>
          <a:p>
            <a:pPr indent="-311150" lvl="3" marL="1828800" rtl="0" algn="l">
              <a:spcBef>
                <a:spcPts val="0"/>
              </a:spcBef>
              <a:spcAft>
                <a:spcPts val="0"/>
              </a:spcAft>
              <a:buClr>
                <a:schemeClr val="dk1"/>
              </a:buClr>
              <a:buSzPts val="1300"/>
              <a:buChar char="●"/>
            </a:pPr>
            <a:r>
              <a:rPr lang="en" sz="1300">
                <a:solidFill>
                  <a:schemeClr val="dk1"/>
                </a:solidFill>
              </a:rPr>
              <a:t>lived in a home closer to a primary or secondary roadway</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Overall, children within these hot spots had greater social vulnerability and less child opportunity</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Black and Hispanic children were more likely to be hospitalized with life threatening asthma compared to non-Hispanic white children</a:t>
            </a:r>
            <a:endParaRPr sz="13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 Lit Review - Health</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Clr>
                <a:schemeClr val="dk1"/>
              </a:buClr>
              <a:buSzPts val="1300"/>
              <a:buChar char="●"/>
            </a:pPr>
            <a:r>
              <a:rPr lang="en" sz="1300" u="sng">
                <a:solidFill>
                  <a:schemeClr val="dk1"/>
                </a:solidFill>
              </a:rPr>
              <a:t>Islam et al 2022</a:t>
            </a:r>
            <a:r>
              <a:rPr lang="en" sz="1300">
                <a:solidFill>
                  <a:schemeClr val="dk1"/>
                </a:solidFill>
              </a:rPr>
              <a:t> </a:t>
            </a:r>
            <a:r>
              <a:rPr lang="en" sz="1300">
                <a:solidFill>
                  <a:schemeClr val="dk1"/>
                </a:solidFill>
              </a:rPr>
              <a:t>evaluates whether hospitalized patients with COVID-19 experienced higher death rates or Major Adverse Cardiovascular Events (MACEs)</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The SVI was used to classify county-level social vulnerability of patients' homes, and they evaluated the correlation between SVI, hospital death rates, and MACE</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Each of the 15 SVI variables were ranked from lowest to highest vulnerability across census tracts in the United States</a:t>
            </a:r>
            <a:endParaRPr sz="1300">
              <a:solidFill>
                <a:schemeClr val="dk1"/>
              </a:solidFill>
            </a:endParaRPr>
          </a:p>
          <a:p>
            <a:pPr indent="-311150" lvl="0" marL="457200" rtl="0" algn="l">
              <a:spcBef>
                <a:spcPts val="0"/>
              </a:spcBef>
              <a:spcAft>
                <a:spcPts val="0"/>
              </a:spcAft>
              <a:buClr>
                <a:schemeClr val="dk1"/>
              </a:buClr>
              <a:buSzPts val="1300"/>
              <a:buChar char="●"/>
            </a:pPr>
            <a:r>
              <a:rPr lang="en" sz="1300" u="sng">
                <a:solidFill>
                  <a:schemeClr val="dk1"/>
                </a:solidFill>
              </a:rPr>
              <a:t>Results:</a:t>
            </a:r>
            <a:r>
              <a:rPr lang="en" sz="1300">
                <a:solidFill>
                  <a:schemeClr val="dk1"/>
                </a:solidFill>
              </a:rPr>
              <a:t> 25% of patients hospitalized with COVID-19 that lived in the most socially vulnerable countries were more likely to experience an in-hospital death.</a:t>
            </a:r>
            <a:endParaRPr sz="1300">
              <a:solidFill>
                <a:schemeClr val="dk1"/>
              </a:solidFill>
            </a:endParaRPr>
          </a:p>
          <a:p>
            <a:pPr indent="-311150" lvl="1" marL="914400" rtl="0" algn="l">
              <a:spcBef>
                <a:spcPts val="0"/>
              </a:spcBef>
              <a:spcAft>
                <a:spcPts val="0"/>
              </a:spcAft>
              <a:buClr>
                <a:schemeClr val="dk1"/>
              </a:buClr>
              <a:buSzPts val="1300"/>
              <a:buChar char="○"/>
            </a:pPr>
            <a:r>
              <a:rPr lang="en" sz="1300">
                <a:solidFill>
                  <a:schemeClr val="dk1"/>
                </a:solidFill>
              </a:rPr>
              <a:t>Socially vulnerable patients were also more likely to experience MACE</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This could be due to living in crowded households or working in front-line jobs, which increases viral load in socially vulnerable communities</a:t>
            </a:r>
            <a:endParaRPr sz="1300">
              <a:solidFill>
                <a:schemeClr val="dk1"/>
              </a:solidFill>
            </a:endParaRPr>
          </a:p>
          <a:p>
            <a:pPr indent="-311150" lvl="1" marL="914400" rtl="0" algn="l">
              <a:spcBef>
                <a:spcPts val="0"/>
              </a:spcBef>
              <a:spcAft>
                <a:spcPts val="0"/>
              </a:spcAft>
              <a:buClr>
                <a:schemeClr val="dk1"/>
              </a:buClr>
              <a:buSzPts val="1300"/>
              <a:buChar char="○"/>
            </a:pPr>
            <a:r>
              <a:rPr lang="en" sz="1300">
                <a:solidFill>
                  <a:schemeClr val="dk1"/>
                </a:solidFill>
              </a:rPr>
              <a:t>People in these communities also experience higher pollution, and climate patterns such as high humidity and temperature can increase contact to COVID-19</a:t>
            </a:r>
            <a:endParaRPr sz="13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SVI Lit Review - Health/Air Quality</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chemeClr val="dk1"/>
              </a:buClr>
              <a:buSzPts val="1400"/>
              <a:buChar char="●"/>
            </a:pPr>
            <a:r>
              <a:rPr lang="en" sz="1400" u="sng">
                <a:solidFill>
                  <a:schemeClr val="dk1"/>
                </a:solidFill>
              </a:rPr>
              <a:t>Sabrin et al 2020</a:t>
            </a:r>
            <a:r>
              <a:rPr lang="en" sz="1400">
                <a:solidFill>
                  <a:schemeClr val="dk1"/>
                </a:solidFill>
              </a:rPr>
              <a:t> focuses on the role of Urban Heat Island (UHI) and air quality on environmental and social vulnerability</a:t>
            </a:r>
            <a:endParaRPr sz="1400">
              <a:solidFill>
                <a:schemeClr val="dk1"/>
              </a:solidFill>
            </a:endParaRPr>
          </a:p>
          <a:p>
            <a:pPr indent="-317500" lvl="0" marL="457200" rtl="0" algn="l">
              <a:spcBef>
                <a:spcPts val="0"/>
              </a:spcBef>
              <a:spcAft>
                <a:spcPts val="0"/>
              </a:spcAft>
              <a:buClr>
                <a:schemeClr val="dk1"/>
              </a:buClr>
              <a:buSzPts val="1400"/>
              <a:buChar char="●"/>
            </a:pPr>
            <a:r>
              <a:rPr lang="en" sz="1400" u="sng">
                <a:solidFill>
                  <a:schemeClr val="dk1"/>
                </a:solidFill>
              </a:rPr>
              <a:t>Background:</a:t>
            </a:r>
            <a:r>
              <a:rPr lang="en" sz="1400">
                <a:solidFill>
                  <a:schemeClr val="dk1"/>
                </a:solidFill>
              </a:rPr>
              <a:t> </a:t>
            </a:r>
            <a:r>
              <a:rPr lang="en" sz="1400">
                <a:solidFill>
                  <a:schemeClr val="dk1"/>
                </a:solidFill>
              </a:rPr>
              <a:t>fine particulate matter smaller than 2.5 micrometers and ozone has caused death related to poor air quality - related to increase in temperature</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Higher populated areas tend to suffer extreme heat events and higher pollution levels</a:t>
            </a:r>
            <a:endParaRPr>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Study used three indices to quantify the factors affecting air quality associated with UHI</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SVI</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Environmental Risk Impact Index (ERII) - used to identify locations associated with environmental risk linked with UHI</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Health Impact Index (HII) - used to help public health professionals focus on areas that need essential healthcare and education regarding UHI effects</a:t>
            </a:r>
            <a:endParaRPr>
              <a:solidFill>
                <a:schemeClr val="dk1"/>
              </a:solidFill>
            </a:endParaRPr>
          </a:p>
          <a:p>
            <a:pPr indent="-317500" lvl="0" marL="457200" rtl="0" algn="l">
              <a:spcBef>
                <a:spcPts val="0"/>
              </a:spcBef>
              <a:spcAft>
                <a:spcPts val="0"/>
              </a:spcAft>
              <a:buClr>
                <a:schemeClr val="dk1"/>
              </a:buClr>
              <a:buSzPts val="1400"/>
              <a:buChar char="●"/>
            </a:pPr>
            <a:r>
              <a:rPr lang="en" sz="1400" u="sng">
                <a:solidFill>
                  <a:schemeClr val="dk1"/>
                </a:solidFill>
              </a:rPr>
              <a:t>Results:</a:t>
            </a:r>
            <a:r>
              <a:rPr lang="en" sz="1400">
                <a:solidFill>
                  <a:schemeClr val="dk1"/>
                </a:solidFill>
              </a:rPr>
              <a:t> 53 to 56% of census grids lie within medium high and high ERII, SVI, and HII indices</a:t>
            </a:r>
            <a:endParaRPr sz="1400">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Certain neighborhoods were found to be at higher risk of UHI and air pollution</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