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5" r:id="rId1"/>
  </p:sldMasterIdLst>
  <p:notesMasterIdLst>
    <p:notesMasterId r:id="rId12"/>
  </p:notesMasterIdLst>
  <p:sldIdLst>
    <p:sldId id="256" r:id="rId2"/>
    <p:sldId id="258" r:id="rId3"/>
    <p:sldId id="265" r:id="rId4"/>
    <p:sldId id="261" r:id="rId5"/>
    <p:sldId id="271" r:id="rId6"/>
    <p:sldId id="272" r:id="rId7"/>
    <p:sldId id="273" r:id="rId8"/>
    <p:sldId id="276" r:id="rId9"/>
    <p:sldId id="27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EEECC11-2AAD-DB65-47AA-1F20FC67CA4C}" name="Kevin WONG (NLB)" initials="KW" userId="S::Kevin_WONG@nlb.gov.sg::2d77d494-a89e-4ace-9e01-f244cb07c0c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0941" autoAdjust="0"/>
  </p:normalViewPr>
  <p:slideViewPr>
    <p:cSldViewPr snapToGrid="0">
      <p:cViewPr varScale="1">
        <p:scale>
          <a:sx n="70" d="100"/>
          <a:sy n="70" d="100"/>
        </p:scale>
        <p:origin x="11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1F4F8-DC4A-4B98-805E-44325F48A420}" type="datetimeFigureOut">
              <a:rPr lang="en-SG" smtClean="0"/>
              <a:t>13/8/2024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C64CC-FA13-426B-AF0E-C1F18096207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9443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SG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C64CC-FA13-426B-AF0E-C1F180962070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12300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C64CC-FA13-426B-AF0E-C1F180962070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34362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C64CC-FA13-426B-AF0E-C1F180962070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6128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C64CC-FA13-426B-AF0E-C1F180962070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0410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C64CC-FA13-426B-AF0E-C1F180962070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10873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C64CC-FA13-426B-AF0E-C1F180962070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92499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C64CC-FA13-426B-AF0E-C1F180962070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64962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C64CC-FA13-426B-AF0E-C1F180962070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31842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We are counting the Pilot a success so far, and plan to expand on it with more documents and activities.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C64CC-FA13-426B-AF0E-C1F180962070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77196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4DE1EF-5FAF-436A-B47A-4FA05393B5A9}" type="datetimeFigureOut">
              <a:rPr lang="en-SG" smtClean="0"/>
              <a:t>13/8/2024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F5F-D7D2-446E-ACAB-8FC45F9B59D3}" type="slidenum">
              <a:rPr lang="en-SG" smtClean="0"/>
              <a:t>‹#›</a:t>
            </a:fld>
            <a:endParaRPr lang="en-SG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467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E1EF-5FAF-436A-B47A-4FA05393B5A9}" type="datetimeFigureOut">
              <a:rPr lang="en-SG" smtClean="0"/>
              <a:t>13/8/2024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F5F-D7D2-446E-ACAB-8FC45F9B59D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1680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E1EF-5FAF-436A-B47A-4FA05393B5A9}" type="datetimeFigureOut">
              <a:rPr lang="en-SG" smtClean="0"/>
              <a:t>13/8/2024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F5F-D7D2-446E-ACAB-8FC45F9B59D3}" type="slidenum">
              <a:rPr lang="en-SG" smtClean="0"/>
              <a:t>‹#›</a:t>
            </a:fld>
            <a:endParaRPr lang="en-SG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26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E1EF-5FAF-436A-B47A-4FA05393B5A9}" type="datetimeFigureOut">
              <a:rPr lang="en-SG" smtClean="0"/>
              <a:t>13/8/2024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F5F-D7D2-446E-ACAB-8FC45F9B59D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4671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E1EF-5FAF-436A-B47A-4FA05393B5A9}" type="datetimeFigureOut">
              <a:rPr lang="en-SG" smtClean="0"/>
              <a:t>13/8/2024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F5F-D7D2-446E-ACAB-8FC45F9B59D3}" type="slidenum">
              <a:rPr lang="en-SG" smtClean="0"/>
              <a:t>‹#›</a:t>
            </a:fld>
            <a:endParaRPr lang="en-SG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23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E1EF-5FAF-436A-B47A-4FA05393B5A9}" type="datetimeFigureOut">
              <a:rPr lang="en-SG" smtClean="0"/>
              <a:t>13/8/2024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F5F-D7D2-446E-ACAB-8FC45F9B59D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1802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E1EF-5FAF-436A-B47A-4FA05393B5A9}" type="datetimeFigureOut">
              <a:rPr lang="en-SG" smtClean="0"/>
              <a:t>13/8/2024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F5F-D7D2-446E-ACAB-8FC45F9B59D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5172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E1EF-5FAF-436A-B47A-4FA05393B5A9}" type="datetimeFigureOut">
              <a:rPr lang="en-SG" smtClean="0"/>
              <a:t>13/8/2024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F5F-D7D2-446E-ACAB-8FC45F9B59D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1309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E1EF-5FAF-436A-B47A-4FA05393B5A9}" type="datetimeFigureOut">
              <a:rPr lang="en-SG" smtClean="0"/>
              <a:t>13/8/2024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F5F-D7D2-446E-ACAB-8FC45F9B59D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5986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E1EF-5FAF-436A-B47A-4FA05393B5A9}" type="datetimeFigureOut">
              <a:rPr lang="en-SG" smtClean="0"/>
              <a:t>13/8/2024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F5F-D7D2-446E-ACAB-8FC45F9B59D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3989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DE1EF-5FAF-436A-B47A-4FA05393B5A9}" type="datetimeFigureOut">
              <a:rPr lang="en-SG" smtClean="0"/>
              <a:t>13/8/2024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F5F-D7D2-446E-ACAB-8FC45F9B59D3}" type="slidenum">
              <a:rPr lang="en-SG" smtClean="0"/>
              <a:t>‹#›</a:t>
            </a:fld>
            <a:endParaRPr lang="en-SG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99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54DE1EF-5FAF-436A-B47A-4FA05393B5A9}" type="datetimeFigureOut">
              <a:rPr lang="en-SG" smtClean="0"/>
              <a:t>13/8/2024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8505F5F-D7D2-446E-ACAB-8FC45F9B59D3}" type="slidenum">
              <a:rPr lang="en-SG" smtClean="0"/>
              <a:t>‹#›</a:t>
            </a:fld>
            <a:endParaRPr lang="en-SG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3603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9283F-3D7B-08BF-FAD9-E904E7574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Piloting a Documentation Framework for Digital Preservation at the National Archives of Singapore</a:t>
            </a:r>
            <a:endParaRPr lang="en-SG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9D60DD-D4CD-7D5A-0B41-C58CD82AEA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SG" dirty="0"/>
              <a:t>Kevin Wong, Archivist (Digital Preservation), National Archives of Singapore</a:t>
            </a:r>
          </a:p>
          <a:p>
            <a:r>
              <a:rPr lang="en-SG" dirty="0" err="1"/>
              <a:t>iPRES</a:t>
            </a:r>
            <a:r>
              <a:rPr lang="en-SG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449298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E5FFA-E35A-B62D-8C4F-B730395FDFD6}"/>
              </a:ext>
            </a:extLst>
          </p:cNvPr>
          <p:cNvSpPr txBox="1">
            <a:spLocks/>
          </p:cNvSpPr>
          <p:nvPr/>
        </p:nvSpPr>
        <p:spPr>
          <a:xfrm>
            <a:off x="1235964" y="3045802"/>
            <a:ext cx="9720072" cy="7663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SG" dirty="0"/>
              <a:t>That’s all. Thanks</a:t>
            </a:r>
          </a:p>
        </p:txBody>
      </p:sp>
    </p:spTree>
    <p:extLst>
      <p:ext uri="{BB962C8B-B14F-4D97-AF65-F5344CB8AC3E}">
        <p14:creationId xmlns:p14="http://schemas.microsoft.com/office/powerpoint/2010/main" val="1464448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CD812-9562-BDC1-BECC-B60F38A9D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2C69A-2669-D70F-6F9E-A576C3412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Kevin Wong, Archivist (Digital Preservation) </a:t>
            </a:r>
          </a:p>
          <a:p>
            <a:r>
              <a:rPr lang="en-US" sz="2400" dirty="0"/>
              <a:t>National Archives of Singapore (NAS), an institution of the National Library Board in Singapore.</a:t>
            </a:r>
          </a:p>
          <a:p>
            <a:r>
              <a:rPr lang="en-SG" sz="2400" dirty="0"/>
              <a:t>Responsible for preservation of digital public records.</a:t>
            </a:r>
          </a:p>
          <a:p>
            <a:r>
              <a:rPr lang="en-SG" sz="2400" dirty="0"/>
              <a:t>Framework for documenting preservation decisions being implemented at NAS on a pilot basis.</a:t>
            </a:r>
          </a:p>
        </p:txBody>
      </p:sp>
    </p:spTree>
    <p:extLst>
      <p:ext uri="{BB962C8B-B14F-4D97-AF65-F5344CB8AC3E}">
        <p14:creationId xmlns:p14="http://schemas.microsoft.com/office/powerpoint/2010/main" val="3684839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CD812-9562-BDC1-BECC-B60F38A9D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Most formal documentation describe only the </a:t>
            </a:r>
            <a:r>
              <a:rPr lang="en-SG" u="sng" dirty="0"/>
              <a:t>outcomes</a:t>
            </a:r>
            <a:r>
              <a:rPr lang="en-SG" dirty="0"/>
              <a:t> of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2C69A-2669-D70F-6F9E-A576C3412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2400" dirty="0"/>
              <a:t>Most documentation takes the form of communications to internal and external stakeholders: Policies, specifications, guidelines, instructions, workflows, etc.</a:t>
            </a:r>
          </a:p>
          <a:p>
            <a:r>
              <a:rPr lang="en-SG" sz="2400" dirty="0"/>
              <a:t>Describe mainly the outcomes of decision and </a:t>
            </a:r>
            <a:r>
              <a:rPr lang="en-SG" sz="2400" i="1" dirty="0"/>
              <a:t>sometimes some </a:t>
            </a:r>
            <a:r>
              <a:rPr lang="en-SG" sz="2400" dirty="0"/>
              <a:t>broad reasoning. </a:t>
            </a:r>
          </a:p>
          <a:p>
            <a:r>
              <a:rPr lang="en-SG" sz="2400" dirty="0"/>
              <a:t>Underlying discussions and decisions resulting in maintenance of status quo too granular or too operational for such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135470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CD812-9562-BDC1-BECC-B60F38A9D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Discussions and “Status Quo” decisions documented mainly in email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2C69A-2669-D70F-6F9E-A576C3412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2400" dirty="0"/>
              <a:t>Seldom systematic.</a:t>
            </a:r>
          </a:p>
          <a:p>
            <a:r>
              <a:rPr lang="en-SG" sz="2400" dirty="0"/>
              <a:t>Tend to get lost in email, or else we forget the decision was made in the first place, and so never even think to look.</a:t>
            </a:r>
          </a:p>
          <a:p>
            <a:r>
              <a:rPr lang="en-SG" sz="2400" dirty="0"/>
              <a:t>We forget what decisions were made and why.</a:t>
            </a:r>
          </a:p>
          <a:p>
            <a:r>
              <a:rPr lang="en-SG" sz="2400" dirty="0"/>
              <a:t>Especially changes resulting in no changes.</a:t>
            </a:r>
          </a:p>
        </p:txBody>
      </p:sp>
    </p:spTree>
    <p:extLst>
      <p:ext uri="{BB962C8B-B14F-4D97-AF65-F5344CB8AC3E}">
        <p14:creationId xmlns:p14="http://schemas.microsoft.com/office/powerpoint/2010/main" val="3058796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CD812-9562-BDC1-BECC-B60F38A9D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Aims for a more systematic approach to documenting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2C69A-2669-D70F-6F9E-A576C3412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2400" dirty="0"/>
              <a:t>Allows us to capture all the information needed to remember and understand decisions.</a:t>
            </a:r>
          </a:p>
          <a:p>
            <a:r>
              <a:rPr lang="en-SG" sz="2400" dirty="0"/>
              <a:t>Easy and intuitive to use.</a:t>
            </a:r>
          </a:p>
          <a:p>
            <a:r>
              <a:rPr lang="en-SG" sz="2400" dirty="0"/>
              <a:t>Integrates with decision-making processes, so not an additional step.</a:t>
            </a:r>
          </a:p>
        </p:txBody>
      </p:sp>
    </p:spTree>
    <p:extLst>
      <p:ext uri="{BB962C8B-B14F-4D97-AF65-F5344CB8AC3E}">
        <p14:creationId xmlns:p14="http://schemas.microsoft.com/office/powerpoint/2010/main" val="4191379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CD812-9562-BDC1-BECC-B60F38A9D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Augmenting existing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2C69A-2669-D70F-6F9E-A576C3412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2400" dirty="0"/>
              <a:t>Most documents already have a change log.</a:t>
            </a:r>
          </a:p>
          <a:p>
            <a:r>
              <a:rPr lang="en-SG" sz="2400" dirty="0"/>
              <a:t>Many activities already have a tracking sheet.</a:t>
            </a:r>
          </a:p>
          <a:p>
            <a:r>
              <a:rPr lang="en-SG" sz="2400" dirty="0"/>
              <a:t>Augmenting these to include more information about decisions made, including decisions leading to no changes, or to activities not being done.</a:t>
            </a:r>
          </a:p>
        </p:txBody>
      </p:sp>
    </p:spTree>
    <p:extLst>
      <p:ext uri="{BB962C8B-B14F-4D97-AF65-F5344CB8AC3E}">
        <p14:creationId xmlns:p14="http://schemas.microsoft.com/office/powerpoint/2010/main" val="4004536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CD812-9562-BDC1-BECC-B60F38A9D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Documenting decisions as “Architecture Decision Records” (ADR)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2C69A-2669-D70F-6F9E-A576C3412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2400" dirty="0"/>
              <a:t>A framework for effectively recording and communicating decisions.</a:t>
            </a:r>
          </a:p>
          <a:p>
            <a:r>
              <a:rPr lang="en-SG" sz="2400" dirty="0"/>
              <a:t>Captures context, drivers, options considered, and consequences for each decision made.</a:t>
            </a:r>
          </a:p>
          <a:p>
            <a:r>
              <a:rPr lang="en-SG" sz="2400" dirty="0"/>
              <a:t>Clear, fast, and incremental.</a:t>
            </a:r>
          </a:p>
        </p:txBody>
      </p:sp>
    </p:spTree>
    <p:extLst>
      <p:ext uri="{BB962C8B-B14F-4D97-AF65-F5344CB8AC3E}">
        <p14:creationId xmlns:p14="http://schemas.microsoft.com/office/powerpoint/2010/main" val="4087676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CD812-9562-BDC1-BECC-B60F38A9D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Information captured in an augmented change log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4FD7D16-980E-351F-4445-86E528A9A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082445"/>
              </p:ext>
            </p:extLst>
          </p:nvPr>
        </p:nvGraphicFramePr>
        <p:xfrm>
          <a:off x="660399" y="2396066"/>
          <a:ext cx="10715168" cy="3291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52715">
                  <a:extLst>
                    <a:ext uri="{9D8B030D-6E8A-4147-A177-3AD203B41FA5}">
                      <a16:colId xmlns:a16="http://schemas.microsoft.com/office/drawing/2014/main" val="3642395570"/>
                    </a:ext>
                  </a:extLst>
                </a:gridCol>
                <a:gridCol w="1001486">
                  <a:extLst>
                    <a:ext uri="{9D8B030D-6E8A-4147-A177-3AD203B41FA5}">
                      <a16:colId xmlns:a16="http://schemas.microsoft.com/office/drawing/2014/main" val="284749808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90120703"/>
                    </a:ext>
                  </a:extLst>
                </a:gridCol>
                <a:gridCol w="1360714">
                  <a:extLst>
                    <a:ext uri="{9D8B030D-6E8A-4147-A177-3AD203B41FA5}">
                      <a16:colId xmlns:a16="http://schemas.microsoft.com/office/drawing/2014/main" val="4213353289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224419154"/>
                    </a:ext>
                  </a:extLst>
                </a:gridCol>
                <a:gridCol w="1796143">
                  <a:extLst>
                    <a:ext uri="{9D8B030D-6E8A-4147-A177-3AD203B41FA5}">
                      <a16:colId xmlns:a16="http://schemas.microsoft.com/office/drawing/2014/main" val="2184875929"/>
                    </a:ext>
                  </a:extLst>
                </a:gridCol>
                <a:gridCol w="1643285">
                  <a:extLst>
                    <a:ext uri="{9D8B030D-6E8A-4147-A177-3AD203B41FA5}">
                      <a16:colId xmlns:a16="http://schemas.microsoft.com/office/drawing/2014/main" val="1438187153"/>
                    </a:ext>
                  </a:extLst>
                </a:gridCol>
                <a:gridCol w="1339396">
                  <a:extLst>
                    <a:ext uri="{9D8B030D-6E8A-4147-A177-3AD203B41FA5}">
                      <a16:colId xmlns:a16="http://schemas.microsoft.com/office/drawing/2014/main" val="9556530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SG" sz="1600" dirty="0"/>
                        <a:t>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Responsible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Decision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Context / Consideration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678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sz="1600" dirty="0"/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3/4/24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Kevin Wong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>
                          <a:solidFill>
                            <a:srgbClr val="00B050"/>
                          </a:solidFill>
                        </a:rPr>
                        <a:t>Implemented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Removal of “[…]” as controlled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Previously allowed because of older requirement that […]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Agencies who previously used this CV may need to update […]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Email discussion filed in […]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515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15/6/24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Kevin Wong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>
                          <a:solidFill>
                            <a:srgbClr val="FF0000"/>
                          </a:solidFill>
                        </a:rPr>
                        <a:t>Rejected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Capture of […] info in metadata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Ideally, agencies would ensure that […]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Additional effort needed to […]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813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18/5/24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Kevin Wong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>
                          <a:solidFill>
                            <a:srgbClr val="00B0F0"/>
                          </a:solidFill>
                        </a:rPr>
                        <a:t>N/A - Interpretation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Meaning of Para 3.2.3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Agency asked whether Para 3.2.3 might allow […]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Some agencies may be upset that […]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966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323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C7E42-1A45-079F-00E8-68418BCA6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Preliminary findings and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E0265-CAC3-A559-2852-07212449F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SG" dirty="0"/>
              <a:t>Easy to use – Only need to learn ADR template once.</a:t>
            </a:r>
          </a:p>
          <a:p>
            <a:pPr marL="0" indent="0">
              <a:buNone/>
            </a:pPr>
            <a:r>
              <a:rPr lang="en-SG" dirty="0"/>
              <a:t>Takes away paralysis from deciding what information to include.</a:t>
            </a:r>
          </a:p>
          <a:p>
            <a:pPr marL="0" indent="0">
              <a:buNone/>
            </a:pPr>
            <a:r>
              <a:rPr lang="en-SG" dirty="0"/>
              <a:t>Not so well-integrated? Many decisions still made by email.</a:t>
            </a:r>
          </a:p>
          <a:p>
            <a:pPr marL="0" indent="0">
              <a:buNone/>
            </a:pPr>
            <a:endParaRPr lang="en-SG" dirty="0"/>
          </a:p>
          <a:p>
            <a:pPr marL="0" indent="0">
              <a:buNone/>
            </a:pPr>
            <a:r>
              <a:rPr lang="en-SG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Moving forward:</a:t>
            </a:r>
          </a:p>
          <a:p>
            <a:pPr marL="0" indent="0">
              <a:buNone/>
            </a:pPr>
            <a:r>
              <a:rPr lang="en-SG" dirty="0"/>
              <a:t>More documents, more activities.</a:t>
            </a:r>
          </a:p>
          <a:p>
            <a:pPr marL="0" indent="0">
              <a:buNone/>
            </a:pPr>
            <a:r>
              <a:rPr lang="en-SG" dirty="0"/>
              <a:t>Implement ADR in an email template, rather than a spreadsheet?</a:t>
            </a:r>
          </a:p>
          <a:p>
            <a:pPr marL="0" indent="0">
              <a:buNone/>
            </a:pPr>
            <a:endParaRPr lang="en-SG" dirty="0"/>
          </a:p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316967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1429</TotalTime>
  <Words>524</Words>
  <Application>Microsoft Office PowerPoint</Application>
  <PresentationFormat>Widescreen</PresentationFormat>
  <Paragraphs>81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Tw Cen MT</vt:lpstr>
      <vt:lpstr>Tw Cen MT Condensed</vt:lpstr>
      <vt:lpstr>Wingdings 3</vt:lpstr>
      <vt:lpstr>Integral</vt:lpstr>
      <vt:lpstr>Piloting a Documentation Framework for Digital Preservation at the National Archives of Singapore</vt:lpstr>
      <vt:lpstr>Introductions</vt:lpstr>
      <vt:lpstr>Most formal documentation describe only the outcomes of decisions</vt:lpstr>
      <vt:lpstr>Discussions and “Status Quo” decisions documented mainly in email</vt:lpstr>
      <vt:lpstr>Aims for a more systematic approach to documenting decisions</vt:lpstr>
      <vt:lpstr>Augmenting existing documentation</vt:lpstr>
      <vt:lpstr>Documenting decisions as “Architecture Decision Records” (ADR)</vt:lpstr>
      <vt:lpstr>Information captured in an augmented change log</vt:lpstr>
      <vt:lpstr>Preliminary findings and 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Piloting a Documentation Framework for Digital Preservation at the National Archives of Singapore</dc:title>
  <dc:creator>Kevin WONG (NLB)</dc:creator>
  <cp:lastModifiedBy>Kevin WONG (NLB)</cp:lastModifiedBy>
  <cp:revision>219</cp:revision>
  <dcterms:created xsi:type="dcterms:W3CDTF">2024-07-02T09:48:09Z</dcterms:created>
  <dcterms:modified xsi:type="dcterms:W3CDTF">2024-08-13T07:57:14Z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34c4c7-833e-41e4-b0ab-cdb227a2f6f7_Enabled">
    <vt:lpwstr>true</vt:lpwstr>
  </property>
  <property fmtid="{D5CDD505-2E9C-101B-9397-08002B2CF9AE}" pid="3" name="MSIP_Label_5434c4c7-833e-41e4-b0ab-cdb227a2f6f7_SetDate">
    <vt:lpwstr>2024-07-02T09:48:09Z</vt:lpwstr>
  </property>
  <property fmtid="{D5CDD505-2E9C-101B-9397-08002B2CF9AE}" pid="4" name="MSIP_Label_5434c4c7-833e-41e4-b0ab-cdb227a2f6f7_Method">
    <vt:lpwstr>Privileged</vt:lpwstr>
  </property>
  <property fmtid="{D5CDD505-2E9C-101B-9397-08002B2CF9AE}" pid="5" name="MSIP_Label_5434c4c7-833e-41e4-b0ab-cdb227a2f6f7_Name">
    <vt:lpwstr>Official (Open)</vt:lpwstr>
  </property>
  <property fmtid="{D5CDD505-2E9C-101B-9397-08002B2CF9AE}" pid="6" name="MSIP_Label_5434c4c7-833e-41e4-b0ab-cdb227a2f6f7_SiteId">
    <vt:lpwstr>0b11c524-9a1c-4e1b-84cb-6336aefc2243</vt:lpwstr>
  </property>
  <property fmtid="{D5CDD505-2E9C-101B-9397-08002B2CF9AE}" pid="7" name="MSIP_Label_5434c4c7-833e-41e4-b0ab-cdb227a2f6f7_ActionId">
    <vt:lpwstr>6b77100b-3243-4ed2-8ac2-580489fd3e03</vt:lpwstr>
  </property>
  <property fmtid="{D5CDD505-2E9C-101B-9397-08002B2CF9AE}" pid="8" name="MSIP_Label_5434c4c7-833e-41e4-b0ab-cdb227a2f6f7_ContentBits">
    <vt:lpwstr>0</vt:lpwstr>
  </property>
</Properties>
</file>