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8" r:id="rId2"/>
    <p:sldId id="259" r:id="rId3"/>
    <p:sldId id="261" r:id="rId4"/>
    <p:sldId id="260" r:id="rId5"/>
    <p:sldId id="263" r:id="rId6"/>
    <p:sldId id="264" r:id="rId7"/>
    <p:sldId id="265" r:id="rId8"/>
    <p:sldId id="266" r:id="rId9"/>
    <p:sldId id="267"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121" d="100"/>
          <a:sy n="121" d="100"/>
        </p:scale>
        <p:origin x="1680" y="91"/>
      </p:cViewPr>
      <p:guideLst/>
    </p:cSldViewPr>
  </p:slideViewPr>
  <p:notesTextViewPr>
    <p:cViewPr>
      <p:scale>
        <a:sx n="1" d="1"/>
        <a:sy n="1" d="1"/>
      </p:scale>
      <p:origin x="0" y="0"/>
    </p:cViewPr>
  </p:notesTextViewPr>
  <p:notesViewPr>
    <p:cSldViewPr snapToGrid="0">
      <p:cViewPr varScale="1">
        <p:scale>
          <a:sx n="57" d="100"/>
          <a:sy n="57" d="100"/>
        </p:scale>
        <p:origin x="2808"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46AA01-CEB5-4215-966F-7DCE8602E554}" type="datetimeFigureOut">
              <a:rPr lang="en-US" smtClean="0"/>
              <a:t>6/30/2024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2C8024-D269-4B5D-8A50-ABC271C15870}" type="slidenum">
              <a:rPr lang="en-US" smtClean="0"/>
              <a:t>‹#›</a:t>
            </a:fld>
            <a:endParaRPr lang="en-US"/>
          </a:p>
        </p:txBody>
      </p:sp>
    </p:spTree>
    <p:extLst>
      <p:ext uri="{BB962C8B-B14F-4D97-AF65-F5344CB8AC3E}">
        <p14:creationId xmlns:p14="http://schemas.microsoft.com/office/powerpoint/2010/main" val="295839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AD028F-BD1B-492D-8BE4-B25C90890165}" type="datetimeFigureOut">
              <a:rPr lang="en-US" smtClean="0"/>
              <a:t>6/30/2024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A56440-8FF5-4E7D-B7D6-B65D46D09771}" type="slidenum">
              <a:rPr lang="en-US" smtClean="0"/>
              <a:t>‹#›</a:t>
            </a:fld>
            <a:endParaRPr lang="en-US"/>
          </a:p>
        </p:txBody>
      </p:sp>
    </p:spTree>
    <p:extLst>
      <p:ext uri="{BB962C8B-B14F-4D97-AF65-F5344CB8AC3E}">
        <p14:creationId xmlns:p14="http://schemas.microsoft.com/office/powerpoint/2010/main" val="3592134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r>
              <a:rPr lang="en-US" dirty="0"/>
              <a:t>The 6</a:t>
            </a:r>
            <a:r>
              <a:rPr lang="en-US" baseline="30000" dirty="0"/>
              <a:t>th </a:t>
            </a:r>
            <a:r>
              <a:rPr lang="en-US" dirty="0" err="1"/>
              <a:t>ICoDSA</a:t>
            </a:r>
            <a:r>
              <a:rPr lang="en-US" dirty="0"/>
              <a:t>, August 9</a:t>
            </a:r>
            <a:r>
              <a:rPr lang="en-US" baseline="30000" dirty="0"/>
              <a:t>th</a:t>
            </a:r>
            <a:r>
              <a:rPr lang="en-US" dirty="0"/>
              <a:t>-10</a:t>
            </a:r>
            <a:r>
              <a:rPr lang="en-US" baseline="30000" dirty="0"/>
              <a:t>th</a:t>
            </a:r>
            <a:r>
              <a:rPr lang="en-US" dirty="0"/>
              <a:t>, 2023</a:t>
            </a:r>
          </a:p>
        </p:txBody>
      </p:sp>
      <p:sp>
        <p:nvSpPr>
          <p:cNvPr id="6" name="Slide Number Placeholder 5"/>
          <p:cNvSpPr>
            <a:spLocks noGrp="1"/>
          </p:cNvSpPr>
          <p:nvPr>
            <p:ph type="sldNum" sz="quarter" idx="12"/>
          </p:nvPr>
        </p:nvSpPr>
        <p:spPr/>
        <p:txBody>
          <a:bodyPr/>
          <a:lstStyle/>
          <a:p>
            <a:fld id="{14C76DCF-14E9-42D3-9888-B0CC7BDD8033}" type="slidenum">
              <a:rPr lang="en-US" smtClean="0"/>
              <a:t>‹#›</a:t>
            </a:fld>
            <a:endParaRPr lang="en-US"/>
          </a:p>
        </p:txBody>
      </p:sp>
    </p:spTree>
    <p:extLst>
      <p:ext uri="{BB962C8B-B14F-4D97-AF65-F5344CB8AC3E}">
        <p14:creationId xmlns:p14="http://schemas.microsoft.com/office/powerpoint/2010/main" val="243392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lvl1pPr>
              <a:defRPr>
                <a:solidFill>
                  <a:schemeClr val="accent5"/>
                </a:solidFill>
              </a:defRPr>
            </a:lvl1pPr>
          </a:lstStyle>
          <a:p>
            <a:r>
              <a:rPr lang="en-US" dirty="0"/>
              <a:t>The 6</a:t>
            </a:r>
            <a:r>
              <a:rPr lang="en-US" baseline="30000" dirty="0"/>
              <a:t>th </a:t>
            </a:r>
            <a:r>
              <a:rPr lang="en-US" dirty="0" err="1"/>
              <a:t>ICoDSA</a:t>
            </a:r>
            <a:r>
              <a:rPr lang="en-US" dirty="0"/>
              <a:t>, August 9</a:t>
            </a:r>
            <a:r>
              <a:rPr lang="en-US" baseline="30000" dirty="0"/>
              <a:t>th</a:t>
            </a:r>
            <a:r>
              <a:rPr lang="en-US" dirty="0"/>
              <a:t>-10</a:t>
            </a:r>
            <a:r>
              <a:rPr lang="en-US" baseline="30000" dirty="0"/>
              <a:t>th</a:t>
            </a:r>
            <a:r>
              <a:rPr lang="en-US" dirty="0"/>
              <a:t>, 2023</a:t>
            </a:r>
          </a:p>
        </p:txBody>
      </p:sp>
      <p:sp>
        <p:nvSpPr>
          <p:cNvPr id="6" name="Slide Number Placeholder 5"/>
          <p:cNvSpPr>
            <a:spLocks noGrp="1"/>
          </p:cNvSpPr>
          <p:nvPr>
            <p:ph type="sldNum" sz="quarter" idx="12"/>
          </p:nvPr>
        </p:nvSpPr>
        <p:spPr/>
        <p:txBody>
          <a:bodyPr/>
          <a:lstStyle/>
          <a:p>
            <a:fld id="{14C76DCF-14E9-42D3-9888-B0CC7BDD8033}" type="slidenum">
              <a:rPr lang="en-US" smtClean="0"/>
              <a:t>‹#›</a:t>
            </a:fld>
            <a:endParaRPr lang="en-US"/>
          </a:p>
        </p:txBody>
      </p:sp>
    </p:spTree>
    <p:extLst>
      <p:ext uri="{BB962C8B-B14F-4D97-AF65-F5344CB8AC3E}">
        <p14:creationId xmlns:p14="http://schemas.microsoft.com/office/powerpoint/2010/main" val="1843608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r>
              <a:rPr lang="en-US" dirty="0"/>
              <a:t>The 6</a:t>
            </a:r>
            <a:r>
              <a:rPr lang="en-US" baseline="30000" dirty="0"/>
              <a:t>th </a:t>
            </a:r>
            <a:r>
              <a:rPr lang="en-US" dirty="0" err="1"/>
              <a:t>ICoDSA</a:t>
            </a:r>
            <a:r>
              <a:rPr lang="en-US" dirty="0"/>
              <a:t>, August 9</a:t>
            </a:r>
            <a:r>
              <a:rPr lang="en-US" baseline="30000" dirty="0"/>
              <a:t>th</a:t>
            </a:r>
            <a:r>
              <a:rPr lang="en-US" dirty="0"/>
              <a:t>-10</a:t>
            </a:r>
            <a:r>
              <a:rPr lang="en-US" baseline="30000" dirty="0"/>
              <a:t>th</a:t>
            </a:r>
            <a:r>
              <a:rPr lang="en-US" dirty="0"/>
              <a:t>, 2023</a:t>
            </a:r>
          </a:p>
        </p:txBody>
      </p:sp>
      <p:sp>
        <p:nvSpPr>
          <p:cNvPr id="7" name="Slide Number Placeholder 6"/>
          <p:cNvSpPr>
            <a:spLocks noGrp="1"/>
          </p:cNvSpPr>
          <p:nvPr>
            <p:ph type="sldNum" sz="quarter" idx="12"/>
          </p:nvPr>
        </p:nvSpPr>
        <p:spPr/>
        <p:txBody>
          <a:bodyPr/>
          <a:lstStyle/>
          <a:p>
            <a:fld id="{14C76DCF-14E9-42D3-9888-B0CC7BDD8033}" type="slidenum">
              <a:rPr lang="en-US" smtClean="0"/>
              <a:t>‹#›</a:t>
            </a:fld>
            <a:endParaRPr lang="en-US"/>
          </a:p>
        </p:txBody>
      </p:sp>
    </p:spTree>
    <p:extLst>
      <p:ext uri="{BB962C8B-B14F-4D97-AF65-F5344CB8AC3E}">
        <p14:creationId xmlns:p14="http://schemas.microsoft.com/office/powerpoint/2010/main" val="2025585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r>
              <a:rPr lang="en-US" dirty="0"/>
              <a:t>The 6</a:t>
            </a:r>
            <a:r>
              <a:rPr lang="en-US" baseline="30000" dirty="0"/>
              <a:t>th </a:t>
            </a:r>
            <a:r>
              <a:rPr lang="en-US" dirty="0" err="1"/>
              <a:t>ICoDSA</a:t>
            </a:r>
            <a:r>
              <a:rPr lang="en-US" dirty="0"/>
              <a:t>, August 9</a:t>
            </a:r>
            <a:r>
              <a:rPr lang="en-US" baseline="30000" dirty="0"/>
              <a:t>th</a:t>
            </a:r>
            <a:r>
              <a:rPr lang="en-US" dirty="0"/>
              <a:t>-10</a:t>
            </a:r>
            <a:r>
              <a:rPr lang="en-US" baseline="30000" dirty="0"/>
              <a:t>th</a:t>
            </a:r>
            <a:r>
              <a:rPr lang="en-US" dirty="0"/>
              <a:t>, 2023</a:t>
            </a:r>
          </a:p>
        </p:txBody>
      </p:sp>
      <p:sp>
        <p:nvSpPr>
          <p:cNvPr id="9" name="Slide Number Placeholder 8"/>
          <p:cNvSpPr>
            <a:spLocks noGrp="1"/>
          </p:cNvSpPr>
          <p:nvPr>
            <p:ph type="sldNum" sz="quarter" idx="12"/>
          </p:nvPr>
        </p:nvSpPr>
        <p:spPr/>
        <p:txBody>
          <a:bodyPr/>
          <a:lstStyle/>
          <a:p>
            <a:fld id="{14C76DCF-14E9-42D3-9888-B0CC7BDD8033}" type="slidenum">
              <a:rPr lang="en-US" smtClean="0"/>
              <a:t>‹#›</a:t>
            </a:fld>
            <a:endParaRPr lang="en-US"/>
          </a:p>
        </p:txBody>
      </p:sp>
    </p:spTree>
    <p:extLst>
      <p:ext uri="{BB962C8B-B14F-4D97-AF65-F5344CB8AC3E}">
        <p14:creationId xmlns:p14="http://schemas.microsoft.com/office/powerpoint/2010/main" val="29124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r>
              <a:rPr lang="en-US" dirty="0"/>
              <a:t>The 6</a:t>
            </a:r>
            <a:r>
              <a:rPr lang="en-US" baseline="30000" dirty="0"/>
              <a:t>th </a:t>
            </a:r>
            <a:r>
              <a:rPr lang="en-US" dirty="0" err="1"/>
              <a:t>ICoDSA</a:t>
            </a:r>
            <a:r>
              <a:rPr lang="en-US" dirty="0"/>
              <a:t>, August 9</a:t>
            </a:r>
            <a:r>
              <a:rPr lang="en-US" baseline="30000" dirty="0"/>
              <a:t>th</a:t>
            </a:r>
            <a:r>
              <a:rPr lang="en-US" dirty="0"/>
              <a:t>-10</a:t>
            </a:r>
            <a:r>
              <a:rPr lang="en-US" baseline="30000" dirty="0"/>
              <a:t>th</a:t>
            </a:r>
            <a:r>
              <a:rPr lang="en-US" dirty="0"/>
              <a:t>, 2023</a:t>
            </a:r>
          </a:p>
        </p:txBody>
      </p:sp>
      <p:sp>
        <p:nvSpPr>
          <p:cNvPr id="5" name="Slide Number Placeholder 4"/>
          <p:cNvSpPr>
            <a:spLocks noGrp="1"/>
          </p:cNvSpPr>
          <p:nvPr>
            <p:ph type="sldNum" sz="quarter" idx="12"/>
          </p:nvPr>
        </p:nvSpPr>
        <p:spPr/>
        <p:txBody>
          <a:bodyPr/>
          <a:lstStyle/>
          <a:p>
            <a:fld id="{14C76DCF-14E9-42D3-9888-B0CC7BDD8033}" type="slidenum">
              <a:rPr lang="en-US" smtClean="0"/>
              <a:t>‹#›</a:t>
            </a:fld>
            <a:endParaRPr lang="en-US"/>
          </a:p>
        </p:txBody>
      </p:sp>
    </p:spTree>
    <p:extLst>
      <p:ext uri="{BB962C8B-B14F-4D97-AF65-F5344CB8AC3E}">
        <p14:creationId xmlns:p14="http://schemas.microsoft.com/office/powerpoint/2010/main" val="1715511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356351"/>
            <a:ext cx="3086100" cy="365125"/>
          </a:xfrm>
          <a:prstGeom prst="rect">
            <a:avLst/>
          </a:prstGeom>
        </p:spPr>
        <p:txBody>
          <a:bodyPr/>
          <a:lstStyle/>
          <a:p>
            <a:r>
              <a:rPr lang="en-US" dirty="0"/>
              <a:t>The 6</a:t>
            </a:r>
            <a:r>
              <a:rPr lang="en-US" baseline="30000" dirty="0"/>
              <a:t>th </a:t>
            </a:r>
            <a:r>
              <a:rPr lang="en-US" dirty="0" err="1"/>
              <a:t>ICoDSA</a:t>
            </a:r>
            <a:r>
              <a:rPr lang="en-US" dirty="0"/>
              <a:t>, August 9</a:t>
            </a:r>
            <a:r>
              <a:rPr lang="en-US" baseline="30000" dirty="0"/>
              <a:t>th</a:t>
            </a:r>
            <a:r>
              <a:rPr lang="en-US" dirty="0"/>
              <a:t>-10</a:t>
            </a:r>
            <a:r>
              <a:rPr lang="en-US" baseline="30000" dirty="0"/>
              <a:t>th</a:t>
            </a:r>
            <a:r>
              <a:rPr lang="en-US" dirty="0"/>
              <a:t>, 2023</a:t>
            </a:r>
          </a:p>
        </p:txBody>
      </p:sp>
      <p:sp>
        <p:nvSpPr>
          <p:cNvPr id="4" name="Slide Number Placeholder 3"/>
          <p:cNvSpPr>
            <a:spLocks noGrp="1"/>
          </p:cNvSpPr>
          <p:nvPr>
            <p:ph type="sldNum" sz="quarter" idx="12"/>
          </p:nvPr>
        </p:nvSpPr>
        <p:spPr/>
        <p:txBody>
          <a:bodyPr/>
          <a:lstStyle/>
          <a:p>
            <a:fld id="{14C76DCF-14E9-42D3-9888-B0CC7BDD8033}" type="slidenum">
              <a:rPr lang="en-US" smtClean="0"/>
              <a:t>‹#›</a:t>
            </a:fld>
            <a:endParaRPr lang="en-US"/>
          </a:p>
        </p:txBody>
      </p:sp>
    </p:spTree>
    <p:extLst>
      <p:ext uri="{BB962C8B-B14F-4D97-AF65-F5344CB8AC3E}">
        <p14:creationId xmlns:p14="http://schemas.microsoft.com/office/powerpoint/2010/main" val="1727180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844551"/>
            <a:ext cx="7886700" cy="8461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C76DCF-14E9-42D3-9888-B0CC7BDD8033}" type="slidenum">
              <a:rPr lang="en-US" smtClean="0"/>
              <a:t>‹#›</a:t>
            </a:fld>
            <a:endParaRPr lang="en-US"/>
          </a:p>
        </p:txBody>
      </p:sp>
      <p:cxnSp>
        <p:nvCxnSpPr>
          <p:cNvPr id="7" name="Straight Connector 6">
            <a:extLst>
              <a:ext uri="{FF2B5EF4-FFF2-40B4-BE49-F238E27FC236}">
                <a16:creationId xmlns:a16="http://schemas.microsoft.com/office/drawing/2014/main" id="{7FDA9F8B-FD11-4A6D-AB3E-FDB80FC07D8E}"/>
              </a:ext>
            </a:extLst>
          </p:cNvPr>
          <p:cNvCxnSpPr>
            <a:cxnSpLocks/>
          </p:cNvCxnSpPr>
          <p:nvPr userDrawn="1"/>
        </p:nvCxnSpPr>
        <p:spPr>
          <a:xfrm>
            <a:off x="592926" y="6201179"/>
            <a:ext cx="7955280" cy="0"/>
          </a:xfrm>
          <a:prstGeom prst="line">
            <a:avLst/>
          </a:prstGeom>
          <a:ln w="28575"/>
          <a:effectLst/>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7FDA9F8B-FD11-4A6D-AB3E-FDB80FC07D8E}"/>
              </a:ext>
            </a:extLst>
          </p:cNvPr>
          <p:cNvCxnSpPr>
            <a:cxnSpLocks/>
          </p:cNvCxnSpPr>
          <p:nvPr userDrawn="1"/>
        </p:nvCxnSpPr>
        <p:spPr>
          <a:xfrm>
            <a:off x="590550" y="676679"/>
            <a:ext cx="7955280" cy="0"/>
          </a:xfrm>
          <a:prstGeom prst="line">
            <a:avLst/>
          </a:prstGeom>
          <a:ln w="28575"/>
          <a:effectLst/>
        </p:spPr>
        <p:style>
          <a:lnRef idx="3">
            <a:schemeClr val="accent1"/>
          </a:lnRef>
          <a:fillRef idx="0">
            <a:schemeClr val="accent1"/>
          </a:fillRef>
          <a:effectRef idx="2">
            <a:schemeClr val="accent1"/>
          </a:effectRef>
          <a:fontRef idx="minor">
            <a:schemeClr val="tx1"/>
          </a:fontRef>
        </p:style>
      </p:cxnSp>
      <p:pic>
        <p:nvPicPr>
          <p:cNvPr id="9" name="Picture 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28650" y="175865"/>
            <a:ext cx="1479011" cy="400812"/>
          </a:xfrm>
          <a:prstGeom prst="rect">
            <a:avLst/>
          </a:prstGeom>
        </p:spPr>
      </p:pic>
      <p:pic>
        <p:nvPicPr>
          <p:cNvPr id="10" name="Picture 9"/>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505701" y="175865"/>
            <a:ext cx="1009649" cy="413957"/>
          </a:xfrm>
          <a:prstGeom prst="rect">
            <a:avLst/>
          </a:prstGeom>
        </p:spPr>
      </p:pic>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accent5"/>
                </a:solidFill>
              </a:defRPr>
            </a:lvl1pPr>
          </a:lstStyle>
          <a:p>
            <a:r>
              <a:rPr lang="en-US" dirty="0"/>
              <a:t>The 7</a:t>
            </a:r>
            <a:r>
              <a:rPr lang="en-US" baseline="30000" dirty="0"/>
              <a:t>th </a:t>
            </a:r>
            <a:r>
              <a:rPr lang="en-US" dirty="0" err="1"/>
              <a:t>ICoDSA</a:t>
            </a:r>
            <a:r>
              <a:rPr lang="en-US" dirty="0"/>
              <a:t>, July 10</a:t>
            </a:r>
            <a:r>
              <a:rPr lang="en-US" baseline="30000" dirty="0"/>
              <a:t>th</a:t>
            </a:r>
            <a:r>
              <a:rPr lang="en-US" dirty="0"/>
              <a:t>-11</a:t>
            </a:r>
            <a:r>
              <a:rPr lang="en-US" baseline="30000" dirty="0"/>
              <a:t>th</a:t>
            </a:r>
            <a:r>
              <a:rPr lang="en-US" dirty="0"/>
              <a:t>, 2024</a:t>
            </a:r>
          </a:p>
        </p:txBody>
      </p:sp>
      <p:sp>
        <p:nvSpPr>
          <p:cNvPr id="14" name="TextBox 13"/>
          <p:cNvSpPr txBox="1"/>
          <p:nvPr userDrawn="1"/>
        </p:nvSpPr>
        <p:spPr>
          <a:xfrm>
            <a:off x="2301640" y="259643"/>
            <a:ext cx="4844981" cy="276999"/>
          </a:xfrm>
          <a:prstGeom prst="rect">
            <a:avLst/>
          </a:prstGeom>
          <a:noFill/>
        </p:spPr>
        <p:txBody>
          <a:bodyPr wrap="none" rtlCol="0">
            <a:spAutoFit/>
          </a:bodyPr>
          <a:lstStyle/>
          <a:p>
            <a:r>
              <a:rPr lang="en-US" sz="1200" dirty="0">
                <a:solidFill>
                  <a:schemeClr val="accent5"/>
                </a:solidFill>
              </a:rPr>
              <a:t>The 7</a:t>
            </a:r>
            <a:r>
              <a:rPr lang="en-US" sz="1200" baseline="30000" dirty="0">
                <a:solidFill>
                  <a:schemeClr val="accent5"/>
                </a:solidFill>
              </a:rPr>
              <a:t>th</a:t>
            </a:r>
            <a:r>
              <a:rPr lang="en-US" sz="1200" dirty="0">
                <a:solidFill>
                  <a:schemeClr val="accent5"/>
                </a:solidFill>
              </a:rPr>
              <a:t> International Conference</a:t>
            </a:r>
            <a:r>
              <a:rPr lang="en-US" sz="1200" baseline="0" dirty="0">
                <a:solidFill>
                  <a:schemeClr val="accent5"/>
                </a:solidFill>
              </a:rPr>
              <a:t> on Data Science and Its Applications 2024</a:t>
            </a:r>
            <a:endParaRPr lang="en-US" sz="1200" dirty="0">
              <a:solidFill>
                <a:schemeClr val="accent5"/>
              </a:solidFill>
            </a:endParaRPr>
          </a:p>
        </p:txBody>
      </p:sp>
    </p:spTree>
    <p:extLst>
      <p:ext uri="{BB962C8B-B14F-4D97-AF65-F5344CB8AC3E}">
        <p14:creationId xmlns:p14="http://schemas.microsoft.com/office/powerpoint/2010/main" val="808729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1207" y="1055653"/>
            <a:ext cx="7772400" cy="1406285"/>
          </a:xfrm>
        </p:spPr>
        <p:txBody>
          <a:bodyPr>
            <a:normAutofit/>
          </a:bodyPr>
          <a:lstStyle/>
          <a:p>
            <a:r>
              <a:rPr lang="en-US" sz="2800" kern="2400" dirty="0">
                <a:effectLst/>
                <a:latin typeface="Times New Roman" panose="02020603050405020304" pitchFamily="18" charset="0"/>
                <a:ea typeface="SimSun" panose="02010600030101010101" pitchFamily="2" charset="-122"/>
              </a:rPr>
              <a:t>Exploring the Influence of Citizen Sentiment on the utilization of Government Service Applications in Indonesia</a:t>
            </a:r>
            <a:endParaRPr lang="en-US" sz="8000" dirty="0"/>
          </a:p>
        </p:txBody>
      </p:sp>
      <p:sp>
        <p:nvSpPr>
          <p:cNvPr id="3" name="Subtitle 2"/>
          <p:cNvSpPr>
            <a:spLocks noGrp="1"/>
          </p:cNvSpPr>
          <p:nvPr>
            <p:ph type="subTitle" idx="1"/>
          </p:nvPr>
        </p:nvSpPr>
        <p:spPr>
          <a:xfrm>
            <a:off x="1048407" y="3892123"/>
            <a:ext cx="6858000" cy="1655762"/>
          </a:xfrm>
        </p:spPr>
        <p:txBody>
          <a:bodyPr>
            <a:normAutofit lnSpcReduction="10000"/>
          </a:bodyPr>
          <a:lstStyle/>
          <a:p>
            <a:r>
              <a:rPr lang="en-US" dirty="0"/>
              <a:t>Erwin Halim , </a:t>
            </a:r>
            <a:r>
              <a:rPr lang="en-US" b="1" dirty="0"/>
              <a:t>Decwind Skylar Susanto </a:t>
            </a:r>
            <a:r>
              <a:rPr lang="en-US" dirty="0"/>
              <a:t>, </a:t>
            </a:r>
            <a:r>
              <a:rPr lang="en-US" b="1" dirty="0" err="1"/>
              <a:t>Annisa</a:t>
            </a:r>
            <a:r>
              <a:rPr lang="en-US" b="1" dirty="0"/>
              <a:t> </a:t>
            </a:r>
            <a:r>
              <a:rPr lang="en-US" b="1" dirty="0" err="1"/>
              <a:t>Putrian</a:t>
            </a:r>
            <a:r>
              <a:rPr lang="en-US" b="1" dirty="0"/>
              <a:t> Zahri</a:t>
            </a:r>
            <a:r>
              <a:rPr lang="en-US" dirty="0"/>
              <a:t> , </a:t>
            </a:r>
            <a:r>
              <a:rPr lang="en-US" b="1" dirty="0"/>
              <a:t>Willy Candra</a:t>
            </a:r>
          </a:p>
          <a:p>
            <a:endParaRPr lang="en-US" dirty="0"/>
          </a:p>
          <a:p>
            <a:r>
              <a:rPr lang="en-US" dirty="0"/>
              <a:t>Bina Nusantara University</a:t>
            </a:r>
          </a:p>
          <a:p>
            <a:endParaRPr lang="en-US" dirty="0"/>
          </a:p>
        </p:txBody>
      </p:sp>
      <p:sp>
        <p:nvSpPr>
          <p:cNvPr id="4" name="Footer Placeholder 3"/>
          <p:cNvSpPr>
            <a:spLocks noGrp="1"/>
          </p:cNvSpPr>
          <p:nvPr>
            <p:ph type="ftr" sz="quarter" idx="11"/>
          </p:nvPr>
        </p:nvSpPr>
        <p:spPr/>
        <p:txBody>
          <a:bodyPr/>
          <a:lstStyle/>
          <a:p>
            <a:r>
              <a:rPr lang="en-US" dirty="0"/>
              <a:t>The 7</a:t>
            </a:r>
            <a:r>
              <a:rPr lang="en-US" baseline="30000" dirty="0"/>
              <a:t>th </a:t>
            </a:r>
            <a:r>
              <a:rPr lang="en-US" dirty="0" err="1"/>
              <a:t>ICoDSA</a:t>
            </a:r>
            <a:r>
              <a:rPr lang="en-US" dirty="0"/>
              <a:t>, August 10</a:t>
            </a:r>
            <a:r>
              <a:rPr lang="en-US" baseline="30000" dirty="0"/>
              <a:t>th</a:t>
            </a:r>
            <a:r>
              <a:rPr lang="en-US" dirty="0"/>
              <a:t>-11</a:t>
            </a:r>
            <a:r>
              <a:rPr lang="en-US" baseline="30000" dirty="0"/>
              <a:t>th</a:t>
            </a:r>
            <a:r>
              <a:rPr lang="en-US" dirty="0"/>
              <a:t>, 2024</a:t>
            </a:r>
          </a:p>
        </p:txBody>
      </p:sp>
      <p:sp>
        <p:nvSpPr>
          <p:cNvPr id="5" name="Slide Number Placeholder 4"/>
          <p:cNvSpPr>
            <a:spLocks noGrp="1"/>
          </p:cNvSpPr>
          <p:nvPr>
            <p:ph type="sldNum" sz="quarter" idx="12"/>
          </p:nvPr>
        </p:nvSpPr>
        <p:spPr/>
        <p:txBody>
          <a:bodyPr/>
          <a:lstStyle/>
          <a:p>
            <a:fld id="{14C76DCF-14E9-42D3-9888-B0CC7BDD8033}" type="slidenum">
              <a:rPr lang="en-US" smtClean="0"/>
              <a:t>1</a:t>
            </a:fld>
            <a:endParaRPr lang="en-US"/>
          </a:p>
        </p:txBody>
      </p:sp>
    </p:spTree>
    <p:extLst>
      <p:ext uri="{BB962C8B-B14F-4D97-AF65-F5344CB8AC3E}">
        <p14:creationId xmlns:p14="http://schemas.microsoft.com/office/powerpoint/2010/main" val="4003556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16628"/>
            <a:ext cx="7886700" cy="846138"/>
          </a:xfrm>
        </p:spPr>
        <p:txBody>
          <a:bodyPr/>
          <a:lstStyle/>
          <a:p>
            <a:pPr algn="ctr"/>
            <a:r>
              <a:rPr lang="en-US" sz="4400" spc="-300" dirty="0"/>
              <a:t>Conclusion</a:t>
            </a:r>
            <a:endParaRPr lang="en-US" dirty="0"/>
          </a:p>
        </p:txBody>
      </p:sp>
      <p:sp>
        <p:nvSpPr>
          <p:cNvPr id="5" name="Footer Placeholder 4"/>
          <p:cNvSpPr>
            <a:spLocks noGrp="1"/>
          </p:cNvSpPr>
          <p:nvPr>
            <p:ph type="ftr" sz="quarter" idx="11"/>
          </p:nvPr>
        </p:nvSpPr>
        <p:spPr/>
        <p:txBody>
          <a:bodyPr/>
          <a:lstStyle/>
          <a:p>
            <a:r>
              <a:rPr lang="en-US" dirty="0"/>
              <a:t>The 7</a:t>
            </a:r>
            <a:r>
              <a:rPr lang="en-US" baseline="30000" dirty="0"/>
              <a:t>th </a:t>
            </a:r>
            <a:r>
              <a:rPr lang="en-US" dirty="0" err="1"/>
              <a:t>ICoDSA</a:t>
            </a:r>
            <a:r>
              <a:rPr lang="en-US" dirty="0"/>
              <a:t>, August 10</a:t>
            </a:r>
            <a:r>
              <a:rPr lang="en-US" baseline="30000" dirty="0"/>
              <a:t>th</a:t>
            </a:r>
            <a:r>
              <a:rPr lang="en-US" dirty="0"/>
              <a:t>-11</a:t>
            </a:r>
            <a:r>
              <a:rPr lang="en-US" baseline="30000" dirty="0"/>
              <a:t>th</a:t>
            </a:r>
            <a:r>
              <a:rPr lang="en-US" dirty="0"/>
              <a:t>, 2024</a:t>
            </a:r>
          </a:p>
        </p:txBody>
      </p:sp>
      <p:sp>
        <p:nvSpPr>
          <p:cNvPr id="6" name="Slide Number Placeholder 5"/>
          <p:cNvSpPr>
            <a:spLocks noGrp="1"/>
          </p:cNvSpPr>
          <p:nvPr>
            <p:ph type="sldNum" sz="quarter" idx="12"/>
          </p:nvPr>
        </p:nvSpPr>
        <p:spPr/>
        <p:txBody>
          <a:bodyPr/>
          <a:lstStyle/>
          <a:p>
            <a:fld id="{14C76DCF-14E9-42D3-9888-B0CC7BDD8033}" type="slidenum">
              <a:rPr lang="en-US" smtClean="0"/>
              <a:t>10</a:t>
            </a:fld>
            <a:endParaRPr lang="en-US"/>
          </a:p>
        </p:txBody>
      </p:sp>
      <p:sp>
        <p:nvSpPr>
          <p:cNvPr id="4" name="TextBox 3">
            <a:extLst>
              <a:ext uri="{FF2B5EF4-FFF2-40B4-BE49-F238E27FC236}">
                <a16:creationId xmlns:a16="http://schemas.microsoft.com/office/drawing/2014/main" id="{2C7EADFC-FA26-9142-8950-37437C3F4902}"/>
              </a:ext>
            </a:extLst>
          </p:cNvPr>
          <p:cNvSpPr txBox="1"/>
          <p:nvPr/>
        </p:nvSpPr>
        <p:spPr>
          <a:xfrm>
            <a:off x="628650" y="1104212"/>
            <a:ext cx="7991935" cy="3970318"/>
          </a:xfrm>
          <a:prstGeom prst="rect">
            <a:avLst/>
          </a:prstGeom>
          <a:noFill/>
        </p:spPr>
        <p:txBody>
          <a:bodyPr wrap="square">
            <a:spAutoFit/>
          </a:bodyPr>
          <a:lstStyle/>
          <a:p>
            <a:pPr algn="just"/>
            <a:r>
              <a:rPr lang="en-US" sz="1800" dirty="0">
                <a:effectLst/>
                <a:latin typeface="Times New Roman" panose="02020603050405020304" pitchFamily="18" charset="0"/>
                <a:ea typeface="SimSun" panose="02010600030101010101" pitchFamily="2" charset="-122"/>
              </a:rPr>
              <a:t>The research findings indicate that using government-based applications provides good service quality in terms of information provided but also showed issues related to service time. The attitude of respondents in this research showed that respondents preferred faster service time over information quality or service quality due to the demographic of the respondents being young, around 18 – 34 years old.</a:t>
            </a:r>
          </a:p>
          <a:p>
            <a:pPr algn="just"/>
            <a:endParaRPr lang="en-US" sz="1800" dirty="0">
              <a:effectLst/>
              <a:latin typeface="Times New Roman" panose="02020603050405020304" pitchFamily="18" charset="0"/>
              <a:ea typeface="SimSun" panose="02010600030101010101" pitchFamily="2" charset="-122"/>
            </a:endParaRPr>
          </a:p>
          <a:p>
            <a:pPr algn="just"/>
            <a:r>
              <a:rPr lang="en-US" sz="1800" dirty="0">
                <a:effectLst/>
                <a:latin typeface="Times New Roman" panose="02020603050405020304" pitchFamily="18" charset="0"/>
                <a:ea typeface="SimSun" panose="02010600030101010101" pitchFamily="2" charset="-122"/>
              </a:rPr>
              <a:t>The findings of this research conclude that the Indonesia government should improve their service time by utilizing more advanced technology such as providing training for efficient and fast service, special software such as queue management software that provides real-time data of services being provided, digital document submission for faster submission of important information as well as an appointment system which can be used to make an appointment of times for specific citizen that does not have much free time and most importantly more government employees or staff to manage the increase of demand</a:t>
            </a:r>
            <a:endParaRPr lang="en-001" dirty="0"/>
          </a:p>
        </p:txBody>
      </p:sp>
    </p:spTree>
    <p:extLst>
      <p:ext uri="{BB962C8B-B14F-4D97-AF65-F5344CB8AC3E}">
        <p14:creationId xmlns:p14="http://schemas.microsoft.com/office/powerpoint/2010/main" val="267979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9283D-0735-0723-C7CB-3A9D7E5C8C80}"/>
              </a:ext>
            </a:extLst>
          </p:cNvPr>
          <p:cNvSpPr>
            <a:spLocks noGrp="1"/>
          </p:cNvSpPr>
          <p:nvPr>
            <p:ph type="title"/>
          </p:nvPr>
        </p:nvSpPr>
        <p:spPr/>
        <p:txBody>
          <a:bodyPr/>
          <a:lstStyle/>
          <a:p>
            <a:pPr algn="ctr"/>
            <a:r>
              <a:rPr lang="en-US" dirty="0"/>
              <a:t>References</a:t>
            </a:r>
            <a:endParaRPr lang="en-001" dirty="0"/>
          </a:p>
        </p:txBody>
      </p:sp>
      <p:sp>
        <p:nvSpPr>
          <p:cNvPr id="3" name="Content Placeholder 2">
            <a:extLst>
              <a:ext uri="{FF2B5EF4-FFF2-40B4-BE49-F238E27FC236}">
                <a16:creationId xmlns:a16="http://schemas.microsoft.com/office/drawing/2014/main" id="{35BE6F61-4FF9-CB0B-1EB3-0914439DAE84}"/>
              </a:ext>
            </a:extLst>
          </p:cNvPr>
          <p:cNvSpPr>
            <a:spLocks noGrp="1"/>
          </p:cNvSpPr>
          <p:nvPr>
            <p:ph sz="half" idx="1"/>
          </p:nvPr>
        </p:nvSpPr>
        <p:spPr>
          <a:xfrm>
            <a:off x="528735" y="1545020"/>
            <a:ext cx="8086529" cy="4682392"/>
          </a:xfrm>
        </p:spPr>
        <p:txBody>
          <a:bodyPr>
            <a:normAutofit/>
          </a:bodyPr>
          <a:lstStyle/>
          <a:p>
            <a:pPr marL="342900" lvl="0" indent="-342900" algn="just">
              <a:lnSpc>
                <a:spcPts val="900"/>
              </a:lnSpc>
              <a:spcAft>
                <a:spcPts val="250"/>
              </a:spcAft>
              <a:buSzPts val="800"/>
              <a:buFont typeface="Times New Roman" panose="02020603050405020304" pitchFamily="18" charset="0"/>
              <a:buAutoNum type="arabicPeriod"/>
              <a:tabLst>
                <a:tab pos="228600" algn="l"/>
              </a:tabLst>
            </a:pPr>
            <a:r>
              <a:rPr lang="en-US" sz="1200" dirty="0">
                <a:effectLst/>
                <a:latin typeface="Times New Roman" panose="02020603050405020304" pitchFamily="18" charset="0"/>
                <a:ea typeface="MS Mincho" panose="02020609040205080304" pitchFamily="49" charset="-128"/>
              </a:rPr>
              <a:t>W. Li, “The Role of Trust and Risk in Citizens’ E-Government Services Adoption: A Perspective of the Extended UTAUT Model,” </a:t>
            </a:r>
            <a:r>
              <a:rPr lang="en-US" sz="1200" i="1" dirty="0">
                <a:effectLst/>
                <a:latin typeface="Times New Roman" panose="02020603050405020304" pitchFamily="18" charset="0"/>
                <a:ea typeface="MS Mincho" panose="02020609040205080304" pitchFamily="49" charset="-128"/>
              </a:rPr>
              <a:t>Sustainability</a:t>
            </a:r>
            <a:r>
              <a:rPr lang="en-US" sz="1200" dirty="0">
                <a:effectLst/>
                <a:latin typeface="Times New Roman" panose="02020603050405020304" pitchFamily="18" charset="0"/>
                <a:ea typeface="MS Mincho" panose="02020609040205080304" pitchFamily="49" charset="-128"/>
              </a:rPr>
              <a:t>, vol. 13, no. 14, p. 7671, Jul. 2021, </a:t>
            </a:r>
            <a:r>
              <a:rPr lang="en-US" sz="1200" dirty="0" err="1">
                <a:effectLst/>
                <a:latin typeface="Times New Roman" panose="02020603050405020304" pitchFamily="18" charset="0"/>
                <a:ea typeface="MS Mincho" panose="02020609040205080304" pitchFamily="49" charset="-128"/>
              </a:rPr>
              <a:t>doi</a:t>
            </a:r>
            <a:r>
              <a:rPr lang="en-US" sz="1200" dirty="0">
                <a:effectLst/>
                <a:latin typeface="Times New Roman" panose="02020603050405020304" pitchFamily="18" charset="0"/>
                <a:ea typeface="MS Mincho" panose="02020609040205080304" pitchFamily="49" charset="-128"/>
              </a:rPr>
              <a:t>: https://doi.org/10.3390/su13147671.</a:t>
            </a:r>
            <a:endParaRPr lang="en-001" sz="1200" dirty="0">
              <a:effectLst/>
              <a:latin typeface="Times New Roman" panose="02020603050405020304" pitchFamily="18" charset="0"/>
              <a:ea typeface="MS Mincho" panose="02020609040205080304" pitchFamily="49" charset="-128"/>
            </a:endParaRPr>
          </a:p>
          <a:p>
            <a:pPr marL="342900" lvl="0" indent="-342900" algn="just">
              <a:lnSpc>
                <a:spcPts val="900"/>
              </a:lnSpc>
              <a:spcAft>
                <a:spcPts val="250"/>
              </a:spcAft>
              <a:buSzPts val="800"/>
              <a:buFont typeface="Times New Roman" panose="02020603050405020304" pitchFamily="18" charset="0"/>
              <a:buAutoNum type="arabicPeriod"/>
              <a:tabLst>
                <a:tab pos="228600" algn="l"/>
              </a:tabLst>
            </a:pPr>
            <a:r>
              <a:rPr lang="en-US" sz="1200" dirty="0">
                <a:effectLst/>
                <a:latin typeface="Times New Roman" panose="02020603050405020304" pitchFamily="18" charset="0"/>
                <a:ea typeface="MS Mincho" panose="02020609040205080304" pitchFamily="49" charset="-128"/>
              </a:rPr>
              <a:t>W. Li and L. Xue, “Analyzing the Critical Factors Influencing Post-Use Trust and Its Impact on Citizens’ Continuous-Use Intention of E-Government: Evidence from Chinese Municipalities,” </a:t>
            </a:r>
            <a:r>
              <a:rPr lang="en-US" sz="1200" i="1" dirty="0">
                <a:effectLst/>
                <a:latin typeface="Times New Roman" panose="02020603050405020304" pitchFamily="18" charset="0"/>
                <a:ea typeface="MS Mincho" panose="02020609040205080304" pitchFamily="49" charset="-128"/>
              </a:rPr>
              <a:t>Sustainability</a:t>
            </a:r>
            <a:r>
              <a:rPr lang="en-US" sz="1200" dirty="0">
                <a:effectLst/>
                <a:latin typeface="Times New Roman" panose="02020603050405020304" pitchFamily="18" charset="0"/>
                <a:ea typeface="MS Mincho" panose="02020609040205080304" pitchFamily="49" charset="-128"/>
              </a:rPr>
              <a:t>, vol. 13, no. 14, p. 7698, Jul. 2021, </a:t>
            </a:r>
            <a:r>
              <a:rPr lang="en-US" sz="1200" dirty="0" err="1">
                <a:effectLst/>
                <a:latin typeface="Times New Roman" panose="02020603050405020304" pitchFamily="18" charset="0"/>
                <a:ea typeface="MS Mincho" panose="02020609040205080304" pitchFamily="49" charset="-128"/>
              </a:rPr>
              <a:t>doi</a:t>
            </a:r>
            <a:r>
              <a:rPr lang="en-US" sz="1200" dirty="0">
                <a:effectLst/>
                <a:latin typeface="Times New Roman" panose="02020603050405020304" pitchFamily="18" charset="0"/>
                <a:ea typeface="MS Mincho" panose="02020609040205080304" pitchFamily="49" charset="-128"/>
              </a:rPr>
              <a:t>: https://doi.org/10.3390/su13147698.</a:t>
            </a:r>
            <a:endParaRPr lang="en-001" sz="1200" dirty="0">
              <a:effectLst/>
              <a:latin typeface="Times New Roman" panose="02020603050405020304" pitchFamily="18" charset="0"/>
              <a:ea typeface="MS Mincho" panose="02020609040205080304" pitchFamily="49" charset="-128"/>
            </a:endParaRPr>
          </a:p>
          <a:p>
            <a:pPr marL="342900" lvl="0" indent="-342900" algn="just">
              <a:lnSpc>
                <a:spcPts val="900"/>
              </a:lnSpc>
              <a:spcAft>
                <a:spcPts val="250"/>
              </a:spcAft>
              <a:buSzPts val="800"/>
              <a:buFont typeface="Times New Roman" panose="02020603050405020304" pitchFamily="18" charset="0"/>
              <a:buAutoNum type="arabicPeriod"/>
              <a:tabLst>
                <a:tab pos="228600" algn="l"/>
              </a:tabLst>
            </a:pPr>
            <a:r>
              <a:rPr lang="en-US" sz="1200" dirty="0">
                <a:effectLst/>
                <a:latin typeface="Times New Roman" panose="02020603050405020304" pitchFamily="18" charset="0"/>
                <a:ea typeface="MS Mincho" panose="02020609040205080304" pitchFamily="49" charset="-128"/>
              </a:rPr>
              <a:t>‌ I. K. Mensah, G. Zeng, and D. S. </a:t>
            </a:r>
            <a:r>
              <a:rPr lang="en-US" sz="1200" dirty="0" err="1">
                <a:effectLst/>
                <a:latin typeface="Times New Roman" panose="02020603050405020304" pitchFamily="18" charset="0"/>
                <a:ea typeface="MS Mincho" panose="02020609040205080304" pitchFamily="49" charset="-128"/>
              </a:rPr>
              <a:t>Mwakapesa</a:t>
            </a:r>
            <a:r>
              <a:rPr lang="en-US" sz="1200" dirty="0">
                <a:effectLst/>
                <a:latin typeface="Times New Roman" panose="02020603050405020304" pitchFamily="18" charset="0"/>
                <a:ea typeface="MS Mincho" panose="02020609040205080304" pitchFamily="49" charset="-128"/>
              </a:rPr>
              <a:t>, “Understanding the drivers of the public value of e-government: Validation of a public value e-government adoption model,” </a:t>
            </a:r>
            <a:r>
              <a:rPr lang="en-US" sz="1200" i="1" dirty="0">
                <a:effectLst/>
                <a:latin typeface="Times New Roman" panose="02020603050405020304" pitchFamily="18" charset="0"/>
                <a:ea typeface="MS Mincho" panose="02020609040205080304" pitchFamily="49" charset="-128"/>
              </a:rPr>
              <a:t>Frontiers in Psychology</a:t>
            </a:r>
            <a:r>
              <a:rPr lang="en-US" sz="1200" dirty="0">
                <a:effectLst/>
                <a:latin typeface="Times New Roman" panose="02020603050405020304" pitchFamily="18" charset="0"/>
                <a:ea typeface="MS Mincho" panose="02020609040205080304" pitchFamily="49" charset="-128"/>
              </a:rPr>
              <a:t>, vol. 13, 2022. doi:10.3389/fpsyg.2022.962615 </a:t>
            </a:r>
            <a:endParaRPr lang="en-001" sz="1200" dirty="0">
              <a:effectLst/>
              <a:latin typeface="Times New Roman" panose="02020603050405020304" pitchFamily="18" charset="0"/>
              <a:ea typeface="MS Mincho" panose="02020609040205080304" pitchFamily="49" charset="-128"/>
            </a:endParaRPr>
          </a:p>
          <a:p>
            <a:pPr marL="342900" lvl="0" indent="-342900" algn="just">
              <a:lnSpc>
                <a:spcPts val="900"/>
              </a:lnSpc>
              <a:spcAft>
                <a:spcPts val="250"/>
              </a:spcAft>
              <a:buSzPts val="800"/>
              <a:buFont typeface="Times New Roman" panose="02020603050405020304" pitchFamily="18" charset="0"/>
              <a:buAutoNum type="arabicPeriod"/>
              <a:tabLst>
                <a:tab pos="228600" algn="l"/>
              </a:tabLst>
            </a:pPr>
            <a:r>
              <a:rPr lang="en-US" sz="1200" dirty="0">
                <a:effectLst/>
                <a:latin typeface="Times New Roman" panose="02020603050405020304" pitchFamily="18" charset="0"/>
                <a:ea typeface="MS Mincho" panose="02020609040205080304" pitchFamily="49" charset="-128"/>
              </a:rPr>
              <a:t>B. El Hajj, G. </a:t>
            </a:r>
            <a:r>
              <a:rPr lang="en-US" sz="1200" dirty="0" err="1">
                <a:effectLst/>
                <a:latin typeface="Times New Roman" panose="02020603050405020304" pitchFamily="18" charset="0"/>
                <a:ea typeface="MS Mincho" panose="02020609040205080304" pitchFamily="49" charset="-128"/>
              </a:rPr>
              <a:t>Karadas</a:t>
            </a:r>
            <a:r>
              <a:rPr lang="en-US" sz="1200" dirty="0">
                <a:effectLst/>
                <a:latin typeface="Times New Roman" panose="02020603050405020304" pitchFamily="18" charset="0"/>
                <a:ea typeface="MS Mincho" panose="02020609040205080304" pitchFamily="49" charset="-128"/>
              </a:rPr>
              <a:t>, and P. </a:t>
            </a:r>
            <a:r>
              <a:rPr lang="en-US" sz="1200" dirty="0" err="1">
                <a:effectLst/>
                <a:latin typeface="Times New Roman" panose="02020603050405020304" pitchFamily="18" charset="0"/>
                <a:ea typeface="MS Mincho" panose="02020609040205080304" pitchFamily="49" charset="-128"/>
              </a:rPr>
              <a:t>Zargar</a:t>
            </a:r>
            <a:r>
              <a:rPr lang="en-US" sz="1200" dirty="0">
                <a:effectLst/>
                <a:latin typeface="Times New Roman" panose="02020603050405020304" pitchFamily="18" charset="0"/>
                <a:ea typeface="MS Mincho" panose="02020609040205080304" pitchFamily="49" charset="-128"/>
              </a:rPr>
              <a:t>, “How E-Government Can Help Societies during a Crisis: Implications of UTAUT Model in Lebanon,” </a:t>
            </a:r>
            <a:r>
              <a:rPr lang="en-US" sz="1200" i="1" dirty="0">
                <a:effectLst/>
                <a:latin typeface="Times New Roman" panose="02020603050405020304" pitchFamily="18" charset="0"/>
                <a:ea typeface="MS Mincho" panose="02020609040205080304" pitchFamily="49" charset="-128"/>
              </a:rPr>
              <a:t>Sustainability</a:t>
            </a:r>
            <a:r>
              <a:rPr lang="en-US" sz="1200" dirty="0">
                <a:effectLst/>
                <a:latin typeface="Times New Roman" panose="02020603050405020304" pitchFamily="18" charset="0"/>
                <a:ea typeface="MS Mincho" panose="02020609040205080304" pitchFamily="49" charset="-128"/>
              </a:rPr>
              <a:t>, vol. 15, no. 6, p. 5368, Mar. 2023, </a:t>
            </a:r>
            <a:r>
              <a:rPr lang="en-US" sz="1200" dirty="0" err="1">
                <a:effectLst/>
                <a:latin typeface="Times New Roman" panose="02020603050405020304" pitchFamily="18" charset="0"/>
                <a:ea typeface="MS Mincho" panose="02020609040205080304" pitchFamily="49" charset="-128"/>
              </a:rPr>
              <a:t>doi</a:t>
            </a:r>
            <a:r>
              <a:rPr lang="en-US" sz="1200" dirty="0">
                <a:effectLst/>
                <a:latin typeface="Times New Roman" panose="02020603050405020304" pitchFamily="18" charset="0"/>
                <a:ea typeface="MS Mincho" panose="02020609040205080304" pitchFamily="49" charset="-128"/>
              </a:rPr>
              <a:t>: https://doi.org/10.3390/su15065368.</a:t>
            </a:r>
            <a:endParaRPr lang="en-001" sz="1200" dirty="0">
              <a:effectLst/>
              <a:latin typeface="Times New Roman" panose="02020603050405020304" pitchFamily="18" charset="0"/>
              <a:ea typeface="MS Mincho" panose="02020609040205080304" pitchFamily="49" charset="-128"/>
            </a:endParaRPr>
          </a:p>
          <a:p>
            <a:pPr marL="342900" lvl="0" indent="-342900" algn="just">
              <a:lnSpc>
                <a:spcPts val="900"/>
              </a:lnSpc>
              <a:spcAft>
                <a:spcPts val="250"/>
              </a:spcAft>
              <a:buSzPts val="800"/>
              <a:buFont typeface="Times New Roman" panose="02020603050405020304" pitchFamily="18" charset="0"/>
              <a:buAutoNum type="arabicPeriod"/>
              <a:tabLst>
                <a:tab pos="228600" algn="l"/>
              </a:tabLst>
            </a:pPr>
            <a:r>
              <a:rPr lang="en-US" sz="1200" dirty="0">
                <a:effectLst/>
                <a:latin typeface="Times New Roman" panose="02020603050405020304" pitchFamily="18" charset="0"/>
                <a:ea typeface="MS Mincho" panose="02020609040205080304" pitchFamily="49" charset="-128"/>
              </a:rPr>
              <a:t>C.-K. Wang, M. </a:t>
            </a:r>
            <a:r>
              <a:rPr lang="en-US" sz="1200" dirty="0" err="1">
                <a:effectLst/>
                <a:latin typeface="Times New Roman" panose="02020603050405020304" pitchFamily="18" charset="0"/>
                <a:ea typeface="MS Mincho" panose="02020609040205080304" pitchFamily="49" charset="-128"/>
              </a:rPr>
              <a:t>Masukujjaman</a:t>
            </a:r>
            <a:r>
              <a:rPr lang="en-US" sz="1200" dirty="0">
                <a:effectLst/>
                <a:latin typeface="Times New Roman" panose="02020603050405020304" pitchFamily="18" charset="0"/>
                <a:ea typeface="MS Mincho" panose="02020609040205080304" pitchFamily="49" charset="-128"/>
              </a:rPr>
              <a:t>, S. S. Alam, I. Ahmad, C.-Y. Lin, and Y.-H. Ho, “The Effects of Service Quality Performance on Customer Satisfaction for Non-Banking Financial Institutions in an Emerging Economy,” </a:t>
            </a:r>
            <a:r>
              <a:rPr lang="en-US" sz="1200" i="1" dirty="0">
                <a:effectLst/>
                <a:latin typeface="Times New Roman" panose="02020603050405020304" pitchFamily="18" charset="0"/>
                <a:ea typeface="MS Mincho" panose="02020609040205080304" pitchFamily="49" charset="-128"/>
              </a:rPr>
              <a:t>International Journal of Financial Studies</a:t>
            </a:r>
            <a:r>
              <a:rPr lang="en-US" sz="1200" dirty="0">
                <a:effectLst/>
                <a:latin typeface="Times New Roman" panose="02020603050405020304" pitchFamily="18" charset="0"/>
                <a:ea typeface="MS Mincho" panose="02020609040205080304" pitchFamily="49" charset="-128"/>
              </a:rPr>
              <a:t>, vol. 11, no. 1, p. 33, Feb. 2023, </a:t>
            </a:r>
            <a:r>
              <a:rPr lang="en-US" sz="1200" dirty="0" err="1">
                <a:effectLst/>
                <a:latin typeface="Times New Roman" panose="02020603050405020304" pitchFamily="18" charset="0"/>
                <a:ea typeface="MS Mincho" panose="02020609040205080304" pitchFamily="49" charset="-128"/>
              </a:rPr>
              <a:t>doi</a:t>
            </a:r>
            <a:r>
              <a:rPr lang="en-US" sz="1200" dirty="0">
                <a:effectLst/>
                <a:latin typeface="Times New Roman" panose="02020603050405020304" pitchFamily="18" charset="0"/>
                <a:ea typeface="MS Mincho" panose="02020609040205080304" pitchFamily="49" charset="-128"/>
              </a:rPr>
              <a:t>: https://doi.org/10.3390/ijfs11010033.</a:t>
            </a:r>
            <a:endParaRPr lang="en-001" sz="1200" dirty="0">
              <a:effectLst/>
              <a:latin typeface="Times New Roman" panose="02020603050405020304" pitchFamily="18" charset="0"/>
              <a:ea typeface="MS Mincho" panose="02020609040205080304" pitchFamily="49" charset="-128"/>
            </a:endParaRPr>
          </a:p>
          <a:p>
            <a:pPr marL="342900" lvl="0" indent="-342900" algn="just">
              <a:lnSpc>
                <a:spcPts val="900"/>
              </a:lnSpc>
              <a:spcAft>
                <a:spcPts val="250"/>
              </a:spcAft>
              <a:buSzPts val="800"/>
              <a:buFont typeface="Times New Roman" panose="02020603050405020304" pitchFamily="18" charset="0"/>
              <a:buAutoNum type="arabicPeriod"/>
              <a:tabLst>
                <a:tab pos="228600" algn="l"/>
              </a:tabLst>
            </a:pPr>
            <a:r>
              <a:rPr lang="en-US" sz="1200" dirty="0">
                <a:effectLst/>
                <a:latin typeface="Times New Roman" panose="02020603050405020304" pitchFamily="18" charset="0"/>
                <a:ea typeface="MS Mincho" panose="02020609040205080304" pitchFamily="49" charset="-128"/>
              </a:rPr>
              <a:t>Ahad </a:t>
            </a:r>
            <a:r>
              <a:rPr lang="en-US" sz="1200" dirty="0" err="1">
                <a:effectLst/>
                <a:latin typeface="Times New Roman" panose="02020603050405020304" pitchFamily="18" charset="0"/>
                <a:ea typeface="MS Mincho" panose="02020609040205080304" pitchFamily="49" charset="-128"/>
              </a:rPr>
              <a:t>Abdulqader</a:t>
            </a:r>
            <a:r>
              <a:rPr lang="en-US" sz="1200" dirty="0">
                <a:effectLst/>
                <a:latin typeface="Times New Roman" panose="02020603050405020304" pitchFamily="18" charset="0"/>
                <a:ea typeface="MS Mincho" panose="02020609040205080304" pitchFamily="49" charset="-128"/>
              </a:rPr>
              <a:t> Allam, Amer Nizar </a:t>
            </a:r>
            <a:r>
              <a:rPr lang="en-US" sz="1200" dirty="0" err="1">
                <a:effectLst/>
                <a:latin typeface="Times New Roman" panose="02020603050405020304" pitchFamily="18" charset="0"/>
                <a:ea typeface="MS Mincho" panose="02020609040205080304" pitchFamily="49" charset="-128"/>
              </a:rPr>
              <a:t>AbuAli</a:t>
            </a:r>
            <a:r>
              <a:rPr lang="en-US" sz="1200" dirty="0">
                <a:effectLst/>
                <a:latin typeface="Times New Roman" panose="02020603050405020304" pitchFamily="18" charset="0"/>
                <a:ea typeface="MS Mincho" panose="02020609040205080304" pitchFamily="49" charset="-128"/>
              </a:rPr>
              <a:t>, Fahad </a:t>
            </a:r>
            <a:r>
              <a:rPr lang="en-US" sz="1200" dirty="0" err="1">
                <a:effectLst/>
                <a:latin typeface="Times New Roman" panose="02020603050405020304" pitchFamily="18" charset="0"/>
                <a:ea typeface="MS Mincho" panose="02020609040205080304" pitchFamily="49" charset="-128"/>
              </a:rPr>
              <a:t>Ghabban</a:t>
            </a:r>
            <a:r>
              <a:rPr lang="en-US" sz="1200" dirty="0">
                <a:effectLst/>
                <a:latin typeface="Times New Roman" panose="02020603050405020304" pitchFamily="18" charset="0"/>
                <a:ea typeface="MS Mincho" panose="02020609040205080304" pitchFamily="49" charset="-128"/>
              </a:rPr>
              <a:t>, </a:t>
            </a:r>
            <a:r>
              <a:rPr lang="en-US" sz="1200" dirty="0" err="1">
                <a:effectLst/>
                <a:latin typeface="Times New Roman" panose="02020603050405020304" pitchFamily="18" charset="0"/>
                <a:ea typeface="MS Mincho" panose="02020609040205080304" pitchFamily="49" charset="-128"/>
              </a:rPr>
              <a:t>Omair</a:t>
            </a:r>
            <a:r>
              <a:rPr lang="en-US" sz="1200" dirty="0">
                <a:effectLst/>
                <a:latin typeface="Times New Roman" panose="02020603050405020304" pitchFamily="18" charset="0"/>
                <a:ea typeface="MS Mincho" panose="02020609040205080304" pitchFamily="49" charset="-128"/>
              </a:rPr>
              <a:t> </a:t>
            </a:r>
            <a:r>
              <a:rPr lang="en-US" sz="1200" dirty="0" err="1">
                <a:effectLst/>
                <a:latin typeface="Times New Roman" panose="02020603050405020304" pitchFamily="18" charset="0"/>
                <a:ea typeface="MS Mincho" panose="02020609040205080304" pitchFamily="49" charset="-128"/>
              </a:rPr>
              <a:t>Ameerbakhsh</a:t>
            </a:r>
            <a:r>
              <a:rPr lang="en-US" sz="1200" dirty="0">
                <a:effectLst/>
                <a:latin typeface="Times New Roman" panose="02020603050405020304" pitchFamily="18" charset="0"/>
                <a:ea typeface="MS Mincho" panose="02020609040205080304" pitchFamily="49" charset="-128"/>
              </a:rPr>
              <a:t>, I. M. </a:t>
            </a:r>
            <a:r>
              <a:rPr lang="en-US" sz="1200" dirty="0" err="1">
                <a:effectLst/>
                <a:latin typeface="Times New Roman" panose="02020603050405020304" pitchFamily="18" charset="0"/>
                <a:ea typeface="MS Mincho" panose="02020609040205080304" pitchFamily="49" charset="-128"/>
              </a:rPr>
              <a:t>Alfadli</a:t>
            </a:r>
            <a:r>
              <a:rPr lang="en-US" sz="1200" dirty="0">
                <a:effectLst/>
                <a:latin typeface="Times New Roman" panose="02020603050405020304" pitchFamily="18" charset="0"/>
                <a:ea typeface="MS Mincho" panose="02020609040205080304" pitchFamily="49" charset="-128"/>
              </a:rPr>
              <a:t>, and Abdulaziz Saleh </a:t>
            </a:r>
            <a:r>
              <a:rPr lang="en-US" sz="1200" dirty="0" err="1">
                <a:effectLst/>
                <a:latin typeface="Times New Roman" panose="02020603050405020304" pitchFamily="18" charset="0"/>
                <a:ea typeface="MS Mincho" panose="02020609040205080304" pitchFamily="49" charset="-128"/>
              </a:rPr>
              <a:t>Alraddadi</a:t>
            </a:r>
            <a:r>
              <a:rPr lang="en-US" sz="1200" dirty="0">
                <a:effectLst/>
                <a:latin typeface="Times New Roman" panose="02020603050405020304" pitchFamily="18" charset="0"/>
                <a:ea typeface="MS Mincho" panose="02020609040205080304" pitchFamily="49" charset="-128"/>
              </a:rPr>
              <a:t>, “Citizens Satisfaction with E-Government Mobile Services and M-Health Application during the COVID-19 Pandemic in Al-Madinah Region,” vol. 14, no. 06, pp. 636–650, Jan. 2021, </a:t>
            </a:r>
            <a:r>
              <a:rPr lang="en-US" sz="1200" dirty="0" err="1">
                <a:effectLst/>
                <a:latin typeface="Times New Roman" panose="02020603050405020304" pitchFamily="18" charset="0"/>
                <a:ea typeface="MS Mincho" panose="02020609040205080304" pitchFamily="49" charset="-128"/>
              </a:rPr>
              <a:t>doi</a:t>
            </a:r>
            <a:r>
              <a:rPr lang="en-US" sz="1200" dirty="0">
                <a:effectLst/>
                <a:latin typeface="Times New Roman" panose="02020603050405020304" pitchFamily="18" charset="0"/>
                <a:ea typeface="MS Mincho" panose="02020609040205080304" pitchFamily="49" charset="-128"/>
              </a:rPr>
              <a:t>: https://doi.org/10.4236/jssm.2021.146040.</a:t>
            </a:r>
            <a:endParaRPr lang="en-001" sz="1200" dirty="0">
              <a:effectLst/>
              <a:latin typeface="Times New Roman" panose="02020603050405020304" pitchFamily="18" charset="0"/>
              <a:ea typeface="MS Mincho" panose="02020609040205080304" pitchFamily="49" charset="-128"/>
            </a:endParaRPr>
          </a:p>
          <a:p>
            <a:pPr marL="342900" lvl="0" indent="-342900" algn="just">
              <a:lnSpc>
                <a:spcPts val="900"/>
              </a:lnSpc>
              <a:spcAft>
                <a:spcPts val="250"/>
              </a:spcAft>
              <a:buSzPts val="800"/>
              <a:buFont typeface="Times New Roman" panose="02020603050405020304" pitchFamily="18" charset="0"/>
              <a:buAutoNum type="arabicPeriod"/>
              <a:tabLst>
                <a:tab pos="228600" algn="l"/>
              </a:tabLst>
            </a:pPr>
            <a:r>
              <a:rPr lang="en-US" sz="1200" dirty="0">
                <a:effectLst/>
                <a:latin typeface="Times New Roman" panose="02020603050405020304" pitchFamily="18" charset="0"/>
                <a:ea typeface="MS Mincho" panose="02020609040205080304" pitchFamily="49" charset="-128"/>
              </a:rPr>
              <a:t>‌W. Li and L. Xue, “Analyzing the Critical Factors Influencing Post-Use Trust and Its Impact on Citizens’ Continuous-Use Intention of E-Government: Evidence from Chinese Municipalities,” </a:t>
            </a:r>
            <a:r>
              <a:rPr lang="en-US" sz="1200" i="1" dirty="0">
                <a:effectLst/>
                <a:latin typeface="Times New Roman" panose="02020603050405020304" pitchFamily="18" charset="0"/>
                <a:ea typeface="MS Mincho" panose="02020609040205080304" pitchFamily="49" charset="-128"/>
              </a:rPr>
              <a:t>Sustainability</a:t>
            </a:r>
            <a:r>
              <a:rPr lang="en-US" sz="1200" dirty="0">
                <a:effectLst/>
                <a:latin typeface="Times New Roman" panose="02020603050405020304" pitchFamily="18" charset="0"/>
                <a:ea typeface="MS Mincho" panose="02020609040205080304" pitchFamily="49" charset="-128"/>
              </a:rPr>
              <a:t>, vol. 13, no. 14, p. 7698, Jul. 2021, </a:t>
            </a:r>
            <a:r>
              <a:rPr lang="en-US" sz="1200" dirty="0" err="1">
                <a:effectLst/>
                <a:latin typeface="Times New Roman" panose="02020603050405020304" pitchFamily="18" charset="0"/>
                <a:ea typeface="MS Mincho" panose="02020609040205080304" pitchFamily="49" charset="-128"/>
              </a:rPr>
              <a:t>doi</a:t>
            </a:r>
            <a:r>
              <a:rPr lang="en-US" sz="1200" dirty="0">
                <a:effectLst/>
                <a:latin typeface="Times New Roman" panose="02020603050405020304" pitchFamily="18" charset="0"/>
                <a:ea typeface="MS Mincho" panose="02020609040205080304" pitchFamily="49" charset="-128"/>
              </a:rPr>
              <a:t>: https://doi.org/10.3390/su13147698.</a:t>
            </a:r>
            <a:endParaRPr lang="en-001" sz="1200" dirty="0">
              <a:effectLst/>
              <a:latin typeface="Times New Roman" panose="02020603050405020304" pitchFamily="18" charset="0"/>
              <a:ea typeface="MS Mincho" panose="02020609040205080304" pitchFamily="49" charset="-128"/>
            </a:endParaRPr>
          </a:p>
          <a:p>
            <a:pPr marL="342900" lvl="0" indent="-342900" algn="just">
              <a:lnSpc>
                <a:spcPts val="900"/>
              </a:lnSpc>
              <a:spcAft>
                <a:spcPts val="250"/>
              </a:spcAft>
              <a:buSzPts val="800"/>
              <a:buFont typeface="Times New Roman" panose="02020603050405020304" pitchFamily="18" charset="0"/>
              <a:buAutoNum type="arabicPeriod"/>
              <a:tabLst>
                <a:tab pos="228600" algn="l"/>
              </a:tabLst>
            </a:pPr>
            <a:r>
              <a:rPr lang="en-US" sz="1200" dirty="0">
                <a:effectLst/>
                <a:latin typeface="Times New Roman" panose="02020603050405020304" pitchFamily="18" charset="0"/>
                <a:ea typeface="MS Mincho" panose="02020609040205080304" pitchFamily="49" charset="-128"/>
              </a:rPr>
              <a:t>H. Zahid, S. Ali, E. Abu-</a:t>
            </a:r>
            <a:r>
              <a:rPr lang="en-US" sz="1200" dirty="0" err="1">
                <a:effectLst/>
                <a:latin typeface="Times New Roman" panose="02020603050405020304" pitchFamily="18" charset="0"/>
                <a:ea typeface="MS Mincho" panose="02020609040205080304" pitchFamily="49" charset="-128"/>
              </a:rPr>
              <a:t>Shanab</a:t>
            </a:r>
            <a:r>
              <a:rPr lang="en-US" sz="1200" dirty="0">
                <a:effectLst/>
                <a:latin typeface="Times New Roman" panose="02020603050405020304" pitchFamily="18" charset="0"/>
                <a:ea typeface="MS Mincho" panose="02020609040205080304" pitchFamily="49" charset="-128"/>
              </a:rPr>
              <a:t>, and H. Muhammad Usama Javed, “Determinants of intention to use e-government services: An integrated marketing relation view,” </a:t>
            </a:r>
            <a:r>
              <a:rPr lang="en-US" sz="1200" i="1" dirty="0">
                <a:effectLst/>
                <a:latin typeface="Times New Roman" panose="02020603050405020304" pitchFamily="18" charset="0"/>
                <a:ea typeface="MS Mincho" panose="02020609040205080304" pitchFamily="49" charset="-128"/>
              </a:rPr>
              <a:t>Telematics and Informatics</a:t>
            </a:r>
            <a:r>
              <a:rPr lang="en-US" sz="1200" dirty="0">
                <a:effectLst/>
                <a:latin typeface="Times New Roman" panose="02020603050405020304" pitchFamily="18" charset="0"/>
                <a:ea typeface="MS Mincho" panose="02020609040205080304" pitchFamily="49" charset="-128"/>
              </a:rPr>
              <a:t>, vol. 68, p. 101778, Mar. 2022, </a:t>
            </a:r>
            <a:r>
              <a:rPr lang="en-US" sz="1200" dirty="0" err="1">
                <a:effectLst/>
                <a:latin typeface="Times New Roman" panose="02020603050405020304" pitchFamily="18" charset="0"/>
                <a:ea typeface="MS Mincho" panose="02020609040205080304" pitchFamily="49" charset="-128"/>
              </a:rPr>
              <a:t>doi</a:t>
            </a:r>
            <a:r>
              <a:rPr lang="en-US" sz="1200" dirty="0">
                <a:effectLst/>
                <a:latin typeface="Times New Roman" panose="02020603050405020304" pitchFamily="18" charset="0"/>
                <a:ea typeface="MS Mincho" panose="02020609040205080304" pitchFamily="49" charset="-128"/>
              </a:rPr>
              <a:t>: https://doi.org/10.1016/j.tele.2022.101778.</a:t>
            </a:r>
          </a:p>
          <a:p>
            <a:pPr marL="0" indent="0">
              <a:buNone/>
            </a:pPr>
            <a:r>
              <a:rPr lang="en-US" sz="1200" dirty="0">
                <a:effectLst/>
                <a:latin typeface="Times New Roman" panose="02020603050405020304" pitchFamily="18" charset="0"/>
                <a:ea typeface="SimSun" panose="02010600030101010101" pitchFamily="2" charset="-122"/>
              </a:rPr>
              <a:t>‌</a:t>
            </a:r>
            <a:endParaRPr lang="en-001" sz="1200" dirty="0"/>
          </a:p>
        </p:txBody>
      </p:sp>
      <p:sp>
        <p:nvSpPr>
          <p:cNvPr id="5" name="Footer Placeholder 4">
            <a:extLst>
              <a:ext uri="{FF2B5EF4-FFF2-40B4-BE49-F238E27FC236}">
                <a16:creationId xmlns:a16="http://schemas.microsoft.com/office/drawing/2014/main" id="{E67499EC-C3C4-10E2-FC02-9498771E0899}"/>
              </a:ext>
            </a:extLst>
          </p:cNvPr>
          <p:cNvSpPr>
            <a:spLocks noGrp="1"/>
          </p:cNvSpPr>
          <p:nvPr>
            <p:ph type="ftr" sz="quarter" idx="11"/>
          </p:nvPr>
        </p:nvSpPr>
        <p:spPr/>
        <p:txBody>
          <a:bodyPr/>
          <a:lstStyle/>
          <a:p>
            <a:r>
              <a:rPr lang="en-US"/>
              <a:t>The 6</a:t>
            </a:r>
            <a:r>
              <a:rPr lang="en-US" baseline="30000"/>
              <a:t>th </a:t>
            </a:r>
            <a:r>
              <a:rPr lang="en-US"/>
              <a:t>ICoDSA, August 9</a:t>
            </a:r>
            <a:r>
              <a:rPr lang="en-US" baseline="30000"/>
              <a:t>th</a:t>
            </a:r>
            <a:r>
              <a:rPr lang="en-US"/>
              <a:t>-10</a:t>
            </a:r>
            <a:r>
              <a:rPr lang="en-US" baseline="30000"/>
              <a:t>th</a:t>
            </a:r>
            <a:r>
              <a:rPr lang="en-US"/>
              <a:t>, 2023</a:t>
            </a:r>
            <a:endParaRPr lang="en-US" dirty="0"/>
          </a:p>
        </p:txBody>
      </p:sp>
      <p:sp>
        <p:nvSpPr>
          <p:cNvPr id="6" name="Slide Number Placeholder 5">
            <a:extLst>
              <a:ext uri="{FF2B5EF4-FFF2-40B4-BE49-F238E27FC236}">
                <a16:creationId xmlns:a16="http://schemas.microsoft.com/office/drawing/2014/main" id="{2978B321-10D5-CBAD-B337-F1655A7CD29E}"/>
              </a:ext>
            </a:extLst>
          </p:cNvPr>
          <p:cNvSpPr>
            <a:spLocks noGrp="1"/>
          </p:cNvSpPr>
          <p:nvPr>
            <p:ph type="sldNum" sz="quarter" idx="12"/>
          </p:nvPr>
        </p:nvSpPr>
        <p:spPr/>
        <p:txBody>
          <a:bodyPr/>
          <a:lstStyle/>
          <a:p>
            <a:fld id="{14C76DCF-14E9-42D3-9888-B0CC7BDD8033}" type="slidenum">
              <a:rPr lang="en-US" smtClean="0"/>
              <a:t>11</a:t>
            </a:fld>
            <a:endParaRPr lang="en-US"/>
          </a:p>
        </p:txBody>
      </p:sp>
    </p:spTree>
    <p:extLst>
      <p:ext uri="{BB962C8B-B14F-4D97-AF65-F5344CB8AC3E}">
        <p14:creationId xmlns:p14="http://schemas.microsoft.com/office/powerpoint/2010/main" val="3935028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54465"/>
            <a:ext cx="7886700" cy="846138"/>
          </a:xfrm>
        </p:spPr>
        <p:txBody>
          <a:bodyPr/>
          <a:lstStyle/>
          <a:p>
            <a:r>
              <a:rPr lang="en-US" dirty="0"/>
              <a:t>Abstract</a:t>
            </a:r>
          </a:p>
        </p:txBody>
      </p:sp>
      <p:sp>
        <p:nvSpPr>
          <p:cNvPr id="3" name="Content Placeholder 2"/>
          <p:cNvSpPr>
            <a:spLocks noGrp="1"/>
          </p:cNvSpPr>
          <p:nvPr>
            <p:ph idx="1"/>
          </p:nvPr>
        </p:nvSpPr>
        <p:spPr>
          <a:xfrm>
            <a:off x="1904474" y="1335934"/>
            <a:ext cx="6610876" cy="4351338"/>
          </a:xfrm>
        </p:spPr>
        <p:txBody>
          <a:bodyPr>
            <a:normAutofit/>
          </a:bodyPr>
          <a:lstStyle/>
          <a:p>
            <a:pPr algn="just"/>
            <a:r>
              <a:rPr lang="en-US" sz="1400" dirty="0">
                <a:effectLst/>
                <a:latin typeface="Times New Roman" panose="02020603050405020304" pitchFamily="18" charset="0"/>
                <a:ea typeface="SimSun" panose="02010600030101010101" pitchFamily="2" charset="-122"/>
              </a:rPr>
              <a:t>Objective</a:t>
            </a:r>
          </a:p>
          <a:p>
            <a:pPr marL="0" indent="0" algn="just">
              <a:buNone/>
            </a:pPr>
            <a:r>
              <a:rPr lang="en-US" sz="1400" dirty="0">
                <a:latin typeface="Times New Roman" panose="02020603050405020304" pitchFamily="18" charset="0"/>
                <a:ea typeface="SimSun" panose="02010600030101010101" pitchFamily="2" charset="-122"/>
              </a:rPr>
              <a:t>Investigate what contributes towards the usage of Government digital service application</a:t>
            </a:r>
          </a:p>
          <a:p>
            <a:pPr marL="0" indent="0" algn="just">
              <a:buNone/>
            </a:pPr>
            <a:r>
              <a:rPr lang="en-US" sz="1400" dirty="0">
                <a:effectLst/>
                <a:latin typeface="Times New Roman" panose="02020603050405020304" pitchFamily="18" charset="0"/>
                <a:ea typeface="SimSun" panose="02010600030101010101" pitchFamily="2" charset="-122"/>
              </a:rPr>
              <a:t>Investigate public opinion on the utilization of Government digital service application</a:t>
            </a:r>
          </a:p>
          <a:p>
            <a:pPr marL="0" indent="0" algn="just">
              <a:buNone/>
            </a:pPr>
            <a:r>
              <a:rPr lang="en-US" sz="1400" dirty="0">
                <a:latin typeface="Times New Roman" panose="02020603050405020304" pitchFamily="18" charset="0"/>
                <a:ea typeface="SimSun" panose="02010600030101010101" pitchFamily="2" charset="-122"/>
              </a:rPr>
              <a:t>Investigate the quality of service provided by Government digital service application</a:t>
            </a:r>
          </a:p>
          <a:p>
            <a:pPr algn="just"/>
            <a:r>
              <a:rPr lang="en-US" sz="1400" dirty="0">
                <a:effectLst/>
                <a:latin typeface="Times New Roman" panose="02020603050405020304" pitchFamily="18" charset="0"/>
                <a:ea typeface="SimSun" panose="02010600030101010101" pitchFamily="2" charset="-122"/>
              </a:rPr>
              <a:t>Methods</a:t>
            </a:r>
          </a:p>
          <a:p>
            <a:pPr marL="0" indent="0" algn="just">
              <a:buNone/>
            </a:pPr>
            <a:r>
              <a:rPr lang="en-US" sz="1400" dirty="0">
                <a:latin typeface="Times New Roman" panose="02020603050405020304" pitchFamily="18" charset="0"/>
                <a:ea typeface="SimSun" panose="02010600030101010101" pitchFamily="2" charset="-122"/>
              </a:rPr>
              <a:t>This paper use a Qualitative Review</a:t>
            </a:r>
          </a:p>
          <a:p>
            <a:pPr algn="just"/>
            <a:r>
              <a:rPr lang="en-US" sz="1400" dirty="0">
                <a:effectLst/>
                <a:latin typeface="Times New Roman" panose="02020603050405020304" pitchFamily="18" charset="0"/>
                <a:ea typeface="SimSun" panose="02010600030101010101" pitchFamily="2" charset="-122"/>
              </a:rPr>
              <a:t>Discussion</a:t>
            </a:r>
          </a:p>
          <a:p>
            <a:pPr marL="0" indent="0" algn="just">
              <a:buNone/>
            </a:pPr>
            <a:r>
              <a:rPr lang="en-US" sz="1400" dirty="0">
                <a:latin typeface="Times New Roman" panose="02020603050405020304" pitchFamily="18" charset="0"/>
                <a:ea typeface="SimSun" panose="02010600030101010101" pitchFamily="2" charset="-122"/>
              </a:rPr>
              <a:t>Demographic of respondent are shown to be young in age which showed that service provided are in good quality however it also shows that there are issues relating to service times provided in digital service in comparison with traditional government service</a:t>
            </a:r>
            <a:endParaRPr lang="en-US" sz="1400" dirty="0">
              <a:effectLst/>
              <a:latin typeface="Times New Roman" panose="02020603050405020304" pitchFamily="18" charset="0"/>
              <a:ea typeface="SimSun" panose="02010600030101010101" pitchFamily="2" charset="-122"/>
            </a:endParaRPr>
          </a:p>
          <a:p>
            <a:pPr algn="just"/>
            <a:r>
              <a:rPr lang="en-US" sz="1400" dirty="0">
                <a:latin typeface="Times New Roman" panose="02020603050405020304" pitchFamily="18" charset="0"/>
                <a:ea typeface="SimSun" panose="02010600030101010101" pitchFamily="2" charset="-122"/>
              </a:rPr>
              <a:t>Conclusion</a:t>
            </a:r>
          </a:p>
          <a:p>
            <a:pPr marL="0" indent="0" algn="just">
              <a:buNone/>
            </a:pPr>
            <a:r>
              <a:rPr lang="en-US" sz="1400" dirty="0">
                <a:effectLst/>
                <a:latin typeface="Times New Roman" panose="02020603050405020304" pitchFamily="18" charset="0"/>
                <a:ea typeface="SimSun" panose="02010600030101010101" pitchFamily="2" charset="-122"/>
              </a:rPr>
              <a:t>The research findings indicate that using government-based applications provides good service quality in terms of information provided but also showed issues related to service time. </a:t>
            </a:r>
            <a:r>
              <a:rPr lang="en-US" sz="1400" dirty="0">
                <a:latin typeface="Times New Roman" panose="02020603050405020304" pitchFamily="18" charset="0"/>
                <a:ea typeface="SimSun" panose="02010600030101010101" pitchFamily="2" charset="-122"/>
              </a:rPr>
              <a:t>H</a:t>
            </a:r>
            <a:r>
              <a:rPr lang="en-US" sz="1400" dirty="0">
                <a:effectLst/>
                <a:latin typeface="Times New Roman" panose="02020603050405020304" pitchFamily="18" charset="0"/>
                <a:ea typeface="SimSun" panose="02010600030101010101" pitchFamily="2" charset="-122"/>
              </a:rPr>
              <a:t>owever attitude of respondents in this research concluded that respondents preferred faster service time over information quality or service quality.</a:t>
            </a:r>
          </a:p>
          <a:p>
            <a:pPr algn="just"/>
            <a:endParaRPr lang="en-US" dirty="0"/>
          </a:p>
        </p:txBody>
      </p:sp>
      <p:sp>
        <p:nvSpPr>
          <p:cNvPr id="4" name="Footer Placeholder 3"/>
          <p:cNvSpPr>
            <a:spLocks noGrp="1"/>
          </p:cNvSpPr>
          <p:nvPr>
            <p:ph type="ftr" sz="quarter" idx="11"/>
          </p:nvPr>
        </p:nvSpPr>
        <p:spPr/>
        <p:txBody>
          <a:bodyPr/>
          <a:lstStyle/>
          <a:p>
            <a:r>
              <a:rPr lang="en-US" dirty="0"/>
              <a:t>The 7</a:t>
            </a:r>
            <a:r>
              <a:rPr lang="en-US" baseline="30000" dirty="0"/>
              <a:t>th </a:t>
            </a:r>
            <a:r>
              <a:rPr lang="en-US" dirty="0" err="1"/>
              <a:t>ICoDSA</a:t>
            </a:r>
            <a:r>
              <a:rPr lang="en-US" dirty="0"/>
              <a:t>, August 10</a:t>
            </a:r>
            <a:r>
              <a:rPr lang="en-US" baseline="30000" dirty="0"/>
              <a:t>th</a:t>
            </a:r>
            <a:r>
              <a:rPr lang="en-US" dirty="0"/>
              <a:t>-11</a:t>
            </a:r>
            <a:r>
              <a:rPr lang="en-US" baseline="30000" dirty="0"/>
              <a:t>th</a:t>
            </a:r>
            <a:r>
              <a:rPr lang="en-US" dirty="0"/>
              <a:t>, 2024</a:t>
            </a:r>
          </a:p>
        </p:txBody>
      </p:sp>
      <p:sp>
        <p:nvSpPr>
          <p:cNvPr id="5" name="Slide Number Placeholder 4"/>
          <p:cNvSpPr>
            <a:spLocks noGrp="1"/>
          </p:cNvSpPr>
          <p:nvPr>
            <p:ph type="sldNum" sz="quarter" idx="12"/>
          </p:nvPr>
        </p:nvSpPr>
        <p:spPr/>
        <p:txBody>
          <a:bodyPr/>
          <a:lstStyle/>
          <a:p>
            <a:fld id="{14C76DCF-14E9-42D3-9888-B0CC7BDD8033}" type="slidenum">
              <a:rPr lang="en-US" smtClean="0"/>
              <a:t>2</a:t>
            </a:fld>
            <a:endParaRPr lang="en-US"/>
          </a:p>
        </p:txBody>
      </p:sp>
      <p:sp>
        <p:nvSpPr>
          <p:cNvPr id="7" name="Content Placeholder 2">
            <a:extLst>
              <a:ext uri="{FF2B5EF4-FFF2-40B4-BE49-F238E27FC236}">
                <a16:creationId xmlns:a16="http://schemas.microsoft.com/office/drawing/2014/main" id="{A72A4895-31D0-67BE-2552-AE3959FFE785}"/>
              </a:ext>
            </a:extLst>
          </p:cNvPr>
          <p:cNvSpPr txBox="1">
            <a:spLocks/>
          </p:cNvSpPr>
          <p:nvPr/>
        </p:nvSpPr>
        <p:spPr>
          <a:xfrm>
            <a:off x="2599208" y="785690"/>
            <a:ext cx="5740619" cy="550244"/>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173990" algn="just">
              <a:spcAft>
                <a:spcPts val="600"/>
              </a:spcAft>
            </a:pPr>
            <a:r>
              <a:rPr lang="en-US" sz="1800" b="1" i="1" dirty="0">
                <a:effectLst/>
                <a:latin typeface="Times New Roman" panose="02020603050405020304" pitchFamily="18" charset="0"/>
                <a:ea typeface="SimSun" panose="02010600030101010101" pitchFamily="2" charset="-122"/>
              </a:rPr>
              <a:t>Keywords—Government Service Application, Service Quality, Online Service</a:t>
            </a:r>
            <a:endParaRPr lang="en-001" sz="1800" b="1" i="1" dirty="0">
              <a:effectLst/>
              <a:latin typeface="Times New Roman" panose="02020603050405020304" pitchFamily="18" charset="0"/>
              <a:ea typeface="SimSun" panose="02010600030101010101" pitchFamily="2" charset="-122"/>
            </a:endParaRPr>
          </a:p>
          <a:p>
            <a:pPr algn="just"/>
            <a:endParaRPr lang="en-US" dirty="0"/>
          </a:p>
        </p:txBody>
      </p:sp>
    </p:spTree>
    <p:extLst>
      <p:ext uri="{BB962C8B-B14F-4D97-AF65-F5344CB8AC3E}">
        <p14:creationId xmlns:p14="http://schemas.microsoft.com/office/powerpoint/2010/main" val="2611571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54465"/>
            <a:ext cx="7886700" cy="846138"/>
          </a:xfrm>
        </p:spPr>
        <p:txBody>
          <a:bodyPr/>
          <a:lstStyle/>
          <a:p>
            <a:r>
              <a:rPr lang="en-US" dirty="0"/>
              <a:t>Introduction</a:t>
            </a:r>
          </a:p>
        </p:txBody>
      </p:sp>
      <p:sp>
        <p:nvSpPr>
          <p:cNvPr id="3" name="Content Placeholder 2"/>
          <p:cNvSpPr>
            <a:spLocks noGrp="1"/>
          </p:cNvSpPr>
          <p:nvPr>
            <p:ph idx="1"/>
          </p:nvPr>
        </p:nvSpPr>
        <p:spPr>
          <a:xfrm>
            <a:off x="628650" y="1253331"/>
            <a:ext cx="7886700" cy="4351338"/>
          </a:xfrm>
        </p:spPr>
        <p:txBody>
          <a:bodyPr/>
          <a:lstStyle/>
          <a:p>
            <a:pPr algn="just"/>
            <a:r>
              <a:rPr lang="en-US" sz="1600" dirty="0">
                <a:effectLst/>
                <a:latin typeface="Times New Roman" panose="02020603050405020304" pitchFamily="18" charset="0"/>
                <a:ea typeface="SimSun" panose="02010600030101010101" pitchFamily="2" charset="-122"/>
              </a:rPr>
              <a:t>In 2022 the Indonesian government's has increased the process of adopting of digital technologies to increase public services and transparency but it also has led to an unexpected challenge as various state department competed in the ongoing digital transformation. As a result, Indonesia has 27,000 government apps, and they often need help communicating with each other, leading to errors or miscalculations in providing services to the people. </a:t>
            </a:r>
          </a:p>
          <a:p>
            <a:pPr algn="just"/>
            <a:r>
              <a:rPr lang="en-US" sz="1600" dirty="0">
                <a:effectLst/>
                <a:latin typeface="Times New Roman" panose="02020603050405020304" pitchFamily="18" charset="0"/>
                <a:ea typeface="SimSun" panose="02010600030101010101" pitchFamily="2" charset="-122"/>
              </a:rPr>
              <a:t>Due to this exponential growth increase in e-government adoption and development, the Problem is the satisfaction and trust of the people towards public services that are now conducted using online applications that the government makes. However survey revealed that 4,322 people are not satisfied with the time it takes for the government to investigate 18,224 who have filled out the survey and also in 2023 Indonesian people are required to have a Digital ID </a:t>
            </a:r>
            <a:r>
              <a:rPr lang="en-US" sz="1600" dirty="0">
                <a:latin typeface="Times New Roman" panose="02020603050405020304" pitchFamily="18" charset="0"/>
                <a:ea typeface="SimSun" panose="02010600030101010101" pitchFamily="2" charset="-122"/>
              </a:rPr>
              <a:t>which required people to utilize digital application to make, </a:t>
            </a:r>
            <a:r>
              <a:rPr lang="en-US" sz="1600" dirty="0">
                <a:effectLst/>
                <a:latin typeface="Times New Roman" panose="02020603050405020304" pitchFamily="18" charset="0"/>
                <a:ea typeface="SimSun" panose="02010600030101010101" pitchFamily="2" charset="-122"/>
              </a:rPr>
              <a:t>but problems regarding the efficiency of digital service applications still need to be solved </a:t>
            </a:r>
          </a:p>
          <a:p>
            <a:pPr algn="just"/>
            <a:endParaRPr lang="en-US" dirty="0"/>
          </a:p>
        </p:txBody>
      </p:sp>
      <p:sp>
        <p:nvSpPr>
          <p:cNvPr id="4" name="Footer Placeholder 3"/>
          <p:cNvSpPr>
            <a:spLocks noGrp="1"/>
          </p:cNvSpPr>
          <p:nvPr>
            <p:ph type="ftr" sz="quarter" idx="11"/>
          </p:nvPr>
        </p:nvSpPr>
        <p:spPr/>
        <p:txBody>
          <a:bodyPr/>
          <a:lstStyle/>
          <a:p>
            <a:r>
              <a:rPr lang="en-US" dirty="0"/>
              <a:t>The 7</a:t>
            </a:r>
            <a:r>
              <a:rPr lang="en-US" baseline="30000" dirty="0"/>
              <a:t>th </a:t>
            </a:r>
            <a:r>
              <a:rPr lang="en-US" dirty="0" err="1"/>
              <a:t>ICoDSA</a:t>
            </a:r>
            <a:r>
              <a:rPr lang="en-US" dirty="0"/>
              <a:t>, August 10</a:t>
            </a:r>
            <a:r>
              <a:rPr lang="en-US" baseline="30000" dirty="0"/>
              <a:t>th</a:t>
            </a:r>
            <a:r>
              <a:rPr lang="en-US" dirty="0"/>
              <a:t>-11</a:t>
            </a:r>
            <a:r>
              <a:rPr lang="en-US" baseline="30000" dirty="0"/>
              <a:t>th</a:t>
            </a:r>
            <a:r>
              <a:rPr lang="en-US" dirty="0"/>
              <a:t>, 2024</a:t>
            </a:r>
          </a:p>
        </p:txBody>
      </p:sp>
      <p:sp>
        <p:nvSpPr>
          <p:cNvPr id="5" name="Slide Number Placeholder 4"/>
          <p:cNvSpPr>
            <a:spLocks noGrp="1"/>
          </p:cNvSpPr>
          <p:nvPr>
            <p:ph type="sldNum" sz="quarter" idx="12"/>
          </p:nvPr>
        </p:nvSpPr>
        <p:spPr/>
        <p:txBody>
          <a:bodyPr/>
          <a:lstStyle/>
          <a:p>
            <a:fld id="{14C76DCF-14E9-42D3-9888-B0CC7BDD8033}" type="slidenum">
              <a:rPr lang="en-US" smtClean="0"/>
              <a:t>3</a:t>
            </a:fld>
            <a:endParaRPr lang="en-US"/>
          </a:p>
        </p:txBody>
      </p:sp>
    </p:spTree>
    <p:extLst>
      <p:ext uri="{BB962C8B-B14F-4D97-AF65-F5344CB8AC3E}">
        <p14:creationId xmlns:p14="http://schemas.microsoft.com/office/powerpoint/2010/main" val="25695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pc="-300" dirty="0"/>
              <a:t>Literature review</a:t>
            </a:r>
            <a:endParaRPr lang="en-US" dirty="0"/>
          </a:p>
        </p:txBody>
      </p:sp>
      <p:sp>
        <p:nvSpPr>
          <p:cNvPr id="4" name="Content Placeholder 3"/>
          <p:cNvSpPr>
            <a:spLocks noGrp="1"/>
          </p:cNvSpPr>
          <p:nvPr>
            <p:ph sz="half" idx="2"/>
          </p:nvPr>
        </p:nvSpPr>
        <p:spPr/>
        <p:txBody>
          <a:bodyPr/>
          <a:lstStyle/>
          <a:p>
            <a:r>
              <a:rPr lang="en-US" sz="1600" dirty="0"/>
              <a:t>A.)</a:t>
            </a:r>
            <a:r>
              <a:rPr lang="en-US" sz="1600" b="1" i="1" u="none" strike="noStrike" dirty="0">
                <a:effectLst/>
                <a:latin typeface="Times New Roman" panose="02020603050405020304" pitchFamily="18" charset="0"/>
              </a:rPr>
              <a:t> E-Government Application</a:t>
            </a:r>
          </a:p>
          <a:p>
            <a:r>
              <a:rPr lang="en-US" sz="1600" b="1" i="1" u="none" strike="noStrike" dirty="0">
                <a:effectLst/>
                <a:latin typeface="Times New Roman" panose="02020603050405020304" pitchFamily="18" charset="0"/>
              </a:rPr>
              <a:t>B.)Trust</a:t>
            </a:r>
          </a:p>
          <a:p>
            <a:r>
              <a:rPr lang="en-US" sz="1600" b="1" i="1" dirty="0">
                <a:latin typeface="Times New Roman" panose="02020603050405020304" pitchFamily="18" charset="0"/>
              </a:rPr>
              <a:t>C</a:t>
            </a:r>
            <a:r>
              <a:rPr lang="en-US" sz="1600" b="1" i="1" u="none" strike="noStrike" dirty="0">
                <a:effectLst/>
                <a:latin typeface="Times New Roman" panose="02020603050405020304" pitchFamily="18" charset="0"/>
              </a:rPr>
              <a:t>.)Continuous Intention to Use</a:t>
            </a:r>
            <a:endParaRPr lang="en-001" sz="1600" b="1" i="1" u="none" strike="noStrike" dirty="0">
              <a:effectLst/>
              <a:latin typeface="Times New Roman" panose="02020603050405020304" pitchFamily="18" charset="0"/>
            </a:endParaRPr>
          </a:p>
          <a:p>
            <a:r>
              <a:rPr lang="en-US" sz="1600" b="1" i="1" dirty="0">
                <a:latin typeface="Times New Roman" panose="02020603050405020304" pitchFamily="18" charset="0"/>
              </a:rPr>
              <a:t>D</a:t>
            </a:r>
            <a:r>
              <a:rPr lang="en-US" sz="1600" b="1" i="1" u="none" strike="noStrike" dirty="0">
                <a:effectLst/>
                <a:latin typeface="Times New Roman" panose="02020603050405020304" pitchFamily="18" charset="0"/>
              </a:rPr>
              <a:t>.)Satisfaction</a:t>
            </a:r>
            <a:endParaRPr lang="en-001" sz="1600" b="1" i="1" u="none" strike="noStrike" dirty="0">
              <a:effectLst/>
              <a:latin typeface="Times New Roman" panose="02020603050405020304" pitchFamily="18" charset="0"/>
            </a:endParaRPr>
          </a:p>
          <a:p>
            <a:r>
              <a:rPr lang="en-US" sz="1600" b="1" i="1" dirty="0">
                <a:latin typeface="Times New Roman" panose="02020603050405020304" pitchFamily="18" charset="0"/>
              </a:rPr>
              <a:t>E</a:t>
            </a:r>
            <a:r>
              <a:rPr lang="en-US" sz="1600" b="1" i="1" u="none" strike="noStrike" dirty="0">
                <a:effectLst/>
                <a:latin typeface="Times New Roman" panose="02020603050405020304" pitchFamily="18" charset="0"/>
              </a:rPr>
              <a:t>.)Attitude towards using</a:t>
            </a:r>
            <a:endParaRPr lang="en-001" sz="1600" b="1" i="1" u="none" strike="noStrike" dirty="0">
              <a:effectLst/>
              <a:latin typeface="Times New Roman" panose="02020603050405020304" pitchFamily="18" charset="0"/>
            </a:endParaRPr>
          </a:p>
          <a:p>
            <a:r>
              <a:rPr lang="en-US" sz="1600" b="1" i="1" dirty="0">
                <a:latin typeface="Times New Roman" panose="02020603050405020304" pitchFamily="18" charset="0"/>
              </a:rPr>
              <a:t>F</a:t>
            </a:r>
            <a:r>
              <a:rPr lang="en-US" sz="1600" b="1" i="1" u="none" strike="noStrike" dirty="0">
                <a:effectLst/>
                <a:latin typeface="Times New Roman" panose="02020603050405020304" pitchFamily="18" charset="0"/>
              </a:rPr>
              <a:t>.)Perceived ease of Use</a:t>
            </a:r>
            <a:endParaRPr lang="en-001" sz="1600" b="1" i="1" u="none" strike="noStrike" dirty="0">
              <a:effectLst/>
              <a:latin typeface="Times New Roman" panose="02020603050405020304" pitchFamily="18" charset="0"/>
            </a:endParaRPr>
          </a:p>
          <a:p>
            <a:r>
              <a:rPr lang="en-US" sz="1600" b="1" i="1" dirty="0">
                <a:latin typeface="Times New Roman" panose="02020603050405020304" pitchFamily="18" charset="0"/>
              </a:rPr>
              <a:t>G</a:t>
            </a:r>
            <a:r>
              <a:rPr lang="en-US" sz="1600" b="1" i="1" u="none" strike="noStrike" dirty="0">
                <a:effectLst/>
                <a:latin typeface="Times New Roman" panose="02020603050405020304" pitchFamily="18" charset="0"/>
              </a:rPr>
              <a:t>.)Perceived Usefulness</a:t>
            </a:r>
          </a:p>
          <a:p>
            <a:r>
              <a:rPr lang="en-US" sz="1600" b="1" i="1" u="none" strike="noStrike" dirty="0">
                <a:effectLst/>
                <a:latin typeface="Times New Roman" panose="02020603050405020304" pitchFamily="18" charset="0"/>
              </a:rPr>
              <a:t>H.)System Usage</a:t>
            </a:r>
          </a:p>
          <a:p>
            <a:r>
              <a:rPr lang="en-US" sz="1600" b="1" i="1" u="none" strike="noStrike" dirty="0">
                <a:effectLst/>
                <a:latin typeface="Times New Roman" panose="02020603050405020304" pitchFamily="18" charset="0"/>
              </a:rPr>
              <a:t>I.)Information Quality</a:t>
            </a:r>
            <a:endParaRPr lang="en-001" sz="1600" b="1" i="1" u="none" strike="noStrike" dirty="0">
              <a:effectLst/>
              <a:latin typeface="Times New Roman" panose="02020603050405020304" pitchFamily="18" charset="0"/>
            </a:endParaRPr>
          </a:p>
          <a:p>
            <a:r>
              <a:rPr lang="en-US" sz="1600" b="1" i="1" u="none" strike="noStrike" dirty="0">
                <a:effectLst/>
                <a:latin typeface="Times New Roman" panose="02020603050405020304" pitchFamily="18" charset="0"/>
              </a:rPr>
              <a:t>J.)System Quality</a:t>
            </a:r>
            <a:endParaRPr lang="en-001" sz="1600" b="1" i="1" u="none" strike="noStrike" dirty="0">
              <a:effectLst/>
              <a:latin typeface="Times New Roman" panose="02020603050405020304" pitchFamily="18" charset="0"/>
            </a:endParaRPr>
          </a:p>
          <a:p>
            <a:r>
              <a:rPr lang="en-US" sz="1600" b="1" i="1" u="none" strike="noStrike" dirty="0">
                <a:effectLst/>
                <a:latin typeface="Times New Roman" panose="02020603050405020304" pitchFamily="18" charset="0"/>
              </a:rPr>
              <a:t>K.)Service Quality</a:t>
            </a:r>
            <a:endParaRPr lang="en-001" sz="1600" b="1" i="1" u="none" strike="noStrike" dirty="0">
              <a:effectLst/>
              <a:latin typeface="Times New Roman" panose="02020603050405020304" pitchFamily="18" charset="0"/>
            </a:endParaRPr>
          </a:p>
          <a:p>
            <a:endParaRPr lang="en-001" sz="1600" b="1" i="1" u="none" strike="noStrike" dirty="0">
              <a:effectLst/>
              <a:latin typeface="Times New Roman" panose="02020603050405020304" pitchFamily="18" charset="0"/>
            </a:endParaRPr>
          </a:p>
          <a:p>
            <a:endParaRPr lang="en-001" sz="1600" b="1" i="1" u="none" strike="noStrike" dirty="0">
              <a:effectLst/>
              <a:latin typeface="Times New Roman" panose="02020603050405020304" pitchFamily="18" charset="0"/>
            </a:endParaRPr>
          </a:p>
          <a:p>
            <a:endParaRPr lang="en-001" sz="1600" b="1" i="1" u="none" strike="noStrike" dirty="0">
              <a:effectLst/>
              <a:latin typeface="Times New Roman" panose="02020603050405020304" pitchFamily="18" charset="0"/>
            </a:endParaRPr>
          </a:p>
          <a:p>
            <a:endParaRPr lang="en-001" sz="1800" b="1" i="1" u="none" strike="noStrike" dirty="0">
              <a:effectLst/>
              <a:latin typeface="Times New Roman" panose="02020603050405020304" pitchFamily="18" charset="0"/>
            </a:endParaRPr>
          </a:p>
          <a:p>
            <a:endParaRPr lang="en-US" dirty="0"/>
          </a:p>
        </p:txBody>
      </p:sp>
      <p:sp>
        <p:nvSpPr>
          <p:cNvPr id="5" name="Footer Placeholder 4"/>
          <p:cNvSpPr>
            <a:spLocks noGrp="1"/>
          </p:cNvSpPr>
          <p:nvPr>
            <p:ph type="ftr" sz="quarter" idx="11"/>
          </p:nvPr>
        </p:nvSpPr>
        <p:spPr/>
        <p:txBody>
          <a:bodyPr/>
          <a:lstStyle/>
          <a:p>
            <a:r>
              <a:rPr lang="en-US" dirty="0"/>
              <a:t>The 7</a:t>
            </a:r>
            <a:r>
              <a:rPr lang="en-US" baseline="30000" dirty="0"/>
              <a:t>th </a:t>
            </a:r>
            <a:r>
              <a:rPr lang="en-US" dirty="0" err="1"/>
              <a:t>ICoDSA</a:t>
            </a:r>
            <a:r>
              <a:rPr lang="en-US" dirty="0"/>
              <a:t>, August 10</a:t>
            </a:r>
            <a:r>
              <a:rPr lang="en-US" baseline="30000" dirty="0"/>
              <a:t>th</a:t>
            </a:r>
            <a:r>
              <a:rPr lang="en-US" dirty="0"/>
              <a:t>-11</a:t>
            </a:r>
            <a:r>
              <a:rPr lang="en-US" baseline="30000" dirty="0"/>
              <a:t>th</a:t>
            </a:r>
            <a:r>
              <a:rPr lang="en-US" dirty="0"/>
              <a:t>, 2024</a:t>
            </a:r>
          </a:p>
        </p:txBody>
      </p:sp>
      <p:sp>
        <p:nvSpPr>
          <p:cNvPr id="6" name="Slide Number Placeholder 5"/>
          <p:cNvSpPr>
            <a:spLocks noGrp="1"/>
          </p:cNvSpPr>
          <p:nvPr>
            <p:ph type="sldNum" sz="quarter" idx="12"/>
          </p:nvPr>
        </p:nvSpPr>
        <p:spPr/>
        <p:txBody>
          <a:bodyPr/>
          <a:lstStyle/>
          <a:p>
            <a:fld id="{14C76DCF-14E9-42D3-9888-B0CC7BDD8033}" type="slidenum">
              <a:rPr lang="en-US" smtClean="0"/>
              <a:t>4</a:t>
            </a:fld>
            <a:endParaRPr lang="en-US"/>
          </a:p>
        </p:txBody>
      </p:sp>
      <p:pic>
        <p:nvPicPr>
          <p:cNvPr id="8" name="Content Placeholder 7" descr="ScienceDirect - Perpustakaan">
            <a:extLst>
              <a:ext uri="{FF2B5EF4-FFF2-40B4-BE49-F238E27FC236}">
                <a16:creationId xmlns:a16="http://schemas.microsoft.com/office/drawing/2014/main" id="{0C474559-487F-475C-B0EA-1AE6E1357618}"/>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54662" y="1723017"/>
            <a:ext cx="3886200" cy="2159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Google Scholar Logo PNG vector in SVG, PDF, AI, CDR format">
            <a:extLst>
              <a:ext uri="{FF2B5EF4-FFF2-40B4-BE49-F238E27FC236}">
                <a16:creationId xmlns:a16="http://schemas.microsoft.com/office/drawing/2014/main" id="{D89755E5-5597-4278-BA6A-E4C1253D01A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8615" b="19231"/>
          <a:stretch/>
        </p:blipFill>
        <p:spPr bwMode="auto">
          <a:xfrm>
            <a:off x="192089" y="3364827"/>
            <a:ext cx="4148773" cy="7431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5104C324-073B-49AC-9E29-FEA6C31819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5492" y="1723017"/>
            <a:ext cx="2686916" cy="841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709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pc="-300" dirty="0"/>
              <a:t>Methods</a:t>
            </a:r>
            <a:endParaRPr lang="en-US" dirty="0"/>
          </a:p>
        </p:txBody>
      </p:sp>
      <p:sp>
        <p:nvSpPr>
          <p:cNvPr id="5" name="Footer Placeholder 4"/>
          <p:cNvSpPr>
            <a:spLocks noGrp="1"/>
          </p:cNvSpPr>
          <p:nvPr>
            <p:ph type="ftr" sz="quarter" idx="11"/>
          </p:nvPr>
        </p:nvSpPr>
        <p:spPr/>
        <p:txBody>
          <a:bodyPr/>
          <a:lstStyle/>
          <a:p>
            <a:r>
              <a:rPr lang="en-US" dirty="0"/>
              <a:t>The 7</a:t>
            </a:r>
            <a:r>
              <a:rPr lang="en-US" baseline="30000" dirty="0"/>
              <a:t>th </a:t>
            </a:r>
            <a:r>
              <a:rPr lang="en-US" dirty="0" err="1"/>
              <a:t>ICoDSA</a:t>
            </a:r>
            <a:r>
              <a:rPr lang="en-US" dirty="0"/>
              <a:t>, August 10</a:t>
            </a:r>
            <a:r>
              <a:rPr lang="en-US" baseline="30000" dirty="0"/>
              <a:t>th</a:t>
            </a:r>
            <a:r>
              <a:rPr lang="en-US" dirty="0"/>
              <a:t>-11</a:t>
            </a:r>
            <a:r>
              <a:rPr lang="en-US" baseline="30000" dirty="0"/>
              <a:t>th</a:t>
            </a:r>
            <a:r>
              <a:rPr lang="en-US" dirty="0"/>
              <a:t>, 2024</a:t>
            </a:r>
          </a:p>
        </p:txBody>
      </p:sp>
      <p:sp>
        <p:nvSpPr>
          <p:cNvPr id="6" name="Slide Number Placeholder 5"/>
          <p:cNvSpPr>
            <a:spLocks noGrp="1"/>
          </p:cNvSpPr>
          <p:nvPr>
            <p:ph type="sldNum" sz="quarter" idx="12"/>
          </p:nvPr>
        </p:nvSpPr>
        <p:spPr/>
        <p:txBody>
          <a:bodyPr/>
          <a:lstStyle/>
          <a:p>
            <a:fld id="{14C76DCF-14E9-42D3-9888-B0CC7BDD8033}" type="slidenum">
              <a:rPr lang="en-US" smtClean="0"/>
              <a:t>5</a:t>
            </a:fld>
            <a:endParaRPr lang="en-US"/>
          </a:p>
        </p:txBody>
      </p:sp>
      <p:sp>
        <p:nvSpPr>
          <p:cNvPr id="3" name="Content Placeholder 2">
            <a:extLst>
              <a:ext uri="{FF2B5EF4-FFF2-40B4-BE49-F238E27FC236}">
                <a16:creationId xmlns:a16="http://schemas.microsoft.com/office/drawing/2014/main" id="{3A04E1D1-B588-62C3-4D22-3F511A0E4EBD}"/>
              </a:ext>
            </a:extLst>
          </p:cNvPr>
          <p:cNvSpPr>
            <a:spLocks noGrp="1"/>
          </p:cNvSpPr>
          <p:nvPr>
            <p:ph sz="half" idx="1"/>
          </p:nvPr>
        </p:nvSpPr>
        <p:spPr>
          <a:xfrm>
            <a:off x="628650" y="1825625"/>
            <a:ext cx="7657706" cy="1232885"/>
          </a:xfrm>
        </p:spPr>
        <p:txBody>
          <a:bodyPr>
            <a:normAutofit/>
          </a:bodyPr>
          <a:lstStyle/>
          <a:p>
            <a:pPr marL="0" indent="0">
              <a:buNone/>
            </a:pPr>
            <a:r>
              <a:rPr lang="en-US" sz="1800" dirty="0">
                <a:effectLst/>
                <a:latin typeface="Times New Roman" panose="02020603050405020304" pitchFamily="18" charset="0"/>
                <a:ea typeface="Times New Roman" panose="02020603050405020304" pitchFamily="18" charset="0"/>
              </a:rPr>
              <a:t>This research utilizes a qualitative method to gather information from research articles, research surveys, news talk shows that will aid in formulating the data provided and problems found in this research regarding the utilization and citizen perception of Government Service Application.</a:t>
            </a:r>
            <a:endParaRPr lang="en-001" sz="1800" dirty="0"/>
          </a:p>
        </p:txBody>
      </p:sp>
    </p:spTree>
    <p:extLst>
      <p:ext uri="{BB962C8B-B14F-4D97-AF65-F5344CB8AC3E}">
        <p14:creationId xmlns:p14="http://schemas.microsoft.com/office/powerpoint/2010/main" val="1031706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60772"/>
            <a:ext cx="7886700" cy="846138"/>
          </a:xfrm>
        </p:spPr>
        <p:txBody>
          <a:bodyPr/>
          <a:lstStyle/>
          <a:p>
            <a:pPr algn="ctr"/>
            <a:r>
              <a:rPr lang="en-US" dirty="0"/>
              <a:t>Research Model</a:t>
            </a:r>
          </a:p>
        </p:txBody>
      </p:sp>
      <p:sp>
        <p:nvSpPr>
          <p:cNvPr id="4" name="Content Placeholder 3"/>
          <p:cNvSpPr>
            <a:spLocks noGrp="1"/>
          </p:cNvSpPr>
          <p:nvPr>
            <p:ph sz="half" idx="2"/>
          </p:nvPr>
        </p:nvSpPr>
        <p:spPr/>
        <p:txBody>
          <a:bodyPr/>
          <a:lstStyle/>
          <a:p>
            <a:pPr marL="0" indent="0">
              <a:buNone/>
            </a:pPr>
            <a:endParaRPr lang="en-001" sz="1600" b="1" i="1" u="none" strike="noStrike" dirty="0">
              <a:effectLst/>
              <a:latin typeface="Times New Roman" panose="02020603050405020304" pitchFamily="18" charset="0"/>
            </a:endParaRPr>
          </a:p>
          <a:p>
            <a:endParaRPr lang="en-001" sz="1600" b="1" i="1" u="none" strike="noStrike" dirty="0">
              <a:effectLst/>
              <a:latin typeface="Times New Roman" panose="02020603050405020304" pitchFamily="18" charset="0"/>
            </a:endParaRPr>
          </a:p>
          <a:p>
            <a:endParaRPr lang="en-001" sz="1600" b="1" i="1" u="none" strike="noStrike" dirty="0">
              <a:effectLst/>
              <a:latin typeface="Times New Roman" panose="02020603050405020304" pitchFamily="18" charset="0"/>
            </a:endParaRPr>
          </a:p>
          <a:p>
            <a:endParaRPr lang="en-001" sz="1800" b="1" i="1" u="none" strike="noStrike" dirty="0">
              <a:effectLst/>
              <a:latin typeface="Times New Roman" panose="02020603050405020304" pitchFamily="18" charset="0"/>
            </a:endParaRPr>
          </a:p>
          <a:p>
            <a:endParaRPr lang="en-US" dirty="0"/>
          </a:p>
        </p:txBody>
      </p:sp>
      <p:sp>
        <p:nvSpPr>
          <p:cNvPr id="5" name="Footer Placeholder 4"/>
          <p:cNvSpPr>
            <a:spLocks noGrp="1"/>
          </p:cNvSpPr>
          <p:nvPr>
            <p:ph type="ftr" sz="quarter" idx="11"/>
          </p:nvPr>
        </p:nvSpPr>
        <p:spPr/>
        <p:txBody>
          <a:bodyPr/>
          <a:lstStyle/>
          <a:p>
            <a:r>
              <a:rPr lang="en-US" dirty="0"/>
              <a:t>The 7</a:t>
            </a:r>
            <a:r>
              <a:rPr lang="en-US" baseline="30000" dirty="0"/>
              <a:t>th </a:t>
            </a:r>
            <a:r>
              <a:rPr lang="en-US" dirty="0" err="1"/>
              <a:t>ICoDSA</a:t>
            </a:r>
            <a:r>
              <a:rPr lang="en-US" dirty="0"/>
              <a:t>, August 10</a:t>
            </a:r>
            <a:r>
              <a:rPr lang="en-US" baseline="30000" dirty="0"/>
              <a:t>th</a:t>
            </a:r>
            <a:r>
              <a:rPr lang="en-US" dirty="0"/>
              <a:t>-11</a:t>
            </a:r>
            <a:r>
              <a:rPr lang="en-US" baseline="30000" dirty="0"/>
              <a:t>th</a:t>
            </a:r>
            <a:r>
              <a:rPr lang="en-US" dirty="0"/>
              <a:t>, 2024</a:t>
            </a:r>
          </a:p>
        </p:txBody>
      </p:sp>
      <p:sp>
        <p:nvSpPr>
          <p:cNvPr id="6" name="Slide Number Placeholder 5"/>
          <p:cNvSpPr>
            <a:spLocks noGrp="1"/>
          </p:cNvSpPr>
          <p:nvPr>
            <p:ph type="sldNum" sz="quarter" idx="12"/>
          </p:nvPr>
        </p:nvSpPr>
        <p:spPr/>
        <p:txBody>
          <a:bodyPr/>
          <a:lstStyle/>
          <a:p>
            <a:fld id="{14C76DCF-14E9-42D3-9888-B0CC7BDD8033}" type="slidenum">
              <a:rPr lang="en-US" smtClean="0"/>
              <a:t>6</a:t>
            </a:fld>
            <a:endParaRPr lang="en-US"/>
          </a:p>
        </p:txBody>
      </p:sp>
      <p:pic>
        <p:nvPicPr>
          <p:cNvPr id="13" name="Picture 12">
            <a:extLst>
              <a:ext uri="{FF2B5EF4-FFF2-40B4-BE49-F238E27FC236}">
                <a16:creationId xmlns:a16="http://schemas.microsoft.com/office/drawing/2014/main" id="{7D743F2E-17C5-81EB-336B-ADA5E56327A0}"/>
              </a:ext>
            </a:extLst>
          </p:cNvPr>
          <p:cNvPicPr>
            <a:picLocks noChangeAspect="1"/>
          </p:cNvPicPr>
          <p:nvPr/>
        </p:nvPicPr>
        <p:blipFill>
          <a:blip r:embed="rId2"/>
          <a:stretch>
            <a:fillRect/>
          </a:stretch>
        </p:blipFill>
        <p:spPr>
          <a:xfrm>
            <a:off x="1220251" y="1217415"/>
            <a:ext cx="6703498" cy="3516676"/>
          </a:xfrm>
          <a:prstGeom prst="rect">
            <a:avLst/>
          </a:prstGeom>
        </p:spPr>
      </p:pic>
    </p:spTree>
    <p:extLst>
      <p:ext uri="{BB962C8B-B14F-4D97-AF65-F5344CB8AC3E}">
        <p14:creationId xmlns:p14="http://schemas.microsoft.com/office/powerpoint/2010/main" val="2599362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11221"/>
            <a:ext cx="7886700" cy="846138"/>
          </a:xfrm>
        </p:spPr>
        <p:txBody>
          <a:bodyPr/>
          <a:lstStyle/>
          <a:p>
            <a:pPr algn="ctr"/>
            <a:r>
              <a:rPr lang="en-US" sz="4400" spc="-300" dirty="0"/>
              <a:t>Structural Model: Path Coefficient</a:t>
            </a:r>
            <a:endParaRPr lang="en-US" dirty="0"/>
          </a:p>
        </p:txBody>
      </p:sp>
      <p:sp>
        <p:nvSpPr>
          <p:cNvPr id="5" name="Footer Placeholder 4"/>
          <p:cNvSpPr>
            <a:spLocks noGrp="1"/>
          </p:cNvSpPr>
          <p:nvPr>
            <p:ph type="ftr" sz="quarter" idx="11"/>
          </p:nvPr>
        </p:nvSpPr>
        <p:spPr/>
        <p:txBody>
          <a:bodyPr/>
          <a:lstStyle/>
          <a:p>
            <a:r>
              <a:rPr lang="en-US" dirty="0"/>
              <a:t>The 7</a:t>
            </a:r>
            <a:r>
              <a:rPr lang="en-US" baseline="30000" dirty="0"/>
              <a:t>th </a:t>
            </a:r>
            <a:r>
              <a:rPr lang="en-US" dirty="0" err="1"/>
              <a:t>ICoDSA</a:t>
            </a:r>
            <a:r>
              <a:rPr lang="en-US" dirty="0"/>
              <a:t>, August 10</a:t>
            </a:r>
            <a:r>
              <a:rPr lang="en-US" baseline="30000" dirty="0"/>
              <a:t>th</a:t>
            </a:r>
            <a:r>
              <a:rPr lang="en-US" dirty="0"/>
              <a:t>-11</a:t>
            </a:r>
            <a:r>
              <a:rPr lang="en-US" baseline="30000" dirty="0"/>
              <a:t>th</a:t>
            </a:r>
            <a:r>
              <a:rPr lang="en-US" dirty="0"/>
              <a:t>, 2024</a:t>
            </a:r>
          </a:p>
        </p:txBody>
      </p:sp>
      <p:sp>
        <p:nvSpPr>
          <p:cNvPr id="6" name="Slide Number Placeholder 5"/>
          <p:cNvSpPr>
            <a:spLocks noGrp="1"/>
          </p:cNvSpPr>
          <p:nvPr>
            <p:ph type="sldNum" sz="quarter" idx="12"/>
          </p:nvPr>
        </p:nvSpPr>
        <p:spPr/>
        <p:txBody>
          <a:bodyPr/>
          <a:lstStyle/>
          <a:p>
            <a:fld id="{14C76DCF-14E9-42D3-9888-B0CC7BDD8033}" type="slidenum">
              <a:rPr lang="en-US" smtClean="0"/>
              <a:t>7</a:t>
            </a:fld>
            <a:endParaRPr lang="en-US"/>
          </a:p>
        </p:txBody>
      </p:sp>
      <p:pic>
        <p:nvPicPr>
          <p:cNvPr id="11" name="Picture 10">
            <a:extLst>
              <a:ext uri="{FF2B5EF4-FFF2-40B4-BE49-F238E27FC236}">
                <a16:creationId xmlns:a16="http://schemas.microsoft.com/office/drawing/2014/main" id="{2D9FDEB5-19F4-5C15-7B0A-85A132DE5656}"/>
              </a:ext>
            </a:extLst>
          </p:cNvPr>
          <p:cNvPicPr>
            <a:picLocks noChangeAspect="1"/>
          </p:cNvPicPr>
          <p:nvPr/>
        </p:nvPicPr>
        <p:blipFill>
          <a:blip r:embed="rId2"/>
          <a:stretch>
            <a:fillRect/>
          </a:stretch>
        </p:blipFill>
        <p:spPr>
          <a:xfrm>
            <a:off x="1119553" y="1405783"/>
            <a:ext cx="6904894" cy="3617077"/>
          </a:xfrm>
          <a:prstGeom prst="rect">
            <a:avLst/>
          </a:prstGeom>
        </p:spPr>
      </p:pic>
    </p:spTree>
    <p:extLst>
      <p:ext uri="{BB962C8B-B14F-4D97-AF65-F5344CB8AC3E}">
        <p14:creationId xmlns:p14="http://schemas.microsoft.com/office/powerpoint/2010/main" val="549572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11221"/>
            <a:ext cx="7886700" cy="846138"/>
          </a:xfrm>
        </p:spPr>
        <p:txBody>
          <a:bodyPr/>
          <a:lstStyle/>
          <a:p>
            <a:pPr algn="ctr"/>
            <a:r>
              <a:rPr lang="en-US" sz="4400" spc="-300" dirty="0"/>
              <a:t>Discussion</a:t>
            </a:r>
            <a:endParaRPr lang="en-US" dirty="0"/>
          </a:p>
        </p:txBody>
      </p:sp>
      <p:sp>
        <p:nvSpPr>
          <p:cNvPr id="5" name="Footer Placeholder 4"/>
          <p:cNvSpPr>
            <a:spLocks noGrp="1"/>
          </p:cNvSpPr>
          <p:nvPr>
            <p:ph type="ftr" sz="quarter" idx="11"/>
          </p:nvPr>
        </p:nvSpPr>
        <p:spPr/>
        <p:txBody>
          <a:bodyPr/>
          <a:lstStyle/>
          <a:p>
            <a:r>
              <a:rPr lang="en-US" dirty="0"/>
              <a:t>The 7</a:t>
            </a:r>
            <a:r>
              <a:rPr lang="en-US" baseline="30000" dirty="0"/>
              <a:t>th </a:t>
            </a:r>
            <a:r>
              <a:rPr lang="en-US" dirty="0" err="1"/>
              <a:t>ICoDSA</a:t>
            </a:r>
            <a:r>
              <a:rPr lang="en-US" dirty="0"/>
              <a:t>, August 10</a:t>
            </a:r>
            <a:r>
              <a:rPr lang="en-US" baseline="30000" dirty="0"/>
              <a:t>th</a:t>
            </a:r>
            <a:r>
              <a:rPr lang="en-US" dirty="0"/>
              <a:t>-11</a:t>
            </a:r>
            <a:r>
              <a:rPr lang="en-US" baseline="30000" dirty="0"/>
              <a:t>th</a:t>
            </a:r>
            <a:r>
              <a:rPr lang="en-US" dirty="0"/>
              <a:t>, 2024</a:t>
            </a:r>
          </a:p>
        </p:txBody>
      </p:sp>
      <p:sp>
        <p:nvSpPr>
          <p:cNvPr id="6" name="Slide Number Placeholder 5"/>
          <p:cNvSpPr>
            <a:spLocks noGrp="1"/>
          </p:cNvSpPr>
          <p:nvPr>
            <p:ph type="sldNum" sz="quarter" idx="12"/>
          </p:nvPr>
        </p:nvSpPr>
        <p:spPr/>
        <p:txBody>
          <a:bodyPr/>
          <a:lstStyle/>
          <a:p>
            <a:fld id="{14C76DCF-14E9-42D3-9888-B0CC7BDD8033}" type="slidenum">
              <a:rPr lang="en-US" smtClean="0"/>
              <a:t>8</a:t>
            </a:fld>
            <a:endParaRPr lang="en-US"/>
          </a:p>
        </p:txBody>
      </p:sp>
      <p:sp>
        <p:nvSpPr>
          <p:cNvPr id="4" name="TextBox 3">
            <a:extLst>
              <a:ext uri="{FF2B5EF4-FFF2-40B4-BE49-F238E27FC236}">
                <a16:creationId xmlns:a16="http://schemas.microsoft.com/office/drawing/2014/main" id="{2C7EADFC-FA26-9142-8950-37437C3F4902}"/>
              </a:ext>
            </a:extLst>
          </p:cNvPr>
          <p:cNvSpPr txBox="1"/>
          <p:nvPr/>
        </p:nvSpPr>
        <p:spPr>
          <a:xfrm>
            <a:off x="628649" y="1457359"/>
            <a:ext cx="7991935" cy="3416320"/>
          </a:xfrm>
          <a:prstGeom prst="rect">
            <a:avLst/>
          </a:prstGeom>
          <a:noFill/>
        </p:spPr>
        <p:txBody>
          <a:bodyPr wrap="square">
            <a:spAutoFit/>
          </a:bodyPr>
          <a:lstStyle/>
          <a:p>
            <a:pPr algn="just"/>
            <a:r>
              <a:rPr lang="en-US" sz="1800" dirty="0">
                <a:effectLst/>
                <a:latin typeface="Times New Roman" panose="02020603050405020304" pitchFamily="18" charset="0"/>
                <a:ea typeface="SimSun" panose="02010600030101010101" pitchFamily="2" charset="-122"/>
              </a:rPr>
              <a:t>It was found that 332 (82.5%) of respondents have used E-Government services at least once. The other 69 (17.5%) have never used E-Government services. Based on the questionnaire results, it was found that 283 (70.5%) of the respondents were between the ages of 18 and 34. It was also found that most respondents are female, accumulating 222 (55.3%) of the total respondents.</a:t>
            </a:r>
          </a:p>
          <a:p>
            <a:pPr algn="just"/>
            <a:endParaRPr lang="en-US" dirty="0"/>
          </a:p>
          <a:p>
            <a:pPr algn="just"/>
            <a:r>
              <a:rPr lang="en-US" sz="1800" dirty="0">
                <a:effectLst/>
                <a:latin typeface="Times New Roman" panose="02020603050405020304" pitchFamily="18" charset="0"/>
                <a:ea typeface="SimSun" panose="02010600030101010101" pitchFamily="2" charset="-122"/>
              </a:rPr>
              <a:t>The most preferred service type chosen by the respondents is Healthcare followed by Administration , Transportation , Education , Financial Services , and Social Needs respectively. </a:t>
            </a:r>
            <a:r>
              <a:rPr lang="en-US" dirty="0">
                <a:latin typeface="Times New Roman" panose="02020603050405020304" pitchFamily="18" charset="0"/>
                <a:ea typeface="SimSun" panose="02010600030101010101" pitchFamily="2" charset="-122"/>
              </a:rPr>
              <a:t>T</a:t>
            </a:r>
            <a:r>
              <a:rPr lang="en-US" sz="1800" dirty="0">
                <a:effectLst/>
                <a:latin typeface="Times New Roman" panose="02020603050405020304" pitchFamily="18" charset="0"/>
                <a:ea typeface="SimSun" panose="02010600030101010101" pitchFamily="2" charset="-122"/>
              </a:rPr>
              <a:t>he frequency of people when using government application services, is 1-2 times each year followed by 1-2 times within six month , 1-2 times each month, 1-2 times within 3 months, 3-4 times a month , and finally more than 4 times a month.</a:t>
            </a:r>
            <a:endParaRPr lang="en-001" dirty="0"/>
          </a:p>
        </p:txBody>
      </p:sp>
    </p:spTree>
    <p:extLst>
      <p:ext uri="{BB962C8B-B14F-4D97-AF65-F5344CB8AC3E}">
        <p14:creationId xmlns:p14="http://schemas.microsoft.com/office/powerpoint/2010/main" val="1047206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11221"/>
            <a:ext cx="7886700" cy="846138"/>
          </a:xfrm>
        </p:spPr>
        <p:txBody>
          <a:bodyPr/>
          <a:lstStyle/>
          <a:p>
            <a:pPr algn="ctr"/>
            <a:r>
              <a:rPr lang="en-US" sz="4400" spc="-300" dirty="0"/>
              <a:t>Discussion</a:t>
            </a:r>
            <a:endParaRPr lang="en-US" dirty="0"/>
          </a:p>
        </p:txBody>
      </p:sp>
      <p:sp>
        <p:nvSpPr>
          <p:cNvPr id="5" name="Footer Placeholder 4"/>
          <p:cNvSpPr>
            <a:spLocks noGrp="1"/>
          </p:cNvSpPr>
          <p:nvPr>
            <p:ph type="ftr" sz="quarter" idx="11"/>
          </p:nvPr>
        </p:nvSpPr>
        <p:spPr/>
        <p:txBody>
          <a:bodyPr/>
          <a:lstStyle/>
          <a:p>
            <a:r>
              <a:rPr lang="en-US" dirty="0"/>
              <a:t>The 7</a:t>
            </a:r>
            <a:r>
              <a:rPr lang="en-US" baseline="30000" dirty="0"/>
              <a:t>th </a:t>
            </a:r>
            <a:r>
              <a:rPr lang="en-US" dirty="0" err="1"/>
              <a:t>ICoDSA</a:t>
            </a:r>
            <a:r>
              <a:rPr lang="en-US" dirty="0"/>
              <a:t>, August 10</a:t>
            </a:r>
            <a:r>
              <a:rPr lang="en-US" baseline="30000" dirty="0"/>
              <a:t>th</a:t>
            </a:r>
            <a:r>
              <a:rPr lang="en-US" dirty="0"/>
              <a:t>-11</a:t>
            </a:r>
            <a:r>
              <a:rPr lang="en-US" baseline="30000" dirty="0"/>
              <a:t>th</a:t>
            </a:r>
            <a:r>
              <a:rPr lang="en-US" dirty="0"/>
              <a:t>, 2024</a:t>
            </a:r>
          </a:p>
        </p:txBody>
      </p:sp>
      <p:sp>
        <p:nvSpPr>
          <p:cNvPr id="6" name="Slide Number Placeholder 5"/>
          <p:cNvSpPr>
            <a:spLocks noGrp="1"/>
          </p:cNvSpPr>
          <p:nvPr>
            <p:ph type="sldNum" sz="quarter" idx="12"/>
          </p:nvPr>
        </p:nvSpPr>
        <p:spPr/>
        <p:txBody>
          <a:bodyPr/>
          <a:lstStyle/>
          <a:p>
            <a:fld id="{14C76DCF-14E9-42D3-9888-B0CC7BDD8033}" type="slidenum">
              <a:rPr lang="en-US" smtClean="0"/>
              <a:t>9</a:t>
            </a:fld>
            <a:endParaRPr lang="en-US"/>
          </a:p>
        </p:txBody>
      </p:sp>
      <p:sp>
        <p:nvSpPr>
          <p:cNvPr id="4" name="TextBox 3">
            <a:extLst>
              <a:ext uri="{FF2B5EF4-FFF2-40B4-BE49-F238E27FC236}">
                <a16:creationId xmlns:a16="http://schemas.microsoft.com/office/drawing/2014/main" id="{2C7EADFC-FA26-9142-8950-37437C3F4902}"/>
              </a:ext>
            </a:extLst>
          </p:cNvPr>
          <p:cNvSpPr txBox="1"/>
          <p:nvPr/>
        </p:nvSpPr>
        <p:spPr>
          <a:xfrm>
            <a:off x="628649" y="1457359"/>
            <a:ext cx="7991935" cy="2308324"/>
          </a:xfrm>
          <a:prstGeom prst="rect">
            <a:avLst/>
          </a:prstGeom>
          <a:noFill/>
        </p:spPr>
        <p:txBody>
          <a:bodyPr wrap="square">
            <a:spAutoFit/>
          </a:bodyPr>
          <a:lstStyle/>
          <a:p>
            <a:pPr algn="just"/>
            <a:r>
              <a:rPr lang="en-US" dirty="0">
                <a:latin typeface="Times New Roman" panose="02020603050405020304" pitchFamily="18" charset="0"/>
                <a:ea typeface="SimSun" panose="02010600030101010101" pitchFamily="2" charset="-122"/>
              </a:rPr>
              <a:t>T</a:t>
            </a:r>
            <a:r>
              <a:rPr lang="en-US" sz="1800" dirty="0">
                <a:effectLst/>
                <a:latin typeface="Times New Roman" panose="02020603050405020304" pitchFamily="18" charset="0"/>
                <a:ea typeface="SimSun" panose="02010600030101010101" pitchFamily="2" charset="-122"/>
              </a:rPr>
              <a:t>he research results shows that attitude towards using is insignificant towards intention of using although this finding contradicts with literature review that is found it could be explained by the fact that most of the respondent of this research are from people of young age which shows the information provided by the services is good in quality. </a:t>
            </a:r>
            <a:r>
              <a:rPr lang="en-US" dirty="0">
                <a:latin typeface="Times New Roman" panose="02020603050405020304" pitchFamily="18" charset="0"/>
                <a:ea typeface="SimSun" panose="02010600030101010101" pitchFamily="2" charset="-122"/>
              </a:rPr>
              <a:t>H</a:t>
            </a:r>
            <a:r>
              <a:rPr lang="en-US" sz="1800" dirty="0">
                <a:effectLst/>
                <a:latin typeface="Times New Roman" panose="02020603050405020304" pitchFamily="18" charset="0"/>
                <a:ea typeface="SimSun" panose="02010600030101010101" pitchFamily="2" charset="-122"/>
              </a:rPr>
              <a:t>owever, it also shows there might be issues relating to service time as found in the result that concluded that the application is more accessible compared to traditional government service but is slower in term of service time compared to traditional government service</a:t>
            </a:r>
            <a:endParaRPr lang="en-001" dirty="0"/>
          </a:p>
        </p:txBody>
      </p:sp>
    </p:spTree>
    <p:extLst>
      <p:ext uri="{BB962C8B-B14F-4D97-AF65-F5344CB8AC3E}">
        <p14:creationId xmlns:p14="http://schemas.microsoft.com/office/powerpoint/2010/main" val="18800575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TotalTime>
  <Words>1484</Words>
  <Application>Microsoft Office PowerPoint</Application>
  <PresentationFormat>On-screen Show (4:3)</PresentationFormat>
  <Paragraphs>83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Exploring the Influence of Citizen Sentiment on the utilization of Government Service Applications in Indonesia</vt:lpstr>
      <vt:lpstr>Abstract</vt:lpstr>
      <vt:lpstr>Introduction</vt:lpstr>
      <vt:lpstr>Literature review</vt:lpstr>
      <vt:lpstr>Methods</vt:lpstr>
      <vt:lpstr>Research Model</vt:lpstr>
      <vt:lpstr>Structural Model: Path Coefficient</vt:lpstr>
      <vt:lpstr>Discussion</vt:lpstr>
      <vt:lpstr>Discussion</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Yui Hibiki</cp:lastModifiedBy>
  <cp:revision>23</cp:revision>
  <dcterms:created xsi:type="dcterms:W3CDTF">2021-09-22T10:45:36Z</dcterms:created>
  <dcterms:modified xsi:type="dcterms:W3CDTF">2024-06-30T06:53:46Z</dcterms:modified>
</cp:coreProperties>
</file>