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0691813" cy="15119350"/>
  <p:notesSz cx="10234613" cy="14663738"/>
  <p:defaultTextStyle>
    <a:defPPr>
      <a:defRPr lang="fr-FR"/>
    </a:defPPr>
    <a:lvl1pPr marL="0" algn="l" defTabSz="1474430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1pPr>
    <a:lvl2pPr marL="737215" algn="l" defTabSz="1474430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2pPr>
    <a:lvl3pPr marL="1474430" algn="l" defTabSz="1474430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3pPr>
    <a:lvl4pPr marL="2211644" algn="l" defTabSz="1474430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4pPr>
    <a:lvl5pPr marL="2948860" algn="l" defTabSz="1474430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5pPr>
    <a:lvl6pPr marL="3686074" algn="l" defTabSz="1474430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6pPr>
    <a:lvl7pPr marL="4423290" algn="l" defTabSz="1474430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7pPr>
    <a:lvl8pPr marL="5160505" algn="l" defTabSz="1474430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8pPr>
    <a:lvl9pPr marL="5897720" algn="l" defTabSz="1474430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ersion 2022" id="{03569F93-87EB-499B-87E9-156BFC639A46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5577" userDrawn="1">
          <p15:clr>
            <a:srgbClr val="A4A3A4"/>
          </p15:clr>
        </p15:guide>
        <p15:guide id="2" pos="359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oriane Sophie Muller" initials="FSM" lastIdx="9" clrIdx="0">
    <p:extLst>
      <p:ext uri="{19B8F6BF-5375-455C-9EA6-DF929625EA0E}">
        <p15:presenceInfo xmlns:p15="http://schemas.microsoft.com/office/powerpoint/2012/main" userId="S-1-5-21-2549886845-264585227-397852783-58385" providerId="AD"/>
      </p:ext>
    </p:extLst>
  </p:cmAuthor>
  <p:cmAuthor id="2" name="Dimitri Donzé" initials="DD" lastIdx="6" clrIdx="1">
    <p:extLst>
      <p:ext uri="{19B8F6BF-5375-455C-9EA6-DF929625EA0E}">
        <p15:presenceInfo xmlns:p15="http://schemas.microsoft.com/office/powerpoint/2012/main" userId="S-1-5-21-2549886845-264585227-397852783-30799" providerId="AD"/>
      </p:ext>
    </p:extLst>
  </p:cmAuthor>
  <p:cmAuthor id="3" name="Jean-Blaise Claivaz" initials="JC" lastIdx="5" clrIdx="2">
    <p:extLst>
      <p:ext uri="{19B8F6BF-5375-455C-9EA6-DF929625EA0E}">
        <p15:presenceInfo xmlns:p15="http://schemas.microsoft.com/office/powerpoint/2012/main" userId="S-1-5-21-2549886845-264585227-397852783-32795" providerId="AD"/>
      </p:ext>
    </p:extLst>
  </p:cmAuthor>
  <p:cmAuthor id="4" name="Claire Wuillemin" initials="CW" lastIdx="3" clrIdx="3">
    <p:extLst>
      <p:ext uri="{19B8F6BF-5375-455C-9EA6-DF929625EA0E}">
        <p15:presenceInfo xmlns:p15="http://schemas.microsoft.com/office/powerpoint/2012/main" userId="S-1-5-21-2549886845-264585227-397852783-547083" providerId="AD"/>
      </p:ext>
    </p:extLst>
  </p:cmAuthor>
  <p:cmAuthor id="5" name="Elena Maria Fachinotti" initials="EMF" lastIdx="1" clrIdx="4">
    <p:extLst>
      <p:ext uri="{19B8F6BF-5375-455C-9EA6-DF929625EA0E}">
        <p15:presenceInfo xmlns:p15="http://schemas.microsoft.com/office/powerpoint/2012/main" userId="S-1-5-21-2549886845-264585227-397852783-98107" providerId="AD"/>
      </p:ext>
    </p:extLst>
  </p:cmAuthor>
  <p:cmAuthor id="6" name="Floriane Sophie Muller" initials="FSM [2]" lastIdx="9" clrIdx="5">
    <p:extLst>
      <p:ext uri="{19B8F6BF-5375-455C-9EA6-DF929625EA0E}">
        <p15:presenceInfo xmlns:p15="http://schemas.microsoft.com/office/powerpoint/2012/main" userId="S::floriane.muller@unige.ch::6b4d021e-e778-4371-88a5-9f255b274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0000"/>
    <a:srgbClr val="5298BD"/>
    <a:srgbClr val="E1EDF3"/>
    <a:srgbClr val="CF0063"/>
    <a:srgbClr val="F68212"/>
    <a:srgbClr val="FCE4E2"/>
    <a:srgbClr val="FDEFE9"/>
    <a:srgbClr val="F47115"/>
    <a:srgbClr val="FF0000"/>
    <a:srgbClr val="213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0" autoAdjust="0"/>
    <p:restoredTop sz="94690" autoAdjust="0"/>
  </p:normalViewPr>
  <p:slideViewPr>
    <p:cSldViewPr>
      <p:cViewPr varScale="1">
        <p:scale>
          <a:sx n="51" d="100"/>
          <a:sy n="51" d="100"/>
        </p:scale>
        <p:origin x="3468" y="120"/>
      </p:cViewPr>
      <p:guideLst>
        <p:guide orient="horz" pos="5577"/>
        <p:guide pos="3595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054" cy="735374"/>
          </a:xfrm>
          <a:prstGeom prst="rect">
            <a:avLst/>
          </a:prstGeom>
        </p:spPr>
        <p:txBody>
          <a:bodyPr vert="horz" lIns="92559" tIns="46279" rIns="92559" bIns="46279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7927" y="0"/>
            <a:ext cx="4435054" cy="735374"/>
          </a:xfrm>
          <a:prstGeom prst="rect">
            <a:avLst/>
          </a:prstGeom>
        </p:spPr>
        <p:txBody>
          <a:bodyPr vert="horz" lIns="92559" tIns="46279" rIns="92559" bIns="46279" rtlCol="0"/>
          <a:lstStyle>
            <a:lvl1pPr algn="r">
              <a:defRPr sz="1200"/>
            </a:lvl1pPr>
          </a:lstStyle>
          <a:p>
            <a:fld id="{F7AFE537-9651-4CB0-B2AA-03DF37A33F2D}" type="datetimeFigureOut">
              <a:rPr lang="fr-CH" smtClean="0"/>
              <a:t>19.10.2023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68675" y="1833563"/>
            <a:ext cx="3497263" cy="4948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59" tIns="46279" rIns="92559" bIns="46279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022974" y="7057320"/>
            <a:ext cx="8188671" cy="5772844"/>
          </a:xfrm>
          <a:prstGeom prst="rect">
            <a:avLst/>
          </a:prstGeom>
        </p:spPr>
        <p:txBody>
          <a:bodyPr vert="horz" lIns="92559" tIns="46279" rIns="92559" bIns="46279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3928364"/>
            <a:ext cx="4435054" cy="735374"/>
          </a:xfrm>
          <a:prstGeom prst="rect">
            <a:avLst/>
          </a:prstGeom>
        </p:spPr>
        <p:txBody>
          <a:bodyPr vert="horz" lIns="92559" tIns="46279" rIns="92559" bIns="46279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7927" y="13928364"/>
            <a:ext cx="4435054" cy="735374"/>
          </a:xfrm>
          <a:prstGeom prst="rect">
            <a:avLst/>
          </a:prstGeom>
        </p:spPr>
        <p:txBody>
          <a:bodyPr vert="horz" lIns="92559" tIns="46279" rIns="92559" bIns="46279" rtlCol="0" anchor="b"/>
          <a:lstStyle>
            <a:lvl1pPr algn="r">
              <a:defRPr sz="1200"/>
            </a:lvl1pPr>
          </a:lstStyle>
          <a:p>
            <a:fld id="{A2BDA3B5-5F0E-423F-ACBB-1F6337CF9AC9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2054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6407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1pPr>
    <a:lvl2pPr marL="323204" algn="l" defTabSz="646407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2pPr>
    <a:lvl3pPr marL="646407" algn="l" defTabSz="646407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3pPr>
    <a:lvl4pPr marL="969612" algn="l" defTabSz="646407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4pPr>
    <a:lvl5pPr marL="1292815" algn="l" defTabSz="646407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5pPr>
    <a:lvl6pPr marL="1616020" algn="l" defTabSz="646407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6pPr>
    <a:lvl7pPr marL="1939223" algn="l" defTabSz="646407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7pPr>
    <a:lvl8pPr marL="2262427" algn="l" defTabSz="646407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8pPr>
    <a:lvl9pPr marL="2585631" algn="l" defTabSz="646407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886" y="4696800"/>
            <a:ext cx="9088041" cy="324086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773" y="8567631"/>
            <a:ext cx="7484269" cy="38638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6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2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09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56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2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18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4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19.10.2023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7065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19.10.2023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188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5669633" y="3779838"/>
            <a:ext cx="7965029" cy="805245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70832" y="3779838"/>
            <a:ext cx="23720605" cy="805245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19.10.2023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6589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19.10.2023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0781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79" y="9715584"/>
            <a:ext cx="9088041" cy="3002871"/>
          </a:xfrm>
        </p:spPr>
        <p:txBody>
          <a:bodyPr anchor="t"/>
          <a:lstStyle>
            <a:lvl1pPr algn="l">
              <a:defRPr sz="6453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79" y="6408228"/>
            <a:ext cx="9088041" cy="3307357"/>
          </a:xfrm>
        </p:spPr>
        <p:txBody>
          <a:bodyPr anchor="b"/>
          <a:lstStyle>
            <a:lvl1pPr marL="0" indent="0">
              <a:buNone/>
              <a:defRPr sz="3210">
                <a:solidFill>
                  <a:schemeClr val="tx1">
                    <a:tint val="75000"/>
                  </a:schemeClr>
                </a:solidFill>
              </a:defRPr>
            </a:lvl1pPr>
            <a:lvl2pPr marL="736422" indent="0">
              <a:buNone/>
              <a:defRPr sz="2892">
                <a:solidFill>
                  <a:schemeClr val="tx1">
                    <a:tint val="75000"/>
                  </a:schemeClr>
                </a:solidFill>
              </a:defRPr>
            </a:lvl2pPr>
            <a:lvl3pPr marL="1472844" indent="0">
              <a:buNone/>
              <a:defRPr sz="2574">
                <a:solidFill>
                  <a:schemeClr val="tx1">
                    <a:tint val="75000"/>
                  </a:schemeClr>
                </a:solidFill>
              </a:defRPr>
            </a:lvl3pPr>
            <a:lvl4pPr marL="2209267" indent="0">
              <a:buNone/>
              <a:defRPr sz="2257">
                <a:solidFill>
                  <a:schemeClr val="tx1">
                    <a:tint val="75000"/>
                  </a:schemeClr>
                </a:solidFill>
              </a:defRPr>
            </a:lvl4pPr>
            <a:lvl5pPr marL="2945689" indent="0">
              <a:buNone/>
              <a:defRPr sz="2257">
                <a:solidFill>
                  <a:schemeClr val="tx1">
                    <a:tint val="75000"/>
                  </a:schemeClr>
                </a:solidFill>
              </a:defRPr>
            </a:lvl5pPr>
            <a:lvl6pPr marL="3682111" indent="0">
              <a:buNone/>
              <a:defRPr sz="2257">
                <a:solidFill>
                  <a:schemeClr val="tx1">
                    <a:tint val="75000"/>
                  </a:schemeClr>
                </a:solidFill>
              </a:defRPr>
            </a:lvl6pPr>
            <a:lvl7pPr marL="4418533" indent="0">
              <a:buNone/>
              <a:defRPr sz="2257">
                <a:solidFill>
                  <a:schemeClr val="tx1">
                    <a:tint val="75000"/>
                  </a:schemeClr>
                </a:solidFill>
              </a:defRPr>
            </a:lvl7pPr>
            <a:lvl8pPr marL="5154956" indent="0">
              <a:buNone/>
              <a:defRPr sz="2257">
                <a:solidFill>
                  <a:schemeClr val="tx1">
                    <a:tint val="75000"/>
                  </a:schemeClr>
                </a:solidFill>
              </a:defRPr>
            </a:lvl8pPr>
            <a:lvl9pPr marL="5891378" indent="0">
              <a:buNone/>
              <a:defRPr sz="22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19.10.2023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7475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70832" y="22021054"/>
            <a:ext cx="15842817" cy="62283322"/>
          </a:xfrm>
        </p:spPr>
        <p:txBody>
          <a:bodyPr/>
          <a:lstStyle>
            <a:lvl1pPr>
              <a:defRPr sz="4514"/>
            </a:lvl1pPr>
            <a:lvl2pPr>
              <a:defRPr sz="3879"/>
            </a:lvl2pPr>
            <a:lvl3pPr>
              <a:defRPr sz="3210"/>
            </a:lvl3pPr>
            <a:lvl4pPr>
              <a:defRPr sz="2892"/>
            </a:lvl4pPr>
            <a:lvl5pPr>
              <a:defRPr sz="2892"/>
            </a:lvl5pPr>
            <a:lvl6pPr>
              <a:defRPr sz="2892"/>
            </a:lvl6pPr>
            <a:lvl7pPr>
              <a:defRPr sz="2892"/>
            </a:lvl7pPr>
            <a:lvl8pPr>
              <a:defRPr sz="2892"/>
            </a:lvl8pPr>
            <a:lvl9pPr>
              <a:defRPr sz="2892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7791847" y="22021054"/>
            <a:ext cx="15842816" cy="62283322"/>
          </a:xfrm>
        </p:spPr>
        <p:txBody>
          <a:bodyPr/>
          <a:lstStyle>
            <a:lvl1pPr>
              <a:defRPr sz="4514"/>
            </a:lvl1pPr>
            <a:lvl2pPr>
              <a:defRPr sz="3879"/>
            </a:lvl2pPr>
            <a:lvl3pPr>
              <a:defRPr sz="3210"/>
            </a:lvl3pPr>
            <a:lvl4pPr>
              <a:defRPr sz="2892"/>
            </a:lvl4pPr>
            <a:lvl5pPr>
              <a:defRPr sz="2892"/>
            </a:lvl5pPr>
            <a:lvl6pPr>
              <a:defRPr sz="2892"/>
            </a:lvl6pPr>
            <a:lvl7pPr>
              <a:defRPr sz="2892"/>
            </a:lvl7pPr>
            <a:lvl8pPr>
              <a:defRPr sz="2892"/>
            </a:lvl8pPr>
            <a:lvl9pPr>
              <a:defRPr sz="2892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19.10.2023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2337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2" y="605477"/>
            <a:ext cx="9622632" cy="251989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3384357"/>
            <a:ext cx="4724075" cy="1410438"/>
          </a:xfrm>
        </p:spPr>
        <p:txBody>
          <a:bodyPr anchor="b"/>
          <a:lstStyle>
            <a:lvl1pPr marL="0" indent="0">
              <a:buNone/>
              <a:defRPr sz="3879" b="1"/>
            </a:lvl1pPr>
            <a:lvl2pPr marL="736422" indent="0">
              <a:buNone/>
              <a:defRPr sz="3210" b="1"/>
            </a:lvl2pPr>
            <a:lvl3pPr marL="1472844" indent="0">
              <a:buNone/>
              <a:defRPr sz="2892" b="1"/>
            </a:lvl3pPr>
            <a:lvl4pPr marL="2209267" indent="0">
              <a:buNone/>
              <a:defRPr sz="2574" b="1"/>
            </a:lvl4pPr>
            <a:lvl5pPr marL="2945689" indent="0">
              <a:buNone/>
              <a:defRPr sz="2574" b="1"/>
            </a:lvl5pPr>
            <a:lvl6pPr marL="3682111" indent="0">
              <a:buNone/>
              <a:defRPr sz="2574" b="1"/>
            </a:lvl6pPr>
            <a:lvl7pPr marL="4418533" indent="0">
              <a:buNone/>
              <a:defRPr sz="2574" b="1"/>
            </a:lvl7pPr>
            <a:lvl8pPr marL="5154956" indent="0">
              <a:buNone/>
              <a:defRPr sz="2574" b="1"/>
            </a:lvl8pPr>
            <a:lvl9pPr marL="5891378" indent="0">
              <a:buNone/>
              <a:defRPr sz="257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591" y="4794794"/>
            <a:ext cx="4724075" cy="8711127"/>
          </a:xfrm>
        </p:spPr>
        <p:txBody>
          <a:bodyPr/>
          <a:lstStyle>
            <a:lvl1pPr>
              <a:defRPr sz="3879"/>
            </a:lvl1pPr>
            <a:lvl2pPr>
              <a:defRPr sz="3210"/>
            </a:lvl2pPr>
            <a:lvl3pPr>
              <a:defRPr sz="2892"/>
            </a:lvl3pPr>
            <a:lvl4pPr>
              <a:defRPr sz="2574"/>
            </a:lvl4pPr>
            <a:lvl5pPr>
              <a:defRPr sz="2574"/>
            </a:lvl5pPr>
            <a:lvl6pPr>
              <a:defRPr sz="2574"/>
            </a:lvl6pPr>
            <a:lvl7pPr>
              <a:defRPr sz="2574"/>
            </a:lvl7pPr>
            <a:lvl8pPr>
              <a:defRPr sz="2574"/>
            </a:lvl8pPr>
            <a:lvl9pPr>
              <a:defRPr sz="2574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1293" y="3384357"/>
            <a:ext cx="4725930" cy="1410438"/>
          </a:xfrm>
        </p:spPr>
        <p:txBody>
          <a:bodyPr anchor="b"/>
          <a:lstStyle>
            <a:lvl1pPr marL="0" indent="0">
              <a:buNone/>
              <a:defRPr sz="3879" b="1"/>
            </a:lvl1pPr>
            <a:lvl2pPr marL="736422" indent="0">
              <a:buNone/>
              <a:defRPr sz="3210" b="1"/>
            </a:lvl2pPr>
            <a:lvl3pPr marL="1472844" indent="0">
              <a:buNone/>
              <a:defRPr sz="2892" b="1"/>
            </a:lvl3pPr>
            <a:lvl4pPr marL="2209267" indent="0">
              <a:buNone/>
              <a:defRPr sz="2574" b="1"/>
            </a:lvl4pPr>
            <a:lvl5pPr marL="2945689" indent="0">
              <a:buNone/>
              <a:defRPr sz="2574" b="1"/>
            </a:lvl5pPr>
            <a:lvl6pPr marL="3682111" indent="0">
              <a:buNone/>
              <a:defRPr sz="2574" b="1"/>
            </a:lvl6pPr>
            <a:lvl7pPr marL="4418533" indent="0">
              <a:buNone/>
              <a:defRPr sz="2574" b="1"/>
            </a:lvl7pPr>
            <a:lvl8pPr marL="5154956" indent="0">
              <a:buNone/>
              <a:defRPr sz="2574" b="1"/>
            </a:lvl8pPr>
            <a:lvl9pPr marL="5891378" indent="0">
              <a:buNone/>
              <a:defRPr sz="257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1293" y="4794794"/>
            <a:ext cx="4725930" cy="8711127"/>
          </a:xfrm>
        </p:spPr>
        <p:txBody>
          <a:bodyPr/>
          <a:lstStyle>
            <a:lvl1pPr>
              <a:defRPr sz="3879"/>
            </a:lvl1pPr>
            <a:lvl2pPr>
              <a:defRPr sz="3210"/>
            </a:lvl2pPr>
            <a:lvl3pPr>
              <a:defRPr sz="2892"/>
            </a:lvl3pPr>
            <a:lvl4pPr>
              <a:defRPr sz="2574"/>
            </a:lvl4pPr>
            <a:lvl5pPr>
              <a:defRPr sz="2574"/>
            </a:lvl5pPr>
            <a:lvl6pPr>
              <a:defRPr sz="2574"/>
            </a:lvl6pPr>
            <a:lvl7pPr>
              <a:defRPr sz="2574"/>
            </a:lvl7pPr>
            <a:lvl8pPr>
              <a:defRPr sz="2574"/>
            </a:lvl8pPr>
            <a:lvl9pPr>
              <a:defRPr sz="2574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19.10.2023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2607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19.10.2023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2028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19.10.2023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5628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1" y="601975"/>
            <a:ext cx="3517533" cy="2561890"/>
          </a:xfrm>
        </p:spPr>
        <p:txBody>
          <a:bodyPr anchor="b"/>
          <a:lstStyle>
            <a:lvl1pPr algn="l">
              <a:defRPr sz="321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203" y="601977"/>
            <a:ext cx="5977021" cy="12903946"/>
          </a:xfrm>
        </p:spPr>
        <p:txBody>
          <a:bodyPr/>
          <a:lstStyle>
            <a:lvl1pPr>
              <a:defRPr sz="5149"/>
            </a:lvl1pPr>
            <a:lvl2pPr>
              <a:defRPr sz="4514"/>
            </a:lvl2pPr>
            <a:lvl3pPr>
              <a:defRPr sz="3879"/>
            </a:lvl3pPr>
            <a:lvl4pPr>
              <a:defRPr sz="3210"/>
            </a:lvl4pPr>
            <a:lvl5pPr>
              <a:defRPr sz="3210"/>
            </a:lvl5pPr>
            <a:lvl6pPr>
              <a:defRPr sz="3210"/>
            </a:lvl6pPr>
            <a:lvl7pPr>
              <a:defRPr sz="3210"/>
            </a:lvl7pPr>
            <a:lvl8pPr>
              <a:defRPr sz="3210"/>
            </a:lvl8pPr>
            <a:lvl9pPr>
              <a:defRPr sz="321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591" y="3163867"/>
            <a:ext cx="3517533" cy="10342057"/>
          </a:xfrm>
        </p:spPr>
        <p:txBody>
          <a:bodyPr/>
          <a:lstStyle>
            <a:lvl1pPr marL="0" indent="0">
              <a:buNone/>
              <a:defRPr sz="2257"/>
            </a:lvl1pPr>
            <a:lvl2pPr marL="736422" indent="0">
              <a:buNone/>
              <a:defRPr sz="1940"/>
            </a:lvl2pPr>
            <a:lvl3pPr marL="1472844" indent="0">
              <a:buNone/>
              <a:defRPr sz="1623"/>
            </a:lvl3pPr>
            <a:lvl4pPr marL="2209267" indent="0">
              <a:buNone/>
              <a:defRPr sz="1446"/>
            </a:lvl4pPr>
            <a:lvl5pPr marL="2945689" indent="0">
              <a:buNone/>
              <a:defRPr sz="1446"/>
            </a:lvl5pPr>
            <a:lvl6pPr marL="3682111" indent="0">
              <a:buNone/>
              <a:defRPr sz="1446"/>
            </a:lvl6pPr>
            <a:lvl7pPr marL="4418533" indent="0">
              <a:buNone/>
              <a:defRPr sz="1446"/>
            </a:lvl7pPr>
            <a:lvl8pPr marL="5154956" indent="0">
              <a:buNone/>
              <a:defRPr sz="1446"/>
            </a:lvl8pPr>
            <a:lvl9pPr marL="5891378" indent="0">
              <a:buNone/>
              <a:defRPr sz="1446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19.10.2023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0012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671" y="10583547"/>
            <a:ext cx="6415088" cy="1249448"/>
          </a:xfrm>
        </p:spPr>
        <p:txBody>
          <a:bodyPr anchor="b"/>
          <a:lstStyle>
            <a:lvl1pPr algn="l">
              <a:defRPr sz="321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671" y="1350943"/>
            <a:ext cx="6415088" cy="9071610"/>
          </a:xfrm>
        </p:spPr>
        <p:txBody>
          <a:bodyPr/>
          <a:lstStyle>
            <a:lvl1pPr marL="0" indent="0">
              <a:buNone/>
              <a:defRPr sz="5149"/>
            </a:lvl1pPr>
            <a:lvl2pPr marL="736422" indent="0">
              <a:buNone/>
              <a:defRPr sz="4514"/>
            </a:lvl2pPr>
            <a:lvl3pPr marL="1472844" indent="0">
              <a:buNone/>
              <a:defRPr sz="3879"/>
            </a:lvl3pPr>
            <a:lvl4pPr marL="2209267" indent="0">
              <a:buNone/>
              <a:defRPr sz="3210"/>
            </a:lvl4pPr>
            <a:lvl5pPr marL="2945689" indent="0">
              <a:buNone/>
              <a:defRPr sz="3210"/>
            </a:lvl5pPr>
            <a:lvl6pPr marL="3682111" indent="0">
              <a:buNone/>
              <a:defRPr sz="3210"/>
            </a:lvl6pPr>
            <a:lvl7pPr marL="4418533" indent="0">
              <a:buNone/>
              <a:defRPr sz="3210"/>
            </a:lvl7pPr>
            <a:lvl8pPr marL="5154956" indent="0">
              <a:buNone/>
              <a:defRPr sz="3210"/>
            </a:lvl8pPr>
            <a:lvl9pPr marL="5891378" indent="0">
              <a:buNone/>
              <a:defRPr sz="321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671" y="11832993"/>
            <a:ext cx="6415088" cy="1774422"/>
          </a:xfrm>
        </p:spPr>
        <p:txBody>
          <a:bodyPr/>
          <a:lstStyle>
            <a:lvl1pPr marL="0" indent="0">
              <a:buNone/>
              <a:defRPr sz="2257"/>
            </a:lvl1pPr>
            <a:lvl2pPr marL="736422" indent="0">
              <a:buNone/>
              <a:defRPr sz="1940"/>
            </a:lvl2pPr>
            <a:lvl3pPr marL="1472844" indent="0">
              <a:buNone/>
              <a:defRPr sz="1623"/>
            </a:lvl3pPr>
            <a:lvl4pPr marL="2209267" indent="0">
              <a:buNone/>
              <a:defRPr sz="1446"/>
            </a:lvl4pPr>
            <a:lvl5pPr marL="2945689" indent="0">
              <a:buNone/>
              <a:defRPr sz="1446"/>
            </a:lvl5pPr>
            <a:lvl6pPr marL="3682111" indent="0">
              <a:buNone/>
              <a:defRPr sz="1446"/>
            </a:lvl6pPr>
            <a:lvl7pPr marL="4418533" indent="0">
              <a:buNone/>
              <a:defRPr sz="1446"/>
            </a:lvl7pPr>
            <a:lvl8pPr marL="5154956" indent="0">
              <a:buNone/>
              <a:defRPr sz="1446"/>
            </a:lvl8pPr>
            <a:lvl9pPr marL="5891378" indent="0">
              <a:buNone/>
              <a:defRPr sz="1446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19.10.2023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133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592" y="605477"/>
            <a:ext cx="9622632" cy="2519891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2" y="3527850"/>
            <a:ext cx="9622632" cy="9978072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592" y="14013398"/>
            <a:ext cx="2494757" cy="80496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19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5A451-AE96-48FF-8B39-B683EF0913A9}" type="datetimeFigureOut">
              <a:rPr lang="fr-CH" smtClean="0"/>
              <a:t>19.10.2023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036" y="14013398"/>
            <a:ext cx="3385741" cy="80496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19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2467" y="14013398"/>
            <a:ext cx="2494757" cy="80496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19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0926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2844" rtl="0" eaLnBrk="1" latinLnBrk="0" hangingPunct="1">
        <a:spcBef>
          <a:spcPct val="0"/>
        </a:spcBef>
        <a:buNone/>
        <a:defRPr sz="70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316" indent="-552316" algn="l" defTabSz="1472844" rtl="0" eaLnBrk="1" latinLnBrk="0" hangingPunct="1">
        <a:spcBef>
          <a:spcPct val="20000"/>
        </a:spcBef>
        <a:buFont typeface="Arial" pitchFamily="34" charset="0"/>
        <a:buChar char="•"/>
        <a:defRPr sz="5149" kern="1200">
          <a:solidFill>
            <a:schemeClr val="tx1"/>
          </a:solidFill>
          <a:latin typeface="+mn-lt"/>
          <a:ea typeface="+mn-ea"/>
          <a:cs typeface="+mn-cs"/>
        </a:defRPr>
      </a:lvl1pPr>
      <a:lvl2pPr marL="1196686" indent="-460264" algn="l" defTabSz="1472844" rtl="0" eaLnBrk="1" latinLnBrk="0" hangingPunct="1">
        <a:spcBef>
          <a:spcPct val="20000"/>
        </a:spcBef>
        <a:buFont typeface="Arial" pitchFamily="34" charset="0"/>
        <a:buChar char="–"/>
        <a:defRPr sz="4514" kern="1200">
          <a:solidFill>
            <a:schemeClr val="tx1"/>
          </a:solidFill>
          <a:latin typeface="+mn-lt"/>
          <a:ea typeface="+mn-ea"/>
          <a:cs typeface="+mn-cs"/>
        </a:defRPr>
      </a:lvl2pPr>
      <a:lvl3pPr marL="1841056" indent="-368211" algn="l" defTabSz="1472844" rtl="0" eaLnBrk="1" latinLnBrk="0" hangingPunct="1">
        <a:spcBef>
          <a:spcPct val="20000"/>
        </a:spcBef>
        <a:buFont typeface="Arial" pitchFamily="34" charset="0"/>
        <a:buChar char="•"/>
        <a:defRPr sz="3879" kern="1200">
          <a:solidFill>
            <a:schemeClr val="tx1"/>
          </a:solidFill>
          <a:latin typeface="+mn-lt"/>
          <a:ea typeface="+mn-ea"/>
          <a:cs typeface="+mn-cs"/>
        </a:defRPr>
      </a:lvl3pPr>
      <a:lvl4pPr marL="2577477" indent="-368211" algn="l" defTabSz="1472844" rtl="0" eaLnBrk="1" latinLnBrk="0" hangingPunct="1">
        <a:spcBef>
          <a:spcPct val="20000"/>
        </a:spcBef>
        <a:buFont typeface="Arial" pitchFamily="34" charset="0"/>
        <a:buChar char="–"/>
        <a:defRPr sz="3210" kern="1200">
          <a:solidFill>
            <a:schemeClr val="tx1"/>
          </a:solidFill>
          <a:latin typeface="+mn-lt"/>
          <a:ea typeface="+mn-ea"/>
          <a:cs typeface="+mn-cs"/>
        </a:defRPr>
      </a:lvl4pPr>
      <a:lvl5pPr marL="3313901" indent="-368211" algn="l" defTabSz="1472844" rtl="0" eaLnBrk="1" latinLnBrk="0" hangingPunct="1">
        <a:spcBef>
          <a:spcPct val="20000"/>
        </a:spcBef>
        <a:buFont typeface="Arial" pitchFamily="34" charset="0"/>
        <a:buChar char="»"/>
        <a:defRPr sz="3210" kern="1200">
          <a:solidFill>
            <a:schemeClr val="tx1"/>
          </a:solidFill>
          <a:latin typeface="+mn-lt"/>
          <a:ea typeface="+mn-ea"/>
          <a:cs typeface="+mn-cs"/>
        </a:defRPr>
      </a:lvl5pPr>
      <a:lvl6pPr marL="4050322" indent="-368211" algn="l" defTabSz="1472844" rtl="0" eaLnBrk="1" latinLnBrk="0" hangingPunct="1">
        <a:spcBef>
          <a:spcPct val="20000"/>
        </a:spcBef>
        <a:buFont typeface="Arial" pitchFamily="34" charset="0"/>
        <a:buChar char="•"/>
        <a:defRPr sz="3210" kern="1200">
          <a:solidFill>
            <a:schemeClr val="tx1"/>
          </a:solidFill>
          <a:latin typeface="+mn-lt"/>
          <a:ea typeface="+mn-ea"/>
          <a:cs typeface="+mn-cs"/>
        </a:defRPr>
      </a:lvl6pPr>
      <a:lvl7pPr marL="4786745" indent="-368211" algn="l" defTabSz="1472844" rtl="0" eaLnBrk="1" latinLnBrk="0" hangingPunct="1">
        <a:spcBef>
          <a:spcPct val="20000"/>
        </a:spcBef>
        <a:buFont typeface="Arial" pitchFamily="34" charset="0"/>
        <a:buChar char="•"/>
        <a:defRPr sz="3210" kern="1200">
          <a:solidFill>
            <a:schemeClr val="tx1"/>
          </a:solidFill>
          <a:latin typeface="+mn-lt"/>
          <a:ea typeface="+mn-ea"/>
          <a:cs typeface="+mn-cs"/>
        </a:defRPr>
      </a:lvl7pPr>
      <a:lvl8pPr marL="5523167" indent="-368211" algn="l" defTabSz="1472844" rtl="0" eaLnBrk="1" latinLnBrk="0" hangingPunct="1">
        <a:spcBef>
          <a:spcPct val="20000"/>
        </a:spcBef>
        <a:buFont typeface="Arial" pitchFamily="34" charset="0"/>
        <a:buChar char="•"/>
        <a:defRPr sz="3210" kern="1200">
          <a:solidFill>
            <a:schemeClr val="tx1"/>
          </a:solidFill>
          <a:latin typeface="+mn-lt"/>
          <a:ea typeface="+mn-ea"/>
          <a:cs typeface="+mn-cs"/>
        </a:defRPr>
      </a:lvl8pPr>
      <a:lvl9pPr marL="6259589" indent="-368211" algn="l" defTabSz="1472844" rtl="0" eaLnBrk="1" latinLnBrk="0" hangingPunct="1">
        <a:spcBef>
          <a:spcPct val="20000"/>
        </a:spcBef>
        <a:buFont typeface="Arial" pitchFamily="34" charset="0"/>
        <a:buChar char="•"/>
        <a:defRPr sz="32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472844" rtl="0" eaLnBrk="1" latinLnBrk="0" hangingPunct="1">
        <a:defRPr sz="2892" kern="1200">
          <a:solidFill>
            <a:schemeClr val="tx1"/>
          </a:solidFill>
          <a:latin typeface="+mn-lt"/>
          <a:ea typeface="+mn-ea"/>
          <a:cs typeface="+mn-cs"/>
        </a:defRPr>
      </a:lvl1pPr>
      <a:lvl2pPr marL="736422" algn="l" defTabSz="1472844" rtl="0" eaLnBrk="1" latinLnBrk="0" hangingPunct="1">
        <a:defRPr sz="2892" kern="1200">
          <a:solidFill>
            <a:schemeClr val="tx1"/>
          </a:solidFill>
          <a:latin typeface="+mn-lt"/>
          <a:ea typeface="+mn-ea"/>
          <a:cs typeface="+mn-cs"/>
        </a:defRPr>
      </a:lvl2pPr>
      <a:lvl3pPr marL="1472844" algn="l" defTabSz="1472844" rtl="0" eaLnBrk="1" latinLnBrk="0" hangingPunct="1">
        <a:defRPr sz="2892" kern="1200">
          <a:solidFill>
            <a:schemeClr val="tx1"/>
          </a:solidFill>
          <a:latin typeface="+mn-lt"/>
          <a:ea typeface="+mn-ea"/>
          <a:cs typeface="+mn-cs"/>
        </a:defRPr>
      </a:lvl3pPr>
      <a:lvl4pPr marL="2209267" algn="l" defTabSz="1472844" rtl="0" eaLnBrk="1" latinLnBrk="0" hangingPunct="1">
        <a:defRPr sz="2892" kern="1200">
          <a:solidFill>
            <a:schemeClr val="tx1"/>
          </a:solidFill>
          <a:latin typeface="+mn-lt"/>
          <a:ea typeface="+mn-ea"/>
          <a:cs typeface="+mn-cs"/>
        </a:defRPr>
      </a:lvl4pPr>
      <a:lvl5pPr marL="2945689" algn="l" defTabSz="1472844" rtl="0" eaLnBrk="1" latinLnBrk="0" hangingPunct="1">
        <a:defRPr sz="2892" kern="1200">
          <a:solidFill>
            <a:schemeClr val="tx1"/>
          </a:solidFill>
          <a:latin typeface="+mn-lt"/>
          <a:ea typeface="+mn-ea"/>
          <a:cs typeface="+mn-cs"/>
        </a:defRPr>
      </a:lvl5pPr>
      <a:lvl6pPr marL="3682111" algn="l" defTabSz="1472844" rtl="0" eaLnBrk="1" latinLnBrk="0" hangingPunct="1">
        <a:defRPr sz="2892" kern="1200">
          <a:solidFill>
            <a:schemeClr val="tx1"/>
          </a:solidFill>
          <a:latin typeface="+mn-lt"/>
          <a:ea typeface="+mn-ea"/>
          <a:cs typeface="+mn-cs"/>
        </a:defRPr>
      </a:lvl6pPr>
      <a:lvl7pPr marL="4418533" algn="l" defTabSz="1472844" rtl="0" eaLnBrk="1" latinLnBrk="0" hangingPunct="1">
        <a:defRPr sz="2892" kern="1200">
          <a:solidFill>
            <a:schemeClr val="tx1"/>
          </a:solidFill>
          <a:latin typeface="+mn-lt"/>
          <a:ea typeface="+mn-ea"/>
          <a:cs typeface="+mn-cs"/>
        </a:defRPr>
      </a:lvl7pPr>
      <a:lvl8pPr marL="5154956" algn="l" defTabSz="1472844" rtl="0" eaLnBrk="1" latinLnBrk="0" hangingPunct="1">
        <a:defRPr sz="2892" kern="1200">
          <a:solidFill>
            <a:schemeClr val="tx1"/>
          </a:solidFill>
          <a:latin typeface="+mn-lt"/>
          <a:ea typeface="+mn-ea"/>
          <a:cs typeface="+mn-cs"/>
        </a:defRPr>
      </a:lvl8pPr>
      <a:lvl9pPr marL="5891378" algn="l" defTabSz="1472844" rtl="0" eaLnBrk="1" latinLnBrk="0" hangingPunct="1">
        <a:defRPr sz="28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sv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5D4F94-765B-48BB-BFAA-1736894F570C}"/>
              </a:ext>
            </a:extLst>
          </p:cNvPr>
          <p:cNvSpPr/>
          <p:nvPr/>
        </p:nvSpPr>
        <p:spPr>
          <a:xfrm>
            <a:off x="550426" y="511473"/>
            <a:ext cx="9596080" cy="236768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4093" dirty="0"/>
          </a:p>
        </p:txBody>
      </p:sp>
      <p:pic>
        <p:nvPicPr>
          <p:cNvPr id="13" name="Graphique 12" descr="Déverrouiller">
            <a:extLst>
              <a:ext uri="{FF2B5EF4-FFF2-40B4-BE49-F238E27FC236}">
                <a16:creationId xmlns:a16="http://schemas.microsoft.com/office/drawing/2014/main" id="{6EEA555A-0E20-4FB3-8FE5-29CF96C787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7926">
            <a:off x="8773173" y="1069394"/>
            <a:ext cx="1028260" cy="102826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5814ED3D-FBD9-4C2D-8EFC-4E383E70DC30}"/>
              </a:ext>
            </a:extLst>
          </p:cNvPr>
          <p:cNvSpPr txBox="1"/>
          <p:nvPr/>
        </p:nvSpPr>
        <p:spPr>
          <a:xfrm>
            <a:off x="2462035" y="934210"/>
            <a:ext cx="5767742" cy="173664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3600" dirty="0" smtClean="0">
                <a:solidFill>
                  <a:schemeClr val="accent3">
                    <a:lumMod val="75000"/>
                  </a:schemeClr>
                </a:solidFill>
                <a:latin typeface="Gotham Narrow Ultra" pitchFamily="2" charset="0"/>
                <a:cs typeface="Arial" panose="020B0604020202020204" pitchFamily="34" charset="0"/>
              </a:rPr>
              <a:t>The Geneva </a:t>
            </a:r>
            <a:r>
              <a:rPr lang="fr-CH" sz="3600" dirty="0" err="1" smtClean="0">
                <a:solidFill>
                  <a:schemeClr val="accent3">
                    <a:lumMod val="75000"/>
                  </a:schemeClr>
                </a:solidFill>
                <a:latin typeface="Gotham Narrow Ultra" pitchFamily="2" charset="0"/>
                <a:cs typeface="Arial" panose="020B0604020202020204" pitchFamily="34" charset="0"/>
              </a:rPr>
              <a:t>Graduate</a:t>
            </a:r>
            <a:r>
              <a:rPr lang="fr-CH" sz="3600" dirty="0" smtClean="0">
                <a:solidFill>
                  <a:schemeClr val="accent3">
                    <a:lumMod val="75000"/>
                  </a:schemeClr>
                </a:solidFill>
                <a:latin typeface="Gotham Narrow Ultra" pitchFamily="2" charset="0"/>
                <a:cs typeface="Arial" panose="020B0604020202020204" pitchFamily="34" charset="0"/>
              </a:rPr>
              <a:t> Institute </a:t>
            </a:r>
            <a:r>
              <a:rPr lang="fr-CH" sz="3600" dirty="0" err="1" smtClean="0">
                <a:solidFill>
                  <a:schemeClr val="accent3">
                    <a:lumMod val="75000"/>
                  </a:schemeClr>
                </a:solidFill>
                <a:latin typeface="Gotham Narrow Ultra" pitchFamily="2" charset="0"/>
                <a:cs typeface="Arial" panose="020B0604020202020204" pitchFamily="34" charset="0"/>
              </a:rPr>
              <a:t>Repository</a:t>
            </a:r>
            <a:endParaRPr lang="fr-CH" sz="3600" dirty="0" smtClean="0">
              <a:solidFill>
                <a:schemeClr val="accent3">
                  <a:lumMod val="75000"/>
                </a:schemeClr>
              </a:solidFill>
              <a:latin typeface="Gotham Narrow Ultra" pitchFamily="2" charset="0"/>
              <a:cs typeface="Arial" panose="020B0604020202020204" pitchFamily="34" charset="0"/>
            </a:endParaRPr>
          </a:p>
          <a:p>
            <a:pPr algn="ctr"/>
            <a:r>
              <a:rPr lang="fr-CH" sz="2400" dirty="0" err="1" smtClean="0">
                <a:solidFill>
                  <a:schemeClr val="accent3">
                    <a:lumMod val="75000"/>
                  </a:schemeClr>
                </a:solidFill>
                <a:latin typeface="Gotham Narrow Medium" pitchFamily="2" charset="0"/>
                <a:cs typeface="Arial" panose="020B0604020202020204" pitchFamily="34" charset="0"/>
              </a:rPr>
              <a:t>Archiving</a:t>
            </a:r>
            <a:r>
              <a:rPr lang="fr-CH" sz="2400" dirty="0" smtClean="0">
                <a:solidFill>
                  <a:schemeClr val="accent3">
                    <a:lumMod val="75000"/>
                  </a:schemeClr>
                </a:solidFill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solidFill>
                  <a:schemeClr val="accent3">
                    <a:lumMod val="75000"/>
                  </a:schemeClr>
                </a:solidFill>
                <a:latin typeface="Gotham Narrow Medium" pitchFamily="2" charset="0"/>
                <a:cs typeface="Arial" panose="020B0604020202020204" pitchFamily="34" charset="0"/>
              </a:rPr>
              <a:t>our</a:t>
            </a:r>
            <a:r>
              <a:rPr lang="fr-CH" sz="2400" dirty="0" smtClean="0">
                <a:solidFill>
                  <a:schemeClr val="accent3">
                    <a:lumMod val="75000"/>
                  </a:schemeClr>
                </a:solidFill>
                <a:latin typeface="Gotham Narrow Medium" pitchFamily="2" charset="0"/>
                <a:cs typeface="Arial" panose="020B0604020202020204" pitchFamily="34" charset="0"/>
              </a:rPr>
              <a:t> Scientific </a:t>
            </a:r>
            <a:r>
              <a:rPr lang="fr-CH" sz="2400" dirty="0" err="1" smtClean="0">
                <a:solidFill>
                  <a:schemeClr val="accent3">
                    <a:lumMod val="75000"/>
                  </a:schemeClr>
                </a:solidFill>
                <a:latin typeface="Gotham Narrow Medium" pitchFamily="2" charset="0"/>
                <a:cs typeface="Arial" panose="020B0604020202020204" pitchFamily="34" charset="0"/>
              </a:rPr>
              <a:t>Heritage</a:t>
            </a:r>
            <a:endParaRPr lang="fr-CH" sz="2400" dirty="0" smtClean="0">
              <a:solidFill>
                <a:schemeClr val="accent3">
                  <a:lumMod val="75000"/>
                </a:schemeClr>
              </a:solidFill>
              <a:latin typeface="Gotham Narrow Medium" pitchFamily="2" charset="0"/>
              <a:cs typeface="Arial" panose="020B0604020202020204" pitchFamily="34" charset="0"/>
            </a:endParaRPr>
          </a:p>
        </p:txBody>
      </p:sp>
      <p:pic>
        <p:nvPicPr>
          <p:cNvPr id="57" name="Graphique 56" descr="Déverrouiller">
            <a:extLst>
              <a:ext uri="{FF2B5EF4-FFF2-40B4-BE49-F238E27FC236}">
                <a16:creationId xmlns:a16="http://schemas.microsoft.com/office/drawing/2014/main" id="{9F94BFD8-F27C-4B9C-8243-F21354A689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157902">
            <a:off x="9935915" y="669245"/>
            <a:ext cx="411404" cy="411404"/>
          </a:xfrm>
          <a:prstGeom prst="rect">
            <a:avLst/>
          </a:prstGeom>
        </p:spPr>
      </p:pic>
      <p:pic>
        <p:nvPicPr>
          <p:cNvPr id="58" name="Graphique 57" descr="Déverrouiller">
            <a:extLst>
              <a:ext uri="{FF2B5EF4-FFF2-40B4-BE49-F238E27FC236}">
                <a16:creationId xmlns:a16="http://schemas.microsoft.com/office/drawing/2014/main" id="{2E91CB1B-E6ED-4D9F-B039-AFAF5116540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7926">
            <a:off x="8776561" y="817498"/>
            <a:ext cx="629486" cy="629486"/>
          </a:xfrm>
          <a:prstGeom prst="rect">
            <a:avLst/>
          </a:prstGeom>
        </p:spPr>
      </p:pic>
      <p:pic>
        <p:nvPicPr>
          <p:cNvPr id="60" name="Graphique 59" descr="Déverrouiller">
            <a:extLst>
              <a:ext uri="{FF2B5EF4-FFF2-40B4-BE49-F238E27FC236}">
                <a16:creationId xmlns:a16="http://schemas.microsoft.com/office/drawing/2014/main" id="{8A4E41A9-F979-43A7-B9DC-3193C29A28A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3115857">
            <a:off x="9513056" y="910146"/>
            <a:ext cx="811612" cy="811612"/>
          </a:xfrm>
          <a:prstGeom prst="rect">
            <a:avLst/>
          </a:prstGeom>
        </p:spPr>
      </p:pic>
      <p:pic>
        <p:nvPicPr>
          <p:cNvPr id="61" name="Graphique 60" descr="Déverrouiller">
            <a:extLst>
              <a:ext uri="{FF2B5EF4-FFF2-40B4-BE49-F238E27FC236}">
                <a16:creationId xmlns:a16="http://schemas.microsoft.com/office/drawing/2014/main" id="{06F18B9A-F0A9-4235-A619-3AAA0D87532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349057">
            <a:off x="9269660" y="1018157"/>
            <a:ext cx="366987" cy="366987"/>
          </a:xfrm>
          <a:prstGeom prst="rect">
            <a:avLst/>
          </a:prstGeom>
        </p:spPr>
      </p:pic>
      <p:pic>
        <p:nvPicPr>
          <p:cNvPr id="62" name="Graphique 61" descr="Déverrouiller">
            <a:extLst>
              <a:ext uri="{FF2B5EF4-FFF2-40B4-BE49-F238E27FC236}">
                <a16:creationId xmlns:a16="http://schemas.microsoft.com/office/drawing/2014/main" id="{6ECFF2D1-A850-4F84-9A1F-5823C6BAEA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7926">
            <a:off x="9505249" y="586470"/>
            <a:ext cx="645848" cy="645848"/>
          </a:xfrm>
          <a:prstGeom prst="rect">
            <a:avLst/>
          </a:prstGeom>
        </p:spPr>
      </p:pic>
      <p:pic>
        <p:nvPicPr>
          <p:cNvPr id="72" name="Graphique 71" descr="Déverrouiller">
            <a:extLst>
              <a:ext uri="{FF2B5EF4-FFF2-40B4-BE49-F238E27FC236}">
                <a16:creationId xmlns:a16="http://schemas.microsoft.com/office/drawing/2014/main" id="{BFE46F62-4A0B-4F0F-8954-54F48FD27F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842429">
            <a:off x="8233378" y="1404909"/>
            <a:ext cx="1028260" cy="1028260"/>
          </a:xfrm>
          <a:prstGeom prst="rect">
            <a:avLst/>
          </a:prstGeom>
        </p:spPr>
      </p:pic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CDD15E19-9DF3-4A24-A573-C8315A5D6C41}"/>
              </a:ext>
            </a:extLst>
          </p:cNvPr>
          <p:cNvSpPr/>
          <p:nvPr/>
        </p:nvSpPr>
        <p:spPr>
          <a:xfrm>
            <a:off x="1667353" y="294292"/>
            <a:ext cx="7628448" cy="93613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4093"/>
          </a:p>
        </p:txBody>
      </p:sp>
      <p:pic>
        <p:nvPicPr>
          <p:cNvPr id="73" name="Graphique 72" descr="Déverrouiller">
            <a:extLst>
              <a:ext uri="{FF2B5EF4-FFF2-40B4-BE49-F238E27FC236}">
                <a16:creationId xmlns:a16="http://schemas.microsoft.com/office/drawing/2014/main" id="{F910E4D2-89D9-4DBE-B801-868BAAF23A6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7016726">
            <a:off x="8673015" y="583465"/>
            <a:ext cx="542258" cy="542258"/>
          </a:xfrm>
          <a:prstGeom prst="rect">
            <a:avLst/>
          </a:prstGeom>
        </p:spPr>
      </p:pic>
      <p:pic>
        <p:nvPicPr>
          <p:cNvPr id="75" name="Graphique 74" descr="Déverrouiller">
            <a:extLst>
              <a:ext uri="{FF2B5EF4-FFF2-40B4-BE49-F238E27FC236}">
                <a16:creationId xmlns:a16="http://schemas.microsoft.com/office/drawing/2014/main" id="{1D71F14F-C479-459E-B94F-AE2C017131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7926">
            <a:off x="9079553" y="1699909"/>
            <a:ext cx="1028260" cy="1028260"/>
          </a:xfrm>
          <a:prstGeom prst="rect">
            <a:avLst/>
          </a:prstGeom>
        </p:spPr>
      </p:pic>
      <p:pic>
        <p:nvPicPr>
          <p:cNvPr id="76" name="Graphique 75" descr="Déverrouiller">
            <a:extLst>
              <a:ext uri="{FF2B5EF4-FFF2-40B4-BE49-F238E27FC236}">
                <a16:creationId xmlns:a16="http://schemas.microsoft.com/office/drawing/2014/main" id="{8101F5E9-1CB4-4DD1-BEAF-75CC5FF2144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9669783" y="1597912"/>
            <a:ext cx="667491" cy="667491"/>
          </a:xfrm>
          <a:prstGeom prst="rect">
            <a:avLst/>
          </a:prstGeom>
        </p:spPr>
      </p:pic>
      <p:sp>
        <p:nvSpPr>
          <p:cNvPr id="99" name="Rectangle 98"/>
          <p:cNvSpPr/>
          <p:nvPr/>
        </p:nvSpPr>
        <p:spPr>
          <a:xfrm>
            <a:off x="545306" y="13135327"/>
            <a:ext cx="9601200" cy="151020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8169" tIns="59084" rIns="118169" bIns="590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CH" sz="3108"/>
          </a:p>
        </p:txBody>
      </p:sp>
      <p:sp>
        <p:nvSpPr>
          <p:cNvPr id="100" name="ZoneTexte 45">
            <a:extLst>
              <a:ext uri="{FF2B5EF4-FFF2-40B4-BE49-F238E27FC236}">
                <a16:creationId xmlns:a16="http://schemas.microsoft.com/office/drawing/2014/main" id="{8FB2FF89-DCB3-4292-BE9E-C55BFFEBF6D7}"/>
              </a:ext>
            </a:extLst>
          </p:cNvPr>
          <p:cNvSpPr txBox="1"/>
          <p:nvPr/>
        </p:nvSpPr>
        <p:spPr>
          <a:xfrm>
            <a:off x="822388" y="13252246"/>
            <a:ext cx="60897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b="1" dirty="0">
                <a:solidFill>
                  <a:schemeClr val="bg1"/>
                </a:solidFill>
                <a:latin typeface="Gotham Narrow Medium" pitchFamily="2" charset="0"/>
                <a:cs typeface="Arial" panose="020B0604020202020204" pitchFamily="34" charset="0"/>
              </a:rPr>
              <a:t>KATHRYN &amp; SHELBY CULLOM DAVIS LIBRARY </a:t>
            </a:r>
          </a:p>
          <a:p>
            <a:r>
              <a:rPr lang="fr-CH" sz="1600" b="1" dirty="0">
                <a:solidFill>
                  <a:schemeClr val="bg1"/>
                </a:solidFill>
                <a:latin typeface="Gotham Narrow Thin" pitchFamily="2" charset="0"/>
                <a:cs typeface="Arial" panose="020B0604020202020204" pitchFamily="34" charset="0"/>
              </a:rPr>
              <a:t>library@graduateinstitute.ch</a:t>
            </a:r>
          </a:p>
        </p:txBody>
      </p:sp>
      <p:pic>
        <p:nvPicPr>
          <p:cNvPr id="101" name="Picture 10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079" y="13341446"/>
            <a:ext cx="2088431" cy="1003532"/>
          </a:xfrm>
          <a:prstGeom prst="rect">
            <a:avLst/>
          </a:prstGeom>
        </p:spPr>
      </p:pic>
      <p:pic>
        <p:nvPicPr>
          <p:cNvPr id="102" name="Image 2">
            <a:extLst>
              <a:ext uri="{FF2B5EF4-FFF2-40B4-BE49-F238E27FC236}">
                <a16:creationId xmlns:a16="http://schemas.microsoft.com/office/drawing/2014/main" id="{3429143E-BDA2-4E8B-9D27-7E9CEBD9A29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07256" y="13887683"/>
            <a:ext cx="1491609" cy="521878"/>
          </a:xfrm>
          <a:prstGeom prst="rect">
            <a:avLst/>
          </a:prstGeom>
        </p:spPr>
      </p:pic>
      <p:sp>
        <p:nvSpPr>
          <p:cNvPr id="103" name="TextBox 102"/>
          <p:cNvSpPr txBox="1"/>
          <p:nvPr/>
        </p:nvSpPr>
        <p:spPr>
          <a:xfrm>
            <a:off x="2465586" y="13890428"/>
            <a:ext cx="49815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  <a:latin typeface="Gotham Narrow Medium" pitchFamily="2" charset="0"/>
              </a:rPr>
              <a:t>Guillaume </a:t>
            </a:r>
            <a:r>
              <a:rPr lang="en-GB" sz="1400" dirty="0">
                <a:solidFill>
                  <a:schemeClr val="bg1"/>
                </a:solidFill>
                <a:latin typeface="Gotham Narrow Medium" pitchFamily="2" charset="0"/>
              </a:rPr>
              <a:t>Pasquier &amp; Catherine </a:t>
            </a:r>
            <a:r>
              <a:rPr lang="en-GB" sz="1400" dirty="0" err="1" smtClean="0">
                <a:solidFill>
                  <a:schemeClr val="bg1"/>
                </a:solidFill>
                <a:latin typeface="Gotham Narrow Medium" pitchFamily="2" charset="0"/>
              </a:rPr>
              <a:t>Brendow</a:t>
            </a:r>
            <a:r>
              <a:rPr lang="en-GB" sz="1400" dirty="0" smtClean="0">
                <a:solidFill>
                  <a:schemeClr val="bg1"/>
                </a:solidFill>
                <a:latin typeface="Gotham Narrow Medium" pitchFamily="2" charset="0"/>
              </a:rPr>
              <a:t>, 2023</a:t>
            </a:r>
            <a:endParaRPr lang="en-GB" sz="1400" dirty="0">
              <a:solidFill>
                <a:schemeClr val="bg1"/>
              </a:solidFill>
              <a:latin typeface="Gotham Narrow Medium" pitchFamily="2" charset="0"/>
            </a:endParaRPr>
          </a:p>
          <a:p>
            <a:r>
              <a:rPr lang="en-US" sz="800" dirty="0" smtClean="0">
                <a:solidFill>
                  <a:schemeClr val="bg1"/>
                </a:solidFill>
                <a:latin typeface="Gotham Narrow Medium" pitchFamily="2" charset="0"/>
              </a:rPr>
              <a:t>Partly adapted </a:t>
            </a:r>
            <a:r>
              <a:rPr lang="en-US" sz="800" dirty="0">
                <a:solidFill>
                  <a:schemeClr val="bg1"/>
                </a:solidFill>
                <a:latin typeface="Gotham Narrow Medium" pitchFamily="2" charset="0"/>
              </a:rPr>
              <a:t>from UNIGE </a:t>
            </a:r>
            <a:r>
              <a:rPr lang="en-US" sz="800" dirty="0" smtClean="0">
                <a:solidFill>
                  <a:schemeClr val="bg1"/>
                </a:solidFill>
                <a:latin typeface="Gotham Narrow Medium" pitchFamily="2" charset="0"/>
              </a:rPr>
              <a:t>Library (2023) </a:t>
            </a:r>
          </a:p>
          <a:p>
            <a:r>
              <a:rPr lang="en-GB" sz="800" dirty="0" smtClean="0">
                <a:solidFill>
                  <a:schemeClr val="bg1"/>
                </a:solidFill>
                <a:latin typeface="Gotham Narrow Medium" pitchFamily="2" charset="0"/>
              </a:rPr>
              <a:t>This document is shared under a Creative Commons Attribution-</a:t>
            </a:r>
            <a:r>
              <a:rPr lang="en-GB" sz="800" dirty="0" err="1" smtClean="0">
                <a:solidFill>
                  <a:schemeClr val="bg1"/>
                </a:solidFill>
                <a:latin typeface="Gotham Narrow Medium" pitchFamily="2" charset="0"/>
              </a:rPr>
              <a:t>ShareAlike</a:t>
            </a:r>
            <a:r>
              <a:rPr lang="en-GB" sz="800" dirty="0" smtClean="0">
                <a:solidFill>
                  <a:schemeClr val="bg1"/>
                </a:solidFill>
                <a:latin typeface="Gotham Narrow Medium" pitchFamily="2" charset="0"/>
              </a:rPr>
              <a:t> 4.0 International License</a:t>
            </a:r>
          </a:p>
        </p:txBody>
      </p:sp>
      <p:sp>
        <p:nvSpPr>
          <p:cNvPr id="31" name="Rectangle : coins arrondis 16">
            <a:extLst>
              <a:ext uri="{FF2B5EF4-FFF2-40B4-BE49-F238E27FC236}">
                <a16:creationId xmlns:a16="http://schemas.microsoft.com/office/drawing/2014/main" id="{228D7258-FF57-4DFA-86D4-4C4D35FDA2BE}"/>
              </a:ext>
            </a:extLst>
          </p:cNvPr>
          <p:cNvSpPr/>
          <p:nvPr/>
        </p:nvSpPr>
        <p:spPr>
          <a:xfrm>
            <a:off x="545305" y="3512313"/>
            <a:ext cx="9601201" cy="2535194"/>
          </a:xfrm>
          <a:prstGeom prst="roundRect">
            <a:avLst>
              <a:gd name="adj" fmla="val 1318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1600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Records </a:t>
            </a: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all the </a:t>
            </a:r>
            <a:r>
              <a:rPr lang="fr-CH" sz="1600" b="1" dirty="0" err="1" smtClean="0">
                <a:solidFill>
                  <a:schemeClr val="tx1"/>
                </a:solidFill>
                <a:latin typeface="Gotham Narrow Medium" pitchFamily="2" charset="0"/>
              </a:rPr>
              <a:t>works</a:t>
            </a: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published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by IHEID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researchers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.</a:t>
            </a:r>
          </a:p>
          <a:p>
            <a:pPr marL="21600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Makes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the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works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available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in </a:t>
            </a: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open </a:t>
            </a:r>
            <a:r>
              <a:rPr lang="fr-CH" sz="1600" b="1" dirty="0" err="1" smtClean="0">
                <a:solidFill>
                  <a:schemeClr val="tx1"/>
                </a:solidFill>
                <a:latin typeface="Gotham Narrow Medium" pitchFamily="2" charset="0"/>
              </a:rPr>
              <a:t>access</a:t>
            </a: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when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possible.</a:t>
            </a:r>
          </a:p>
          <a:p>
            <a:pPr marL="21600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Document types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include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articles, books,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chapters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, reports,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theses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, etc.</a:t>
            </a:r>
          </a:p>
          <a:p>
            <a:pPr marL="21600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Document versions: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preprints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/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working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papers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,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accepted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manuscripts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,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published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versions...</a:t>
            </a:r>
          </a:p>
          <a:p>
            <a:pPr marL="21600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Access settings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can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be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public 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(open), </a:t>
            </a:r>
            <a:r>
              <a:rPr lang="fr-CH" sz="1600" b="1" dirty="0" err="1" smtClean="0">
                <a:solidFill>
                  <a:schemeClr val="tx1"/>
                </a:solidFill>
                <a:latin typeface="Gotham Narrow Medium" pitchFamily="2" charset="0"/>
              </a:rPr>
              <a:t>restricted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(IHEID-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only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), or </a:t>
            </a:r>
            <a:r>
              <a:rPr lang="fr-CH" sz="1600" b="1" dirty="0" err="1" smtClean="0">
                <a:solidFill>
                  <a:schemeClr val="tx1"/>
                </a:solidFill>
                <a:latin typeface="Gotham Narrow Medium" pitchFamily="2" charset="0"/>
              </a:rPr>
              <a:t>private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(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closed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).</a:t>
            </a:r>
          </a:p>
          <a:p>
            <a:pPr marL="21600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You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may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apply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b="1" dirty="0" err="1" smtClean="0">
                <a:solidFill>
                  <a:schemeClr val="tx1"/>
                </a:solidFill>
                <a:latin typeface="Gotham Narrow Medium" pitchFamily="2" charset="0"/>
              </a:rPr>
              <a:t>embargoes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to respect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publisher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copyrights.</a:t>
            </a:r>
          </a:p>
          <a:p>
            <a:pPr marL="21600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Managed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for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you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by the </a:t>
            </a:r>
            <a:r>
              <a:rPr lang="fr-CH" sz="1600" b="1" dirty="0" err="1" smtClean="0">
                <a:solidFill>
                  <a:schemeClr val="tx1"/>
                </a:solidFill>
                <a:latin typeface="Gotham Narrow Medium" pitchFamily="2" charset="0"/>
              </a:rPr>
              <a:t>Librarians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of the Institute.</a:t>
            </a:r>
            <a:endParaRPr lang="fr-CH" sz="1600" dirty="0">
              <a:solidFill>
                <a:schemeClr val="tx1"/>
              </a:solidFill>
              <a:latin typeface="Gotham Narrow Medium" pitchFamily="2" charset="0"/>
            </a:endParaRPr>
          </a:p>
        </p:txBody>
      </p:sp>
      <p:sp>
        <p:nvSpPr>
          <p:cNvPr id="29" name="ZoneTexte 31">
            <a:extLst>
              <a:ext uri="{FF2B5EF4-FFF2-40B4-BE49-F238E27FC236}">
                <a16:creationId xmlns:a16="http://schemas.microsoft.com/office/drawing/2014/main" id="{D0F3EB95-FBF8-4756-A411-C3779426735B}"/>
              </a:ext>
            </a:extLst>
          </p:cNvPr>
          <p:cNvSpPr txBox="1"/>
          <p:nvPr/>
        </p:nvSpPr>
        <p:spPr>
          <a:xfrm>
            <a:off x="545306" y="2999833"/>
            <a:ext cx="2424336" cy="537567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Gotham Narrow Bold" pitchFamily="2" charset="0"/>
              </a:rPr>
              <a:t>What and how?</a:t>
            </a:r>
            <a:endParaRPr lang="fr-CH" sz="2400" dirty="0">
              <a:solidFill>
                <a:schemeClr val="accent3">
                  <a:lumMod val="75000"/>
                </a:schemeClr>
              </a:solidFill>
              <a:latin typeface="Gotham Narrow Bold" pitchFamily="2" charset="0"/>
            </a:endParaRPr>
          </a:p>
        </p:txBody>
      </p:sp>
      <p:sp>
        <p:nvSpPr>
          <p:cNvPr id="32" name="Rectangle : coins arrondis 16">
            <a:extLst>
              <a:ext uri="{FF2B5EF4-FFF2-40B4-BE49-F238E27FC236}">
                <a16:creationId xmlns:a16="http://schemas.microsoft.com/office/drawing/2014/main" id="{228D7258-FF57-4DFA-86D4-4C4D35FDA2BE}"/>
              </a:ext>
            </a:extLst>
          </p:cNvPr>
          <p:cNvSpPr/>
          <p:nvPr/>
        </p:nvSpPr>
        <p:spPr>
          <a:xfrm>
            <a:off x="545307" y="6704003"/>
            <a:ext cx="4728592" cy="2252127"/>
          </a:xfrm>
          <a:prstGeom prst="roundRect">
            <a:avLst>
              <a:gd name="adj" fmla="val 1318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3030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Gives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b="1" dirty="0" err="1" smtClean="0">
                <a:solidFill>
                  <a:schemeClr val="tx1"/>
                </a:solidFill>
                <a:latin typeface="Gotham Narrow Medium" pitchFamily="2" charset="0"/>
              </a:rPr>
              <a:t>easy</a:t>
            </a: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b="1" dirty="0" err="1" smtClean="0">
                <a:solidFill>
                  <a:schemeClr val="tx1"/>
                </a:solidFill>
                <a:latin typeface="Gotham Narrow Medium" pitchFamily="2" charset="0"/>
              </a:rPr>
              <a:t>access</a:t>
            </a: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to all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your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publications</a:t>
            </a:r>
          </a:p>
          <a:p>
            <a:pPr marL="33030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Ensures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they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will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be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b="1" dirty="0" err="1" smtClean="0">
                <a:solidFill>
                  <a:schemeClr val="tx1"/>
                </a:solidFill>
                <a:latin typeface="Gotham Narrow Medium" pitchFamily="2" charset="0"/>
              </a:rPr>
              <a:t>durably</a:t>
            </a: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b="1" dirty="0" err="1" smtClean="0">
                <a:solidFill>
                  <a:schemeClr val="tx1"/>
                </a:solidFill>
                <a:latin typeface="Gotham Narrow Medium" pitchFamily="2" charset="0"/>
              </a:rPr>
              <a:t>preserved</a:t>
            </a:r>
            <a:endParaRPr lang="fr-CH" sz="1600" b="1" dirty="0">
              <a:solidFill>
                <a:schemeClr val="tx1"/>
              </a:solidFill>
              <a:latin typeface="Gotham Narrow Medium" pitchFamily="2" charset="0"/>
            </a:endParaRPr>
          </a:p>
          <a:p>
            <a:pPr marL="33030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Increases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dirty="0">
                <a:solidFill>
                  <a:schemeClr val="tx1"/>
                </a:solidFill>
                <a:latin typeface="Gotham Narrow Medium" pitchFamily="2" charset="0"/>
              </a:rPr>
              <a:t>the </a:t>
            </a:r>
            <a:r>
              <a:rPr lang="fr-CH" sz="1600" dirty="0" err="1">
                <a:solidFill>
                  <a:schemeClr val="tx1"/>
                </a:solidFill>
                <a:latin typeface="Gotham Narrow Medium" pitchFamily="2" charset="0"/>
              </a:rPr>
              <a:t>visibility</a:t>
            </a:r>
            <a:r>
              <a:rPr lang="fr-CH" sz="1600" dirty="0">
                <a:solidFill>
                  <a:schemeClr val="tx1"/>
                </a:solidFill>
                <a:latin typeface="Gotham Narrow Medium" pitchFamily="2" charset="0"/>
              </a:rPr>
              <a:t> of </a:t>
            </a:r>
            <a:r>
              <a:rPr lang="fr-CH" sz="1600" dirty="0" err="1">
                <a:solidFill>
                  <a:schemeClr val="tx1"/>
                </a:solidFill>
                <a:latin typeface="Gotham Narrow Medium" pitchFamily="2" charset="0"/>
              </a:rPr>
              <a:t>your</a:t>
            </a:r>
            <a:r>
              <a:rPr lang="fr-CH" sz="1600" dirty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works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: contents are </a:t>
            </a:r>
            <a:r>
              <a:rPr lang="fr-CH" sz="1600" b="1" dirty="0" err="1" smtClean="0">
                <a:solidFill>
                  <a:schemeClr val="tx1"/>
                </a:solidFill>
                <a:latin typeface="Gotham Narrow Medium" pitchFamily="2" charset="0"/>
              </a:rPr>
              <a:t>indexed</a:t>
            </a: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in</a:t>
            </a: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 Google </a:t>
            </a:r>
            <a:r>
              <a:rPr lang="fr-CH" sz="1600" b="1" dirty="0" err="1" smtClean="0">
                <a:solidFill>
                  <a:schemeClr val="tx1"/>
                </a:solidFill>
                <a:latin typeface="Gotham Narrow Medium" pitchFamily="2" charset="0"/>
              </a:rPr>
              <a:t>Scholar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, </a:t>
            </a:r>
            <a:r>
              <a:rPr lang="fr-CH" sz="1600" b="1" dirty="0" err="1" smtClean="0">
                <a:solidFill>
                  <a:schemeClr val="tx1"/>
                </a:solidFill>
                <a:latin typeface="Gotham Narrow Medium" pitchFamily="2" charset="0"/>
              </a:rPr>
              <a:t>Unpaywall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, and </a:t>
            </a:r>
            <a:r>
              <a:rPr lang="fr-CH" sz="1600" b="1" dirty="0" err="1" smtClean="0">
                <a:solidFill>
                  <a:schemeClr val="tx1"/>
                </a:solidFill>
                <a:latin typeface="Gotham Narrow Medium" pitchFamily="2" charset="0"/>
              </a:rPr>
              <a:t>Swisscovery</a:t>
            </a:r>
            <a:endParaRPr lang="fr-CH" sz="1600" b="1" dirty="0" smtClean="0">
              <a:solidFill>
                <a:schemeClr val="tx1"/>
              </a:solidFill>
              <a:latin typeface="Gotham Narrow Medium" pitchFamily="2" charset="0"/>
            </a:endParaRPr>
          </a:p>
          <a:p>
            <a:pPr marL="33030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dirty="0" err="1">
                <a:solidFill>
                  <a:schemeClr val="tx1"/>
                </a:solidFill>
                <a:latin typeface="Gotham Narrow Medium" pitchFamily="2" charset="0"/>
              </a:rPr>
              <a:t>Makes</a:t>
            </a:r>
            <a:r>
              <a:rPr lang="fr-CH" sz="1600" dirty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dirty="0" err="1">
                <a:solidFill>
                  <a:schemeClr val="tx1"/>
                </a:solidFill>
                <a:latin typeface="Gotham Narrow Medium" pitchFamily="2" charset="0"/>
              </a:rPr>
              <a:t>your</a:t>
            </a:r>
            <a:r>
              <a:rPr lang="fr-CH" sz="1600" dirty="0">
                <a:solidFill>
                  <a:schemeClr val="tx1"/>
                </a:solidFill>
                <a:latin typeface="Gotham Narrow Medium" pitchFamily="2" charset="0"/>
              </a:rPr>
              <a:t> publications open to respect </a:t>
            </a:r>
            <a:r>
              <a:rPr lang="fr-CH" sz="1600" dirty="0" err="1">
                <a:solidFill>
                  <a:schemeClr val="tx1"/>
                </a:solidFill>
                <a:latin typeface="Gotham Narrow Medium" pitchFamily="2" charset="0"/>
              </a:rPr>
              <a:t>your</a:t>
            </a:r>
            <a:r>
              <a:rPr lang="fr-CH" sz="1600" dirty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funders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’ </a:t>
            </a:r>
            <a:r>
              <a:rPr lang="fr-CH" sz="1600" b="1" dirty="0">
                <a:solidFill>
                  <a:schemeClr val="tx1"/>
                </a:solidFill>
                <a:latin typeface="Gotham Narrow Medium" pitchFamily="2" charset="0"/>
              </a:rPr>
              <a:t>Open Access </a:t>
            </a: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mandates</a:t>
            </a:r>
            <a:endParaRPr lang="fr-CH" sz="1600" b="1" dirty="0">
              <a:solidFill>
                <a:schemeClr val="tx1"/>
              </a:solidFill>
              <a:latin typeface="Gotham Narrow Medium" pitchFamily="2" charset="0"/>
            </a:endParaRPr>
          </a:p>
        </p:txBody>
      </p:sp>
      <p:sp>
        <p:nvSpPr>
          <p:cNvPr id="33" name="ZoneTexte 31">
            <a:extLst>
              <a:ext uri="{FF2B5EF4-FFF2-40B4-BE49-F238E27FC236}">
                <a16:creationId xmlns:a16="http://schemas.microsoft.com/office/drawing/2014/main" id="{D0F3EB95-FBF8-4756-A411-C3779426735B}"/>
              </a:ext>
            </a:extLst>
          </p:cNvPr>
          <p:cNvSpPr txBox="1"/>
          <p:nvPr/>
        </p:nvSpPr>
        <p:spPr>
          <a:xfrm>
            <a:off x="545307" y="6191524"/>
            <a:ext cx="2064295" cy="537567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Gotham Narrow Bold" pitchFamily="2" charset="0"/>
              </a:rPr>
              <a:t>Good for you</a:t>
            </a:r>
            <a:endParaRPr lang="fr-CH" sz="2400" dirty="0">
              <a:solidFill>
                <a:schemeClr val="accent3">
                  <a:lumMod val="75000"/>
                </a:schemeClr>
              </a:solidFill>
              <a:latin typeface="Gotham Narrow Bold" pitchFamily="2" charset="0"/>
            </a:endParaRPr>
          </a:p>
        </p:txBody>
      </p:sp>
      <p:sp>
        <p:nvSpPr>
          <p:cNvPr id="34" name="Rectangle : coins arrondis 16">
            <a:extLst>
              <a:ext uri="{FF2B5EF4-FFF2-40B4-BE49-F238E27FC236}">
                <a16:creationId xmlns:a16="http://schemas.microsoft.com/office/drawing/2014/main" id="{228D7258-FF57-4DFA-86D4-4C4D35FDA2BE}"/>
              </a:ext>
            </a:extLst>
          </p:cNvPr>
          <p:cNvSpPr/>
          <p:nvPr/>
        </p:nvSpPr>
        <p:spPr>
          <a:xfrm>
            <a:off x="5582533" y="6702929"/>
            <a:ext cx="4560724" cy="2253201"/>
          </a:xfrm>
          <a:prstGeom prst="roundRect">
            <a:avLst>
              <a:gd name="adj" fmla="val 1318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3030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Collects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and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preserves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the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Institute’s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dirty="0" err="1">
                <a:solidFill>
                  <a:schemeClr val="tx1"/>
                </a:solidFill>
                <a:latin typeface="Gotham Narrow Medium" pitchFamily="2" charset="0"/>
              </a:rPr>
              <a:t>i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ntellectual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and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scientific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b="1" dirty="0" err="1" smtClean="0">
                <a:solidFill>
                  <a:schemeClr val="tx1"/>
                </a:solidFill>
                <a:latin typeface="Gotham Narrow Medium" pitchFamily="2" charset="0"/>
              </a:rPr>
              <a:t>heritage</a:t>
            </a: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</a:p>
          <a:p>
            <a:pPr marL="33030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Increases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the value of </a:t>
            </a:r>
            <a:r>
              <a:rPr lang="fr-CH" sz="1600" b="1" dirty="0" err="1" smtClean="0">
                <a:solidFill>
                  <a:schemeClr val="tx1"/>
                </a:solidFill>
                <a:latin typeface="Gotham Narrow Medium" pitchFamily="2" charset="0"/>
              </a:rPr>
              <a:t>current</a:t>
            </a: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b="1" dirty="0" err="1" smtClean="0">
                <a:solidFill>
                  <a:schemeClr val="tx1"/>
                </a:solidFill>
                <a:latin typeface="Gotham Narrow Medium" pitchFamily="2" charset="0"/>
              </a:rPr>
              <a:t>research</a:t>
            </a:r>
            <a:endParaRPr lang="fr-CH" sz="1600" b="1" dirty="0" smtClean="0">
              <a:solidFill>
                <a:schemeClr val="tx1"/>
              </a:solidFill>
              <a:latin typeface="Gotham Narrow Medium" pitchFamily="2" charset="0"/>
            </a:endParaRPr>
          </a:p>
          <a:p>
            <a:pPr marL="33030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dirty="0" err="1">
                <a:solidFill>
                  <a:schemeClr val="tx1"/>
                </a:solidFill>
                <a:latin typeface="Gotham Narrow Medium" pitchFamily="2" charset="0"/>
              </a:rPr>
              <a:t>Contributes</a:t>
            </a:r>
            <a:r>
              <a:rPr lang="fr-CH" sz="1600" dirty="0">
                <a:solidFill>
                  <a:schemeClr val="tx1"/>
                </a:solidFill>
                <a:latin typeface="Gotham Narrow Medium" pitchFamily="2" charset="0"/>
              </a:rPr>
              <a:t> to the global Open Access </a:t>
            </a:r>
            <a:r>
              <a:rPr lang="fr-CH" sz="1600" dirty="0" err="1">
                <a:solidFill>
                  <a:schemeClr val="tx1"/>
                </a:solidFill>
                <a:latin typeface="Gotham Narrow Medium" pitchFamily="2" charset="0"/>
              </a:rPr>
              <a:t>movement</a:t>
            </a:r>
            <a:r>
              <a:rPr lang="fr-CH" sz="1600" dirty="0">
                <a:solidFill>
                  <a:schemeClr val="tx1"/>
                </a:solidFill>
                <a:latin typeface="Gotham Narrow Medium" pitchFamily="2" charset="0"/>
              </a:rPr>
              <a:t> and </a:t>
            </a:r>
            <a:r>
              <a:rPr lang="fr-CH" sz="1600" b="1" dirty="0" err="1">
                <a:solidFill>
                  <a:schemeClr val="tx1"/>
                </a:solidFill>
                <a:latin typeface="Gotham Narrow Medium" pitchFamily="2" charset="0"/>
              </a:rPr>
              <a:t>access</a:t>
            </a:r>
            <a:r>
              <a:rPr lang="fr-CH" sz="1600" b="1" dirty="0">
                <a:solidFill>
                  <a:schemeClr val="tx1"/>
                </a:solidFill>
                <a:latin typeface="Gotham Narrow Medium" pitchFamily="2" charset="0"/>
              </a:rPr>
              <a:t> to </a:t>
            </a:r>
            <a:r>
              <a:rPr lang="fr-CH" sz="1600" b="1" dirty="0" err="1">
                <a:solidFill>
                  <a:schemeClr val="tx1"/>
                </a:solidFill>
                <a:latin typeface="Gotham Narrow Medium" pitchFamily="2" charset="0"/>
              </a:rPr>
              <a:t>knowledge</a:t>
            </a:r>
            <a:endParaRPr lang="fr-CH" sz="1600" b="1" dirty="0">
              <a:solidFill>
                <a:schemeClr val="tx1"/>
              </a:solidFill>
              <a:latin typeface="Gotham Narrow Medium" pitchFamily="2" charset="0"/>
            </a:endParaRPr>
          </a:p>
          <a:p>
            <a:pPr marL="33030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Allows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sharing publications 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on the pages of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departments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and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research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centres</a:t>
            </a:r>
          </a:p>
        </p:txBody>
      </p:sp>
      <p:pic>
        <p:nvPicPr>
          <p:cNvPr id="35" name="Graphique 12" descr="Déverrouiller">
            <a:extLst>
              <a:ext uri="{FF2B5EF4-FFF2-40B4-BE49-F238E27FC236}">
                <a16:creationId xmlns:a16="http://schemas.microsoft.com/office/drawing/2014/main" id="{6EEA555A-0E20-4FB3-8FE5-29CF96C787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7926">
            <a:off x="534594" y="1151728"/>
            <a:ext cx="1028260" cy="1028260"/>
          </a:xfrm>
          <a:prstGeom prst="rect">
            <a:avLst/>
          </a:prstGeom>
        </p:spPr>
      </p:pic>
      <p:pic>
        <p:nvPicPr>
          <p:cNvPr id="36" name="Graphique 56" descr="Déverrouiller">
            <a:extLst>
              <a:ext uri="{FF2B5EF4-FFF2-40B4-BE49-F238E27FC236}">
                <a16:creationId xmlns:a16="http://schemas.microsoft.com/office/drawing/2014/main" id="{9F94BFD8-F27C-4B9C-8243-F21354A689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157902">
            <a:off x="1697336" y="751579"/>
            <a:ext cx="411404" cy="411404"/>
          </a:xfrm>
          <a:prstGeom prst="rect">
            <a:avLst/>
          </a:prstGeom>
        </p:spPr>
      </p:pic>
      <p:pic>
        <p:nvPicPr>
          <p:cNvPr id="37" name="Graphique 57" descr="Déverrouiller">
            <a:extLst>
              <a:ext uri="{FF2B5EF4-FFF2-40B4-BE49-F238E27FC236}">
                <a16:creationId xmlns:a16="http://schemas.microsoft.com/office/drawing/2014/main" id="{2E91CB1B-E6ED-4D9F-B039-AFAF5116540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7926">
            <a:off x="537982" y="899832"/>
            <a:ext cx="629486" cy="629486"/>
          </a:xfrm>
          <a:prstGeom prst="rect">
            <a:avLst/>
          </a:prstGeom>
        </p:spPr>
      </p:pic>
      <p:pic>
        <p:nvPicPr>
          <p:cNvPr id="38" name="Graphique 59" descr="Déverrouiller">
            <a:extLst>
              <a:ext uri="{FF2B5EF4-FFF2-40B4-BE49-F238E27FC236}">
                <a16:creationId xmlns:a16="http://schemas.microsoft.com/office/drawing/2014/main" id="{8A4E41A9-F979-43A7-B9DC-3193C29A28A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3115857">
            <a:off x="1274477" y="992480"/>
            <a:ext cx="811612" cy="811612"/>
          </a:xfrm>
          <a:prstGeom prst="rect">
            <a:avLst/>
          </a:prstGeom>
        </p:spPr>
      </p:pic>
      <p:pic>
        <p:nvPicPr>
          <p:cNvPr id="39" name="Graphique 60" descr="Déverrouiller">
            <a:extLst>
              <a:ext uri="{FF2B5EF4-FFF2-40B4-BE49-F238E27FC236}">
                <a16:creationId xmlns:a16="http://schemas.microsoft.com/office/drawing/2014/main" id="{06F18B9A-F0A9-4235-A619-3AAA0D87532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349057">
            <a:off x="1031081" y="1100491"/>
            <a:ext cx="366987" cy="366987"/>
          </a:xfrm>
          <a:prstGeom prst="rect">
            <a:avLst/>
          </a:prstGeom>
        </p:spPr>
      </p:pic>
      <p:pic>
        <p:nvPicPr>
          <p:cNvPr id="40" name="Graphique 61" descr="Déverrouiller">
            <a:extLst>
              <a:ext uri="{FF2B5EF4-FFF2-40B4-BE49-F238E27FC236}">
                <a16:creationId xmlns:a16="http://schemas.microsoft.com/office/drawing/2014/main" id="{6ECFF2D1-A850-4F84-9A1F-5823C6BAEA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7926">
            <a:off x="1266670" y="668804"/>
            <a:ext cx="645848" cy="645848"/>
          </a:xfrm>
          <a:prstGeom prst="rect">
            <a:avLst/>
          </a:prstGeom>
        </p:spPr>
      </p:pic>
      <p:pic>
        <p:nvPicPr>
          <p:cNvPr id="41" name="Graphique 71" descr="Déverrouiller">
            <a:extLst>
              <a:ext uri="{FF2B5EF4-FFF2-40B4-BE49-F238E27FC236}">
                <a16:creationId xmlns:a16="http://schemas.microsoft.com/office/drawing/2014/main" id="{BFE46F62-4A0B-4F0F-8954-54F48FD27F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842429">
            <a:off x="-5201" y="1487243"/>
            <a:ext cx="1028260" cy="1028260"/>
          </a:xfrm>
          <a:prstGeom prst="rect">
            <a:avLst/>
          </a:prstGeom>
        </p:spPr>
      </p:pic>
      <p:pic>
        <p:nvPicPr>
          <p:cNvPr id="42" name="Graphique 72" descr="Déverrouiller">
            <a:extLst>
              <a:ext uri="{FF2B5EF4-FFF2-40B4-BE49-F238E27FC236}">
                <a16:creationId xmlns:a16="http://schemas.microsoft.com/office/drawing/2014/main" id="{F910E4D2-89D9-4DBE-B801-868BAAF23A6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7016726">
            <a:off x="434436" y="665799"/>
            <a:ext cx="542258" cy="542258"/>
          </a:xfrm>
          <a:prstGeom prst="rect">
            <a:avLst/>
          </a:prstGeom>
        </p:spPr>
      </p:pic>
      <p:pic>
        <p:nvPicPr>
          <p:cNvPr id="43" name="Graphique 74" descr="Déverrouiller">
            <a:extLst>
              <a:ext uri="{FF2B5EF4-FFF2-40B4-BE49-F238E27FC236}">
                <a16:creationId xmlns:a16="http://schemas.microsoft.com/office/drawing/2014/main" id="{1D71F14F-C479-459E-B94F-AE2C017131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7926">
            <a:off x="840974" y="1782243"/>
            <a:ext cx="1028260" cy="1028260"/>
          </a:xfrm>
          <a:prstGeom prst="rect">
            <a:avLst/>
          </a:prstGeom>
        </p:spPr>
      </p:pic>
      <p:pic>
        <p:nvPicPr>
          <p:cNvPr id="44" name="Graphique 75" descr="Déverrouiller">
            <a:extLst>
              <a:ext uri="{FF2B5EF4-FFF2-40B4-BE49-F238E27FC236}">
                <a16:creationId xmlns:a16="http://schemas.microsoft.com/office/drawing/2014/main" id="{8101F5E9-1CB4-4DD1-BEAF-75CC5FF2144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1431204" y="1680246"/>
            <a:ext cx="667491" cy="667491"/>
          </a:xfrm>
          <a:prstGeom prst="rect">
            <a:avLst/>
          </a:prstGeom>
        </p:spPr>
      </p:pic>
      <p:sp>
        <p:nvSpPr>
          <p:cNvPr id="45" name="ZoneTexte 31">
            <a:extLst>
              <a:ext uri="{FF2B5EF4-FFF2-40B4-BE49-F238E27FC236}">
                <a16:creationId xmlns:a16="http://schemas.microsoft.com/office/drawing/2014/main" id="{D0F3EB95-FBF8-4756-A411-C3779426735B}"/>
              </a:ext>
            </a:extLst>
          </p:cNvPr>
          <p:cNvSpPr txBox="1"/>
          <p:nvPr/>
        </p:nvSpPr>
        <p:spPr>
          <a:xfrm>
            <a:off x="5582533" y="6191523"/>
            <a:ext cx="2465036" cy="537567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Gotham Narrow Bold" pitchFamily="2" charset="0"/>
              </a:rPr>
              <a:t>Good for others</a:t>
            </a:r>
            <a:endParaRPr lang="fr-CH" sz="2400" dirty="0">
              <a:solidFill>
                <a:schemeClr val="accent3">
                  <a:lumMod val="75000"/>
                </a:schemeClr>
              </a:solidFill>
              <a:latin typeface="Gotham Narrow Bold" pitchFamily="2" charset="0"/>
            </a:endParaRPr>
          </a:p>
        </p:txBody>
      </p:sp>
      <p:sp>
        <p:nvSpPr>
          <p:cNvPr id="46" name="Flowchart: Alternate Process 45"/>
          <p:cNvSpPr/>
          <p:nvPr/>
        </p:nvSpPr>
        <p:spPr>
          <a:xfrm>
            <a:off x="7074097" y="2999833"/>
            <a:ext cx="3067520" cy="833971"/>
          </a:xfrm>
          <a:prstGeom prst="flowChartAlternateProcess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latin typeface="Gotham Narrow Bold" pitchFamily="2" charset="0"/>
              </a:rPr>
              <a:t>Have an OA question? </a:t>
            </a:r>
          </a:p>
          <a:p>
            <a:pPr algn="ctr"/>
            <a:r>
              <a:rPr lang="en-GB" sz="1600" dirty="0" smtClean="0">
                <a:latin typeface="Gotham Narrow Bold" pitchFamily="2" charset="0"/>
              </a:rPr>
              <a:t>Just ask a Librarian!</a:t>
            </a:r>
          </a:p>
          <a:p>
            <a:pPr algn="ctr"/>
            <a:r>
              <a:rPr lang="en-GB" sz="1200" dirty="0" smtClean="0">
                <a:latin typeface="Gotham Narrow Medium" pitchFamily="2" charset="0"/>
              </a:rPr>
              <a:t>catherine.brendow@graduateinstitute.ch</a:t>
            </a:r>
            <a:endParaRPr lang="en-GB" sz="1200" dirty="0">
              <a:latin typeface="Gotham Narrow Medium" pitchFamily="2" charset="0"/>
            </a:endParaRPr>
          </a:p>
        </p:txBody>
      </p:sp>
      <p:sp>
        <p:nvSpPr>
          <p:cNvPr id="47" name="Rectangle : coins arrondis 16">
            <a:extLst>
              <a:ext uri="{FF2B5EF4-FFF2-40B4-BE49-F238E27FC236}">
                <a16:creationId xmlns:a16="http://schemas.microsoft.com/office/drawing/2014/main" id="{228D7258-FF57-4DFA-86D4-4C4D35FDA2BE}"/>
              </a:ext>
            </a:extLst>
          </p:cNvPr>
          <p:cNvSpPr/>
          <p:nvPr/>
        </p:nvSpPr>
        <p:spPr>
          <a:xfrm>
            <a:off x="539823" y="9641522"/>
            <a:ext cx="4230019" cy="3257836"/>
          </a:xfrm>
          <a:prstGeom prst="roundRect">
            <a:avLst>
              <a:gd name="adj" fmla="val 1318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3030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Over </a:t>
            </a: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16’000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records</a:t>
            </a:r>
          </a:p>
          <a:p>
            <a:pPr marL="33030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2747 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public (open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access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) documents</a:t>
            </a:r>
          </a:p>
          <a:p>
            <a:pPr marL="33030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12’101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downloads</a:t>
            </a:r>
            <a:endParaRPr lang="fr-CH" sz="1600" dirty="0" smtClean="0">
              <a:solidFill>
                <a:schemeClr val="tx1"/>
              </a:solidFill>
              <a:latin typeface="Gotham Narrow Medium" pitchFamily="2" charset="0"/>
            </a:endParaRPr>
          </a:p>
          <a:p>
            <a:pPr marL="33030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fr-CH" sz="1600" dirty="0" smtClean="0">
              <a:solidFill>
                <a:schemeClr val="tx1"/>
              </a:solidFill>
              <a:latin typeface="Gotham Narrow Medium" pitchFamily="2" charset="0"/>
            </a:endParaRPr>
          </a:p>
        </p:txBody>
      </p:sp>
      <p:sp>
        <p:nvSpPr>
          <p:cNvPr id="48" name="ZoneTexte 31">
            <a:extLst>
              <a:ext uri="{FF2B5EF4-FFF2-40B4-BE49-F238E27FC236}">
                <a16:creationId xmlns:a16="http://schemas.microsoft.com/office/drawing/2014/main" id="{D0F3EB95-FBF8-4756-A411-C3779426735B}"/>
              </a:ext>
            </a:extLst>
          </p:cNvPr>
          <p:cNvSpPr txBox="1"/>
          <p:nvPr/>
        </p:nvSpPr>
        <p:spPr>
          <a:xfrm>
            <a:off x="539824" y="9103955"/>
            <a:ext cx="3005882" cy="537567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Gotham Narrow Bold" pitchFamily="2" charset="0"/>
              </a:rPr>
              <a:t>Key repository facts</a:t>
            </a:r>
            <a:endParaRPr lang="fr-CH" sz="2400" dirty="0">
              <a:solidFill>
                <a:schemeClr val="accent3">
                  <a:lumMod val="75000"/>
                </a:schemeClr>
              </a:solidFill>
              <a:latin typeface="Gotham Narrow Bold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2"/>
          <a:srcRect t="18852"/>
          <a:stretch/>
        </p:blipFill>
        <p:spPr>
          <a:xfrm>
            <a:off x="2746503" y="10870733"/>
            <a:ext cx="1735307" cy="1449188"/>
          </a:xfrm>
          <a:prstGeom prst="rect">
            <a:avLst/>
          </a:prstGeom>
        </p:spPr>
      </p:pic>
      <p:sp>
        <p:nvSpPr>
          <p:cNvPr id="50" name="Rectangle : coins arrondis 16">
            <a:extLst>
              <a:ext uri="{FF2B5EF4-FFF2-40B4-BE49-F238E27FC236}">
                <a16:creationId xmlns:a16="http://schemas.microsoft.com/office/drawing/2014/main" id="{228D7258-FF57-4DFA-86D4-4C4D35FDA2BE}"/>
              </a:ext>
            </a:extLst>
          </p:cNvPr>
          <p:cNvSpPr/>
          <p:nvPr/>
        </p:nvSpPr>
        <p:spPr>
          <a:xfrm>
            <a:off x="5097368" y="9588715"/>
            <a:ext cx="5044250" cy="3257836"/>
          </a:xfrm>
          <a:prstGeom prst="roundRect">
            <a:avLst>
              <a:gd name="adj" fmla="val 1318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3030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600" b="1" dirty="0" smtClean="0">
                <a:solidFill>
                  <a:schemeClr val="tx1"/>
                </a:solidFill>
                <a:latin typeface="Gotham Narrow Medium" pitchFamily="2" charset="0"/>
              </a:rPr>
              <a:t>110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open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access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 articles (66%), </a:t>
            </a:r>
            <a:r>
              <a:rPr lang="fr-CH" sz="1600" dirty="0" err="1" smtClean="0">
                <a:solidFill>
                  <a:schemeClr val="tx1"/>
                </a:solidFill>
                <a:latin typeface="Gotham Narrow Medium" pitchFamily="2" charset="0"/>
              </a:rPr>
              <a:t>including</a:t>
            </a:r>
            <a:r>
              <a:rPr lang="fr-CH" sz="1600" dirty="0" smtClean="0">
                <a:solidFill>
                  <a:schemeClr val="tx1"/>
                </a:solidFill>
                <a:latin typeface="Gotham Narrow Medium" pitchFamily="2" charset="0"/>
              </a:rPr>
              <a:t>:</a:t>
            </a:r>
          </a:p>
          <a:p>
            <a:pPr marL="1067515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400" dirty="0">
                <a:solidFill>
                  <a:schemeClr val="tx1"/>
                </a:solidFill>
                <a:latin typeface="Gotham Narrow Medium" pitchFamily="2" charset="0"/>
              </a:rPr>
              <a:t>57 </a:t>
            </a:r>
            <a:r>
              <a:rPr lang="fr-CH" sz="1400" dirty="0" err="1">
                <a:solidFill>
                  <a:schemeClr val="tx1"/>
                </a:solidFill>
                <a:latin typeface="Gotham Narrow Medium" pitchFamily="2" charset="0"/>
              </a:rPr>
              <a:t>through</a:t>
            </a:r>
            <a:r>
              <a:rPr lang="fr-CH" sz="1400" dirty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fr-CH" sz="1400" b="1" dirty="0">
                <a:solidFill>
                  <a:schemeClr val="tx1"/>
                </a:solidFill>
                <a:latin typeface="Gotham Narrow Medium" pitchFamily="2" charset="0"/>
              </a:rPr>
              <a:t>R&amp;P </a:t>
            </a:r>
            <a:r>
              <a:rPr lang="fr-CH" sz="1400" b="1" dirty="0" err="1">
                <a:solidFill>
                  <a:schemeClr val="tx1"/>
                </a:solidFill>
                <a:latin typeface="Gotham Narrow Medium" pitchFamily="2" charset="0"/>
              </a:rPr>
              <a:t>agreements</a:t>
            </a:r>
            <a:endParaRPr lang="fr-CH" sz="1400" b="1" dirty="0">
              <a:solidFill>
                <a:schemeClr val="tx1"/>
              </a:solidFill>
              <a:latin typeface="Gotham Narrow Medium" pitchFamily="2" charset="0"/>
            </a:endParaRPr>
          </a:p>
          <a:p>
            <a:pPr marL="1067515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sz="1400" dirty="0" smtClean="0">
                <a:solidFill>
                  <a:schemeClr val="tx1"/>
                </a:solidFill>
                <a:latin typeface="Gotham Narrow Medium" pitchFamily="2" charset="0"/>
              </a:rPr>
              <a:t>22 in </a:t>
            </a:r>
            <a:r>
              <a:rPr lang="fr-CH" sz="1400" b="1" dirty="0" err="1" smtClean="0">
                <a:solidFill>
                  <a:schemeClr val="tx1"/>
                </a:solidFill>
                <a:latin typeface="Gotham Narrow Medium" pitchFamily="2" charset="0"/>
              </a:rPr>
              <a:t>Diamond</a:t>
            </a:r>
            <a:r>
              <a:rPr lang="fr-CH" sz="1400" b="1" dirty="0" smtClean="0">
                <a:solidFill>
                  <a:schemeClr val="tx1"/>
                </a:solidFill>
                <a:latin typeface="Gotham Narrow Medium" pitchFamily="2" charset="0"/>
              </a:rPr>
              <a:t> OA </a:t>
            </a:r>
            <a:r>
              <a:rPr lang="fr-CH" sz="1400" dirty="0" err="1" smtClean="0">
                <a:solidFill>
                  <a:schemeClr val="tx1"/>
                </a:solidFill>
                <a:latin typeface="Gotham Narrow Medium" pitchFamily="2" charset="0"/>
              </a:rPr>
              <a:t>journals</a:t>
            </a:r>
            <a:r>
              <a:rPr lang="fr-CH" sz="1400" dirty="0" smtClean="0">
                <a:solidFill>
                  <a:schemeClr val="tx1"/>
                </a:solidFill>
                <a:latin typeface="Gotham Narrow Medium" pitchFamily="2" charset="0"/>
              </a:rPr>
              <a:t> </a:t>
            </a:r>
          </a:p>
        </p:txBody>
      </p:sp>
      <p:sp>
        <p:nvSpPr>
          <p:cNvPr id="51" name="ZoneTexte 31">
            <a:extLst>
              <a:ext uri="{FF2B5EF4-FFF2-40B4-BE49-F238E27FC236}">
                <a16:creationId xmlns:a16="http://schemas.microsoft.com/office/drawing/2014/main" id="{D0F3EB95-FBF8-4756-A411-C3779426735B}"/>
              </a:ext>
            </a:extLst>
          </p:cNvPr>
          <p:cNvSpPr txBox="1"/>
          <p:nvPr/>
        </p:nvSpPr>
        <p:spPr>
          <a:xfrm>
            <a:off x="5098083" y="9103955"/>
            <a:ext cx="3992239" cy="537567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Gotham Narrow Bold" pitchFamily="2" charset="0"/>
              </a:rPr>
              <a:t>IHEID Open Access in 2022</a:t>
            </a:r>
            <a:endParaRPr lang="fr-CH" sz="2400" dirty="0">
              <a:solidFill>
                <a:schemeClr val="accent3">
                  <a:lumMod val="75000"/>
                </a:schemeClr>
              </a:solidFill>
              <a:latin typeface="Gotham Narrow Bold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421551" y="10695883"/>
            <a:ext cx="4395884" cy="19908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692" y="11016059"/>
            <a:ext cx="1284597" cy="128459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22388" y="12384211"/>
            <a:ext cx="3730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accent3">
                    <a:lumMod val="75000"/>
                  </a:schemeClr>
                </a:solidFill>
                <a:latin typeface="Gotham Narrow Bold" pitchFamily="2" charset="0"/>
              </a:rPr>
              <a:t>https://repository.graduateinstitute.ch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97634" y="10584011"/>
            <a:ext cx="1192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3">
                    <a:lumMod val="75000"/>
                  </a:schemeClr>
                </a:solidFill>
                <a:latin typeface="Gotham Narrow Bold" pitchFamily="2" charset="0"/>
              </a:rPr>
              <a:t>OA Documents</a:t>
            </a:r>
            <a:endParaRPr lang="en-GB" sz="1200" dirty="0">
              <a:solidFill>
                <a:schemeClr val="accent3">
                  <a:lumMod val="75000"/>
                </a:schemeClr>
              </a:solidFill>
              <a:latin typeface="Gotham Narrow Bold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320" y="10584011"/>
            <a:ext cx="144015" cy="22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8833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2009</TotalTime>
  <Words>269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Gotham Narrow Bold</vt:lpstr>
      <vt:lpstr>Gotham Narrow Medium</vt:lpstr>
      <vt:lpstr>Gotham Narrow Thin</vt:lpstr>
      <vt:lpstr>Gotham Narrow Ultra</vt:lpstr>
      <vt:lpstr>Thème Office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politiques Open Access</dc:title>
  <dc:creator>Pasquier Guillaume</dc:creator>
  <cp:lastModifiedBy>Guillaume Pasquier</cp:lastModifiedBy>
  <cp:revision>206</cp:revision>
  <cp:lastPrinted>2023-10-19T07:24:15Z</cp:lastPrinted>
  <dcterms:created xsi:type="dcterms:W3CDTF">2011-11-23T15:39:26Z</dcterms:created>
  <dcterms:modified xsi:type="dcterms:W3CDTF">2023-10-19T07:34:01Z</dcterms:modified>
</cp:coreProperties>
</file>