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257" r:id="rId2"/>
    <p:sldId id="318" r:id="rId3"/>
    <p:sldId id="319" r:id="rId4"/>
    <p:sldId id="320" r:id="rId5"/>
    <p:sldId id="321" r:id="rId6"/>
    <p:sldId id="322" r:id="rId7"/>
    <p:sldId id="323" r:id="rId8"/>
    <p:sldId id="324" r:id="rId9"/>
    <p:sldId id="326" r:id="rId10"/>
    <p:sldId id="328" r:id="rId11"/>
    <p:sldId id="329" r:id="rId12"/>
    <p:sldId id="331" r:id="rId13"/>
    <p:sldId id="310"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66" d="100"/>
          <a:sy n="66" d="100"/>
        </p:scale>
        <p:origin x="-1788" y="-60"/>
      </p:cViewPr>
      <p:guideLst>
        <p:guide orient="horz" pos="2160"/>
        <p:guide pos="2880"/>
      </p:guideLst>
    </p:cSldViewPr>
  </p:slideViewPr>
  <p:notesTextViewPr>
    <p:cViewPr>
      <p:scale>
        <a:sx n="1" d="1"/>
        <a:sy n="1" d="1"/>
      </p:scale>
      <p:origin x="0" y="0"/>
    </p:cViewPr>
  </p:notesTextViewPr>
  <p:sorterViewPr>
    <p:cViewPr>
      <p:scale>
        <a:sx n="100" d="100"/>
        <a:sy n="100" d="100"/>
      </p:scale>
      <p:origin x="0" y="780"/>
    </p:cViewPr>
  </p:sorterViewPr>
  <p:notesViewPr>
    <p:cSldViewPr>
      <p:cViewPr varScale="1">
        <p:scale>
          <a:sx n="46" d="100"/>
          <a:sy n="46" d="100"/>
        </p:scale>
        <p:origin x="-2772" y="-64"/>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5AF88730-4E96-4A40-A17E-9237C552F739}" type="datetimeFigureOut">
              <a:rPr lang="en-GB" smtClean="0"/>
              <a:t>29/08/2018</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AD01EA24-9364-405C-B4C9-616E5EA0636A}" type="slidenum">
              <a:rPr lang="en-GB" smtClean="0"/>
              <a:t>‹#›</a:t>
            </a:fld>
            <a:endParaRPr lang="en-GB"/>
          </a:p>
        </p:txBody>
      </p:sp>
    </p:spTree>
    <p:extLst>
      <p:ext uri="{BB962C8B-B14F-4D97-AF65-F5344CB8AC3E}">
        <p14:creationId xmlns:p14="http://schemas.microsoft.com/office/powerpoint/2010/main" val="16294965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EF1857-31BE-4E80-972C-B0D9B43E97F4}" type="datetimeFigureOut">
              <a:rPr lang="en-GB" smtClean="0"/>
              <a:t>29/08/2018</a:t>
            </a:fld>
            <a:endParaRPr lang="en-GB"/>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447D3277-0881-4225-B0A1-007485F6EE8C}" type="slidenum">
              <a:rPr lang="en-GB" smtClean="0"/>
              <a:t>‹#›</a:t>
            </a:fld>
            <a:endParaRPr lang="en-GB"/>
          </a:p>
        </p:txBody>
      </p:sp>
    </p:spTree>
    <p:extLst>
      <p:ext uri="{BB962C8B-B14F-4D97-AF65-F5344CB8AC3E}">
        <p14:creationId xmlns:p14="http://schemas.microsoft.com/office/powerpoint/2010/main" val="15910351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xfrm>
            <a:off x="3063875" y="555625"/>
            <a:ext cx="3690938" cy="2770188"/>
          </a:xfrm>
          <a:ln/>
        </p:spPr>
      </p:sp>
      <p:sp>
        <p:nvSpPr>
          <p:cNvPr id="348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Calibri" pitchFamily="34" charset="0"/>
                <a:ea typeface="ＭＳ Ｐゴシック" pitchFamily="34" charset="-128"/>
              </a:rPr>
              <a:t>Transition slide – from legal to ethics and informed consent. </a:t>
            </a:r>
          </a:p>
          <a:p>
            <a:r>
              <a:rPr lang="en-US" altLang="en-US" dirty="0" smtClean="0">
                <a:latin typeface="Calibri" pitchFamily="34" charset="0"/>
                <a:ea typeface="ＭＳ Ｐゴシック" pitchFamily="34" charset="-128"/>
              </a:rPr>
              <a:t>But a reminder of the need to consider multiple strategies – never any one in isolation. </a:t>
            </a:r>
          </a:p>
        </p:txBody>
      </p:sp>
    </p:spTree>
    <p:extLst>
      <p:ext uri="{BB962C8B-B14F-4D97-AF65-F5344CB8AC3E}">
        <p14:creationId xmlns:p14="http://schemas.microsoft.com/office/powerpoint/2010/main" val="3349471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UKDS TITLE">
    <p:spTree>
      <p:nvGrpSpPr>
        <p:cNvPr id="1" name=""/>
        <p:cNvGrpSpPr/>
        <p:nvPr/>
      </p:nvGrpSpPr>
      <p:grpSpPr>
        <a:xfrm>
          <a:off x="0" y="0"/>
          <a:ext cx="0" cy="0"/>
          <a:chOff x="0" y="0"/>
          <a:chExt cx="0" cy="0"/>
        </a:xfrm>
      </p:grpSpPr>
      <p:pic>
        <p:nvPicPr>
          <p:cNvPr id="6" name="Picture 6" descr="I:\Publicity\OpenAccess\UKDataService\TestArea\bit1.png"/>
          <p:cNvPicPr>
            <a:picLocks noChangeAspect="1" noChangeArrowheads="1"/>
          </p:cNvPicPr>
          <p:nvPr userDrawn="1"/>
        </p:nvPicPr>
        <p:blipFill rotWithShape="1">
          <a:blip r:embed="rId2" cstate="print"/>
          <a:srcRect r="43416"/>
          <a:stretch/>
        </p:blipFill>
        <p:spPr bwMode="auto">
          <a:xfrm>
            <a:off x="6516216" y="0"/>
            <a:ext cx="2627784" cy="6858000"/>
          </a:xfrm>
          <a:prstGeom prst="rect">
            <a:avLst/>
          </a:prstGeom>
          <a:noFill/>
        </p:spPr>
      </p:pic>
      <p:sp>
        <p:nvSpPr>
          <p:cNvPr id="9" name="Title 8"/>
          <p:cNvSpPr>
            <a:spLocks noGrp="1"/>
          </p:cNvSpPr>
          <p:nvPr>
            <p:ph type="title" hasCustomPrompt="1"/>
          </p:nvPr>
        </p:nvSpPr>
        <p:spPr>
          <a:xfrm>
            <a:off x="251520" y="0"/>
            <a:ext cx="7272808" cy="2420888"/>
          </a:xfrm>
        </p:spPr>
        <p:txBody>
          <a:bodyPr>
            <a:normAutofit/>
          </a:bodyPr>
          <a:lstStyle>
            <a:lvl1pPr algn="l">
              <a:defRPr sz="4400" b="0" i="0" baseline="0">
                <a:latin typeface="+mn-lt"/>
              </a:defRPr>
            </a:lvl1pPr>
          </a:lstStyle>
          <a:p>
            <a:r>
              <a:rPr lang="en-US" dirty="0" smtClean="0"/>
              <a:t>Insert title here (44pt)</a:t>
            </a:r>
            <a:endParaRPr lang="en-GB" dirty="0"/>
          </a:p>
        </p:txBody>
      </p:sp>
      <p:pic>
        <p:nvPicPr>
          <p:cNvPr id="16" name="Picture 8" descr="I:\Publicity\OpenAccess\UKDataService\TestArea\UKDS_Logo_RGB.png"/>
          <p:cNvPicPr>
            <a:picLocks noChangeAspect="1" noChangeArrowheads="1"/>
          </p:cNvPicPr>
          <p:nvPr userDrawn="1"/>
        </p:nvPicPr>
        <p:blipFill>
          <a:blip r:embed="rId3" cstate="print"/>
          <a:srcRect/>
          <a:stretch>
            <a:fillRect/>
          </a:stretch>
        </p:blipFill>
        <p:spPr bwMode="auto">
          <a:xfrm>
            <a:off x="467544" y="5805264"/>
            <a:ext cx="1446667" cy="872868"/>
          </a:xfrm>
          <a:prstGeom prst="rect">
            <a:avLst/>
          </a:prstGeom>
          <a:noFill/>
        </p:spPr>
      </p:pic>
      <p:sp>
        <p:nvSpPr>
          <p:cNvPr id="17" name="Subtitle 2"/>
          <p:cNvSpPr>
            <a:spLocks noGrp="1"/>
          </p:cNvSpPr>
          <p:nvPr>
            <p:ph type="subTitle" idx="1" hasCustomPrompt="1"/>
          </p:nvPr>
        </p:nvSpPr>
        <p:spPr>
          <a:xfrm>
            <a:off x="251520" y="2708920"/>
            <a:ext cx="4032448" cy="1148409"/>
          </a:xfrm>
        </p:spPr>
        <p:txBody>
          <a:bodyPr>
            <a:normAutofit/>
          </a:bodyPr>
          <a:lstStyle>
            <a:lvl1pPr marL="0" indent="0" algn="l">
              <a:buNone/>
              <a:defRPr sz="2000" baseline="0">
                <a:solidFill>
                  <a:schemeClr val="tx1">
                    <a:tint val="75000"/>
                  </a:schemeClr>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Insert Name and Job Title on separate lines</a:t>
            </a:r>
            <a:endParaRPr lang="en-GB" dirty="0"/>
          </a:p>
        </p:txBody>
      </p:sp>
      <p:sp>
        <p:nvSpPr>
          <p:cNvPr id="22" name="Content Placeholder 21"/>
          <p:cNvSpPr>
            <a:spLocks noGrp="1"/>
          </p:cNvSpPr>
          <p:nvPr>
            <p:ph sz="quarter" idx="10" hasCustomPrompt="1"/>
          </p:nvPr>
        </p:nvSpPr>
        <p:spPr>
          <a:xfrm>
            <a:off x="304800" y="4149725"/>
            <a:ext cx="3979863" cy="1439863"/>
          </a:xfrm>
        </p:spPr>
        <p:txBody>
          <a:bodyPr>
            <a:normAutofit/>
          </a:bodyPr>
          <a:lstStyle>
            <a:lvl1pPr marL="0" indent="0">
              <a:buNone/>
              <a:defRPr sz="2000" baseline="0">
                <a:latin typeface="+mn-lt"/>
              </a:defRPr>
            </a:lvl1pPr>
          </a:lstStyle>
          <a:p>
            <a:pPr lvl="0"/>
            <a:r>
              <a:rPr lang="en-GB" dirty="0" smtClean="0"/>
              <a:t>Name of meeting and place followed by date on a separate line</a:t>
            </a:r>
            <a:endParaRPr lang="en-GB" dirty="0"/>
          </a:p>
        </p:txBody>
      </p:sp>
      <p:cxnSp>
        <p:nvCxnSpPr>
          <p:cNvPr id="23" name="Straight Connector 22"/>
          <p:cNvCxnSpPr/>
          <p:nvPr userDrawn="1"/>
        </p:nvCxnSpPr>
        <p:spPr>
          <a:xfrm flipV="1">
            <a:off x="309594" y="471584"/>
            <a:ext cx="8208912" cy="5088"/>
          </a:xfrm>
          <a:prstGeom prst="line">
            <a:avLst/>
          </a:prstGeom>
          <a:ln>
            <a:solidFill>
              <a:srgbClr val="8E959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9339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UKDS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1520" y="260648"/>
            <a:ext cx="8229600" cy="1143000"/>
          </a:xfrm>
        </p:spPr>
        <p:txBody>
          <a:bodyPr>
            <a:normAutofit/>
          </a:bodyPr>
          <a:lstStyle>
            <a:lvl1pPr algn="l">
              <a:defRPr sz="3500">
                <a:latin typeface="+mn-lt"/>
              </a:defRPr>
            </a:lvl1pPr>
          </a:lstStyle>
          <a:p>
            <a:r>
              <a:rPr lang="en-US" dirty="0" smtClean="0"/>
              <a:t>Slide title here (sentence case)</a:t>
            </a:r>
            <a:endParaRPr lang="en-GB" dirty="0"/>
          </a:p>
        </p:txBody>
      </p:sp>
      <p:sp>
        <p:nvSpPr>
          <p:cNvPr id="3" name="Content Placeholder 2"/>
          <p:cNvSpPr>
            <a:spLocks noGrp="1"/>
          </p:cNvSpPr>
          <p:nvPr>
            <p:ph idx="1" hasCustomPrompt="1"/>
          </p:nvPr>
        </p:nvSpPr>
        <p:spPr>
          <a:xfrm>
            <a:off x="285225" y="1643459"/>
            <a:ext cx="8229600" cy="5141168"/>
          </a:xfrm>
        </p:spPr>
        <p:txBody>
          <a:bodyPr/>
          <a:lstStyle>
            <a:lvl1pPr>
              <a:defRPr sz="2400" baseline="0">
                <a:latin typeface="+mn-lt"/>
              </a:defRPr>
            </a:lvl1pPr>
            <a:lvl2pPr marL="742950" indent="-285750">
              <a:buFont typeface="Arial" pitchFamily="34" charset="0"/>
              <a:buChar char="•"/>
              <a:defRPr sz="2000" baseline="0">
                <a:latin typeface="+mn-lt"/>
              </a:defRPr>
            </a:lvl2pPr>
            <a:lvl3pPr marL="1257300" indent="-342900">
              <a:buFont typeface="Arial" pitchFamily="34" charset="0"/>
              <a:buChar char="•"/>
              <a:defRPr sz="1800" baseline="0">
                <a:latin typeface="+mn-lt"/>
              </a:defRPr>
            </a:lvl3pPr>
          </a:lstStyle>
          <a:p>
            <a:r>
              <a:rPr lang="en-GB" dirty="0" smtClean="0"/>
              <a:t>Bullet points are in sentence case (24pt </a:t>
            </a:r>
            <a:r>
              <a:rPr lang="en-GB" dirty="0" err="1" smtClean="0"/>
              <a:t>Museo</a:t>
            </a:r>
            <a:r>
              <a:rPr lang="en-GB" dirty="0" smtClean="0"/>
              <a:t> Sans)</a:t>
            </a:r>
          </a:p>
          <a:p>
            <a:pPr lvl="1"/>
            <a:r>
              <a:rPr lang="en-US" dirty="0" smtClean="0"/>
              <a:t>Even second level points</a:t>
            </a:r>
          </a:p>
          <a:p>
            <a:pPr lvl="2"/>
            <a:r>
              <a:rPr lang="en-US" dirty="0" smtClean="0"/>
              <a:t>Third level</a:t>
            </a:r>
          </a:p>
        </p:txBody>
      </p:sp>
      <p:pic>
        <p:nvPicPr>
          <p:cNvPr id="7" name="Picture 6" descr="I:\Publicity\OpenAccess\UKDataService\TestArea\bit1.png"/>
          <p:cNvPicPr>
            <a:picLocks noChangeAspect="1" noChangeArrowheads="1"/>
          </p:cNvPicPr>
          <p:nvPr userDrawn="1"/>
        </p:nvPicPr>
        <p:blipFill rotWithShape="1">
          <a:blip r:embed="rId2" cstate="print"/>
          <a:srcRect r="88382"/>
          <a:stretch/>
        </p:blipFill>
        <p:spPr bwMode="auto">
          <a:xfrm>
            <a:off x="8604448" y="-1683568"/>
            <a:ext cx="539552" cy="6858000"/>
          </a:xfrm>
          <a:prstGeom prst="rect">
            <a:avLst/>
          </a:prstGeom>
          <a:noFill/>
        </p:spPr>
      </p:pic>
      <p:pic>
        <p:nvPicPr>
          <p:cNvPr id="8" name="Picture 2" descr="I:\Publicity\OpenAccess\UKDataService\Logos\UK_Data_Service_Logos\Web_Screen\Primary_logo\UKDS_Logo_RGB.jpg"/>
          <p:cNvPicPr>
            <a:picLocks noChangeAspect="1" noChangeArrowheads="1"/>
          </p:cNvPicPr>
          <p:nvPr userDrawn="1"/>
        </p:nvPicPr>
        <p:blipFill>
          <a:blip cstate="print"/>
          <a:srcRect/>
          <a:stretch>
            <a:fillRect/>
          </a:stretch>
        </p:blipFill>
        <p:spPr bwMode="auto">
          <a:xfrm>
            <a:off x="7596336" y="6021288"/>
            <a:ext cx="1265137" cy="763339"/>
          </a:xfrm>
          <a:prstGeom prst="rect">
            <a:avLst/>
          </a:prstGeom>
          <a:noFill/>
        </p:spPr>
      </p:pic>
      <p:cxnSp>
        <p:nvCxnSpPr>
          <p:cNvPr id="10" name="Straight Connector 9"/>
          <p:cNvCxnSpPr/>
          <p:nvPr userDrawn="1"/>
        </p:nvCxnSpPr>
        <p:spPr>
          <a:xfrm flipV="1">
            <a:off x="309594" y="471584"/>
            <a:ext cx="8208912" cy="5088"/>
          </a:xfrm>
          <a:prstGeom prst="line">
            <a:avLst/>
          </a:prstGeom>
          <a:ln>
            <a:solidFill>
              <a:srgbClr val="8E959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8372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UKDS FINAL">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516687" y="1588"/>
            <a:ext cx="262731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Content Placeholder 8"/>
          <p:cNvSpPr>
            <a:spLocks noGrp="1"/>
          </p:cNvSpPr>
          <p:nvPr>
            <p:ph sz="quarter" idx="14" hasCustomPrompt="1"/>
          </p:nvPr>
        </p:nvSpPr>
        <p:spPr>
          <a:xfrm>
            <a:off x="467544" y="2420888"/>
            <a:ext cx="5040313" cy="576064"/>
          </a:xfrm>
        </p:spPr>
        <p:txBody>
          <a:bodyPr/>
          <a:lstStyle>
            <a:lvl1pPr marL="0" indent="0">
              <a:buNone/>
              <a:defRPr baseline="0">
                <a:solidFill>
                  <a:schemeClr val="tx1"/>
                </a:solidFill>
                <a:latin typeface="+mn-lt"/>
              </a:defRPr>
            </a:lvl1pPr>
          </a:lstStyle>
          <a:p>
            <a:pPr lvl="0"/>
            <a:r>
              <a:rPr lang="en-GB" dirty="0" smtClean="0"/>
              <a:t>Contact details:</a:t>
            </a:r>
          </a:p>
        </p:txBody>
      </p:sp>
      <p:sp>
        <p:nvSpPr>
          <p:cNvPr id="11" name="Content Placeholder 10"/>
          <p:cNvSpPr>
            <a:spLocks noGrp="1"/>
          </p:cNvSpPr>
          <p:nvPr>
            <p:ph sz="quarter" idx="15" hasCustomPrompt="1"/>
          </p:nvPr>
        </p:nvSpPr>
        <p:spPr>
          <a:xfrm>
            <a:off x="468313" y="3213100"/>
            <a:ext cx="5040312" cy="576263"/>
          </a:xfrm>
        </p:spPr>
        <p:txBody>
          <a:bodyPr/>
          <a:lstStyle>
            <a:lvl1pPr marL="0" indent="0">
              <a:buNone/>
              <a:defRPr baseline="0">
                <a:latin typeface="+mn-lt"/>
              </a:defRPr>
            </a:lvl1pPr>
          </a:lstStyle>
          <a:p>
            <a:pPr lvl="0"/>
            <a:r>
              <a:rPr lang="en-GB" dirty="0" smtClean="0"/>
              <a:t>Name</a:t>
            </a:r>
            <a:endParaRPr lang="en-GB" dirty="0"/>
          </a:p>
        </p:txBody>
      </p:sp>
      <p:cxnSp>
        <p:nvCxnSpPr>
          <p:cNvPr id="6" name="Straight Connector 5"/>
          <p:cNvCxnSpPr/>
          <p:nvPr userDrawn="1"/>
        </p:nvCxnSpPr>
        <p:spPr>
          <a:xfrm flipV="1">
            <a:off x="309594" y="471584"/>
            <a:ext cx="8208912" cy="5088"/>
          </a:xfrm>
          <a:prstGeom prst="line">
            <a:avLst/>
          </a:prstGeom>
          <a:ln>
            <a:solidFill>
              <a:srgbClr val="8E959C"/>
            </a:solidFill>
          </a:ln>
        </p:spPr>
        <p:style>
          <a:lnRef idx="1">
            <a:schemeClr val="accent1"/>
          </a:lnRef>
          <a:fillRef idx="0">
            <a:schemeClr val="accent1"/>
          </a:fillRef>
          <a:effectRef idx="0">
            <a:schemeClr val="accent1"/>
          </a:effectRef>
          <a:fontRef idx="minor">
            <a:schemeClr val="tx1"/>
          </a:fontRef>
        </p:style>
      </p:cxnSp>
      <p:sp>
        <p:nvSpPr>
          <p:cNvPr id="4" name="Content Placeholder 3"/>
          <p:cNvSpPr>
            <a:spLocks noGrp="1"/>
          </p:cNvSpPr>
          <p:nvPr>
            <p:ph sz="quarter" idx="16" hasCustomPrompt="1"/>
          </p:nvPr>
        </p:nvSpPr>
        <p:spPr>
          <a:xfrm>
            <a:off x="468313" y="4076700"/>
            <a:ext cx="5040312" cy="720725"/>
          </a:xfrm>
        </p:spPr>
        <p:txBody>
          <a:bodyPr/>
          <a:lstStyle>
            <a:lvl1pPr marL="0" indent="0">
              <a:buFontTx/>
              <a:buNone/>
              <a:defRPr/>
            </a:lvl1pPr>
          </a:lstStyle>
          <a:p>
            <a:pPr lvl="0"/>
            <a:r>
              <a:rPr lang="en-GB" dirty="0" smtClean="0"/>
              <a:t>Email</a:t>
            </a:r>
            <a:endParaRPr lang="en-GB" dirty="0"/>
          </a:p>
        </p:txBody>
      </p:sp>
      <p:sp>
        <p:nvSpPr>
          <p:cNvPr id="3" name="TextBox 2"/>
          <p:cNvSpPr txBox="1"/>
          <p:nvPr userDrawn="1"/>
        </p:nvSpPr>
        <p:spPr>
          <a:xfrm>
            <a:off x="251520" y="505779"/>
            <a:ext cx="5918590" cy="646331"/>
          </a:xfrm>
          <a:prstGeom prst="rect">
            <a:avLst/>
          </a:prstGeom>
          <a:noFill/>
        </p:spPr>
        <p:txBody>
          <a:bodyPr wrap="square" rtlCol="0">
            <a:spAutoFit/>
          </a:bodyPr>
          <a:lstStyle/>
          <a:p>
            <a:r>
              <a:rPr lang="en-GB" sz="3600" dirty="0">
                <a:solidFill>
                  <a:prstClr val="black"/>
                </a:solidFill>
              </a:rPr>
              <a:t>Questions</a:t>
            </a:r>
          </a:p>
        </p:txBody>
      </p:sp>
    </p:spTree>
    <p:extLst>
      <p:ext uri="{BB962C8B-B14F-4D97-AF65-F5344CB8AC3E}">
        <p14:creationId xmlns:p14="http://schemas.microsoft.com/office/powerpoint/2010/main" val="75592904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EFBBAD-C8FA-48BD-A508-1A92C9B4AB4D}" type="datetimeFigureOut">
              <a:rPr lang="en-GB" smtClean="0">
                <a:solidFill>
                  <a:prstClr val="black">
                    <a:tint val="75000"/>
                  </a:prstClr>
                </a:solidFill>
              </a:rPr>
              <a:pPr/>
              <a:t>29/08/2018</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EB53F1-2B6B-4145-8690-A00B65B2E43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683612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88032"/>
            <a:ext cx="7992888" cy="2420888"/>
          </a:xfrm>
        </p:spPr>
        <p:txBody>
          <a:bodyPr>
            <a:normAutofit/>
          </a:bodyPr>
          <a:lstStyle/>
          <a:p>
            <a:r>
              <a:rPr lang="en-GB" dirty="0"/>
              <a:t>What’s new with the </a:t>
            </a:r>
            <a:r>
              <a:rPr lang="en-GB" dirty="0" smtClean="0"/>
              <a:t>GDPR for managing and sharing research data</a:t>
            </a:r>
            <a:endParaRPr lang="en-GB" dirty="0">
              <a:latin typeface="+mn-lt"/>
            </a:endParaRPr>
          </a:p>
        </p:txBody>
      </p:sp>
      <p:sp>
        <p:nvSpPr>
          <p:cNvPr id="3" name="Subtitle 2"/>
          <p:cNvSpPr>
            <a:spLocks noGrp="1"/>
          </p:cNvSpPr>
          <p:nvPr>
            <p:ph type="subTitle" idx="1"/>
          </p:nvPr>
        </p:nvSpPr>
        <p:spPr>
          <a:xfrm>
            <a:off x="323528" y="2852936"/>
            <a:ext cx="5256584" cy="1296144"/>
          </a:xfrm>
        </p:spPr>
        <p:txBody>
          <a:bodyPr>
            <a:noAutofit/>
          </a:bodyPr>
          <a:lstStyle/>
          <a:p>
            <a:r>
              <a:rPr lang="en-GB" sz="2300" b="1" dirty="0" smtClean="0">
                <a:solidFill>
                  <a:srgbClr val="5B6770"/>
                </a:solidFill>
                <a:latin typeface="+mn-lt"/>
              </a:rPr>
              <a:t>Veerle Van den Eynden</a:t>
            </a:r>
          </a:p>
          <a:p>
            <a:r>
              <a:rPr lang="en-GB" sz="2300" dirty="0" smtClean="0">
                <a:solidFill>
                  <a:srgbClr val="5B6770"/>
                </a:solidFill>
                <a:latin typeface="+mn-lt"/>
              </a:rPr>
              <a:t>UK Data Service</a:t>
            </a:r>
          </a:p>
          <a:p>
            <a:r>
              <a:rPr lang="en-GB" sz="2300" dirty="0" smtClean="0">
                <a:solidFill>
                  <a:srgbClr val="5B6770"/>
                </a:solidFill>
              </a:rPr>
              <a:t>University of </a:t>
            </a:r>
            <a:r>
              <a:rPr lang="en-GB" sz="2300" dirty="0">
                <a:solidFill>
                  <a:srgbClr val="5B6770"/>
                </a:solidFill>
              </a:rPr>
              <a:t>E</a:t>
            </a:r>
            <a:r>
              <a:rPr lang="en-GB" sz="2300" dirty="0" smtClean="0">
                <a:solidFill>
                  <a:srgbClr val="5B6770"/>
                </a:solidFill>
              </a:rPr>
              <a:t>ssex</a:t>
            </a:r>
            <a:endParaRPr lang="en-GB" sz="2300" dirty="0">
              <a:solidFill>
                <a:srgbClr val="5B6770"/>
              </a:solidFill>
              <a:latin typeface="+mn-lt"/>
            </a:endParaRPr>
          </a:p>
        </p:txBody>
      </p:sp>
      <p:sp>
        <p:nvSpPr>
          <p:cNvPr id="4" name="Content Placeholder 3"/>
          <p:cNvSpPr>
            <a:spLocks noGrp="1"/>
          </p:cNvSpPr>
          <p:nvPr>
            <p:ph sz="quarter" idx="10"/>
          </p:nvPr>
        </p:nvSpPr>
        <p:spPr>
          <a:xfrm>
            <a:off x="304800" y="4437409"/>
            <a:ext cx="5491336" cy="1439863"/>
          </a:xfrm>
        </p:spPr>
        <p:txBody>
          <a:bodyPr>
            <a:noAutofit/>
          </a:bodyPr>
          <a:lstStyle/>
          <a:p>
            <a:r>
              <a:rPr lang="en-GB" sz="1800" dirty="0">
                <a:solidFill>
                  <a:srgbClr val="5B6770"/>
                </a:solidFill>
              </a:rPr>
              <a:t>GDPR in research - what does it mean for research institutions?</a:t>
            </a:r>
          </a:p>
          <a:p>
            <a:r>
              <a:rPr lang="en-GB" sz="1800" dirty="0" smtClean="0">
                <a:solidFill>
                  <a:srgbClr val="5B6770"/>
                </a:solidFill>
              </a:rPr>
              <a:t>Research </a:t>
            </a:r>
            <a:r>
              <a:rPr lang="en-GB" sz="1800" dirty="0">
                <a:solidFill>
                  <a:srgbClr val="5B6770"/>
                </a:solidFill>
              </a:rPr>
              <a:t>Data </a:t>
            </a:r>
            <a:r>
              <a:rPr lang="en-GB" sz="1800" dirty="0" smtClean="0">
                <a:solidFill>
                  <a:srgbClr val="5B6770"/>
                </a:solidFill>
              </a:rPr>
              <a:t>Netherlands, Delft, 30 August 2018</a:t>
            </a:r>
            <a:endParaRPr lang="en-GB" sz="1800" dirty="0">
              <a:solidFill>
                <a:srgbClr val="5B6770"/>
              </a:solidFill>
            </a:endParaRPr>
          </a:p>
        </p:txBody>
      </p:sp>
    </p:spTree>
    <p:extLst>
      <p:ext uri="{BB962C8B-B14F-4D97-AF65-F5344CB8AC3E}">
        <p14:creationId xmlns:p14="http://schemas.microsoft.com/office/powerpoint/2010/main" val="29509138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GDPR and consent</a:t>
            </a:r>
            <a:endParaRPr lang="en-GB" dirty="0"/>
          </a:p>
        </p:txBody>
      </p:sp>
      <p:sp>
        <p:nvSpPr>
          <p:cNvPr id="3" name="Content Placeholder 2"/>
          <p:cNvSpPr>
            <a:spLocks noGrp="1"/>
          </p:cNvSpPr>
          <p:nvPr>
            <p:ph idx="1"/>
          </p:nvPr>
        </p:nvSpPr>
        <p:spPr/>
        <p:txBody>
          <a:bodyPr>
            <a:normAutofit/>
          </a:bodyPr>
          <a:lstStyle/>
          <a:p>
            <a:r>
              <a:rPr lang="en-GB" dirty="0"/>
              <a:t>When special categories data are </a:t>
            </a:r>
            <a:r>
              <a:rPr lang="en-GB" dirty="0" smtClean="0"/>
              <a:t>processed (e.g. a person’s race, ethnic origin, politics, religion, genetics, sex life, health,…) </a:t>
            </a:r>
            <a:r>
              <a:rPr lang="en-GB" dirty="0"/>
              <a:t>– and the processing grounds for this is consent – there is a further requirement to the above that this must be based on explicit </a:t>
            </a:r>
            <a:r>
              <a:rPr lang="en-GB" dirty="0" smtClean="0"/>
              <a:t>consent</a:t>
            </a:r>
          </a:p>
          <a:p>
            <a:r>
              <a:rPr lang="en-GB" dirty="0" smtClean="0"/>
              <a:t>Explicit = express </a:t>
            </a:r>
            <a:r>
              <a:rPr lang="en-GB" dirty="0"/>
              <a:t>statement of </a:t>
            </a:r>
            <a:r>
              <a:rPr lang="en-GB" dirty="0" smtClean="0"/>
              <a:t>consent, e.g. written statement, two-stage </a:t>
            </a:r>
            <a:r>
              <a:rPr lang="en-GB" dirty="0"/>
              <a:t>verification of </a:t>
            </a:r>
            <a:r>
              <a:rPr lang="en-GB" dirty="0" smtClean="0"/>
              <a:t>consent</a:t>
            </a:r>
          </a:p>
          <a:p>
            <a:endParaRPr lang="en-GB" dirty="0"/>
          </a:p>
          <a:p>
            <a:r>
              <a:rPr lang="en-GB" dirty="0" smtClean="0">
                <a:solidFill>
                  <a:srgbClr val="78BE20"/>
                </a:solidFill>
              </a:rPr>
              <a:t>GDPR = </a:t>
            </a:r>
          </a:p>
          <a:p>
            <a:pPr lvl="1"/>
            <a:r>
              <a:rPr lang="en-GB" dirty="0" smtClean="0">
                <a:solidFill>
                  <a:srgbClr val="78BE20"/>
                </a:solidFill>
              </a:rPr>
              <a:t>TRANSPARENCY</a:t>
            </a:r>
          </a:p>
          <a:p>
            <a:pPr lvl="1"/>
            <a:r>
              <a:rPr lang="en-GB" dirty="0" smtClean="0">
                <a:solidFill>
                  <a:srgbClr val="78BE20"/>
                </a:solidFill>
              </a:rPr>
              <a:t>EASY LANGUAGE</a:t>
            </a:r>
          </a:p>
          <a:p>
            <a:pPr lvl="1"/>
            <a:r>
              <a:rPr lang="en-GB" dirty="0" smtClean="0">
                <a:solidFill>
                  <a:srgbClr val="78BE20"/>
                </a:solidFill>
              </a:rPr>
              <a:t>PARTICIPANTS DECIDE</a:t>
            </a:r>
          </a:p>
          <a:p>
            <a:endParaRPr lang="en-GB" dirty="0" smtClean="0"/>
          </a:p>
          <a:p>
            <a:endParaRPr lang="en-GB" dirty="0"/>
          </a:p>
        </p:txBody>
      </p:sp>
    </p:spTree>
    <p:extLst>
      <p:ext uri="{BB962C8B-B14F-4D97-AF65-F5344CB8AC3E}">
        <p14:creationId xmlns:p14="http://schemas.microsoft.com/office/powerpoint/2010/main" val="18551360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85800"/>
            <a:ext cx="8229600" cy="1143000"/>
          </a:xfrm>
        </p:spPr>
        <p:txBody>
          <a:bodyPr>
            <a:normAutofit fontScale="90000"/>
          </a:bodyPr>
          <a:lstStyle/>
          <a:p>
            <a:r>
              <a:rPr lang="en-GB" dirty="0" smtClean="0"/>
              <a:t>Consent form / information sheet when collecting - processing personal data</a:t>
            </a:r>
            <a:endParaRPr lang="en-GB" dirty="0"/>
          </a:p>
        </p:txBody>
      </p:sp>
      <p:sp>
        <p:nvSpPr>
          <p:cNvPr id="3" name="Content Placeholder 2"/>
          <p:cNvSpPr>
            <a:spLocks noGrp="1"/>
          </p:cNvSpPr>
          <p:nvPr>
            <p:ph idx="1"/>
          </p:nvPr>
        </p:nvSpPr>
        <p:spPr>
          <a:xfrm>
            <a:off x="285225" y="1816224"/>
            <a:ext cx="8229600" cy="5141168"/>
          </a:xfrm>
        </p:spPr>
        <p:txBody>
          <a:bodyPr>
            <a:normAutofit/>
          </a:bodyPr>
          <a:lstStyle/>
          <a:p>
            <a:r>
              <a:rPr lang="en-GB" dirty="0" smtClean="0"/>
              <a:t>Identify ground for processing personal data</a:t>
            </a:r>
          </a:p>
          <a:p>
            <a:r>
              <a:rPr lang="en-GB" dirty="0"/>
              <a:t>For any processing ground:</a:t>
            </a:r>
          </a:p>
          <a:p>
            <a:pPr lvl="1"/>
            <a:r>
              <a:rPr lang="en-GB" dirty="0"/>
              <a:t>How personal information will be processed and stored and for how long (e.g. signed consent forms, names or email addresses in online surveys, people’s visuals in video recordings)</a:t>
            </a:r>
          </a:p>
          <a:p>
            <a:pPr lvl="1"/>
            <a:r>
              <a:rPr lang="en-GB" dirty="0"/>
              <a:t>Procedures for maintaining confidentiality of information about the participant and information that the participant shares </a:t>
            </a:r>
          </a:p>
          <a:p>
            <a:pPr lvl="1"/>
            <a:r>
              <a:rPr lang="en-GB" dirty="0"/>
              <a:t>Procedures for ensuring ethical use of the data: procedures for safeguarding personal information, maintaining confidentiality and de-identifying (anonymising) data, especially in relation to data archiving and reuse.</a:t>
            </a:r>
          </a:p>
          <a:p>
            <a:endParaRPr lang="en-GB" dirty="0" smtClean="0"/>
          </a:p>
          <a:p>
            <a:endParaRPr lang="en-GB" dirty="0"/>
          </a:p>
        </p:txBody>
      </p:sp>
    </p:spTree>
    <p:extLst>
      <p:ext uri="{BB962C8B-B14F-4D97-AF65-F5344CB8AC3E}">
        <p14:creationId xmlns:p14="http://schemas.microsoft.com/office/powerpoint/2010/main" val="33518204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GB" dirty="0"/>
              <a:t>If consent is processing ground, then:</a:t>
            </a:r>
          </a:p>
          <a:p>
            <a:pPr lvl="1"/>
            <a:r>
              <a:rPr lang="en-GB" dirty="0"/>
              <a:t>consent needs to be freely given, informed, </a:t>
            </a:r>
            <a:r>
              <a:rPr lang="en-GB" dirty="0" err="1"/>
              <a:t>unambigious</a:t>
            </a:r>
            <a:r>
              <a:rPr lang="en-GB" dirty="0"/>
              <a:t>, specific and affirmative; and participants can withdraw consent at any </a:t>
            </a:r>
            <a:r>
              <a:rPr lang="en-GB" dirty="0" smtClean="0"/>
              <a:t>time</a:t>
            </a:r>
            <a:endParaRPr lang="en-GB" dirty="0"/>
          </a:p>
          <a:p>
            <a:pPr lvl="1"/>
            <a:r>
              <a:rPr lang="en-GB" dirty="0"/>
              <a:t>The contact details of the researcher, data controller (the entity that determines the reason for processing personal data, this can be a responsible person within the researcher’s organisation or the researcher), and the Data Protection Officer </a:t>
            </a:r>
          </a:p>
          <a:p>
            <a:pPr lvl="1"/>
            <a:r>
              <a:rPr lang="en-GB" dirty="0"/>
              <a:t>Who will receive or have access to the personal data, including information on any safeguards if the personal data is to be transferred outside the EU</a:t>
            </a:r>
          </a:p>
          <a:p>
            <a:pPr lvl="1"/>
            <a:r>
              <a:rPr lang="en-GB" dirty="0"/>
              <a:t>The right of the participant to request access to their personal data and the correction (rectification) of removal (erasure) of such personal data</a:t>
            </a:r>
          </a:p>
          <a:p>
            <a:pPr lvl="1"/>
            <a:r>
              <a:rPr lang="en-GB" dirty="0"/>
              <a:t>A reminder that the participants have the right to lodge a complaint with the information Commissioner’s Office (ICO).</a:t>
            </a:r>
          </a:p>
          <a:p>
            <a:pPr lvl="1"/>
            <a:r>
              <a:rPr lang="en-GB" dirty="0"/>
              <a:t>The period of retention for holding the data or the criteria used to determine this. (If data are to be archived for re-use, then the retention period should be indefinite.)</a:t>
            </a:r>
          </a:p>
          <a:p>
            <a:endParaRPr lang="en-GB" dirty="0"/>
          </a:p>
        </p:txBody>
      </p:sp>
      <p:sp>
        <p:nvSpPr>
          <p:cNvPr id="4" name="Title 1"/>
          <p:cNvSpPr>
            <a:spLocks noGrp="1"/>
          </p:cNvSpPr>
          <p:nvPr>
            <p:ph type="title"/>
          </p:nvPr>
        </p:nvSpPr>
        <p:spPr>
          <a:xfrm>
            <a:off x="251520" y="404664"/>
            <a:ext cx="8229600" cy="1143000"/>
          </a:xfrm>
        </p:spPr>
        <p:txBody>
          <a:bodyPr>
            <a:normAutofit fontScale="90000"/>
          </a:bodyPr>
          <a:lstStyle/>
          <a:p>
            <a:r>
              <a:rPr lang="en-GB" dirty="0" smtClean="0"/>
              <a:t>Consent form / information sheet when collecting - processing personal data</a:t>
            </a:r>
            <a:endParaRPr lang="en-GB" dirty="0"/>
          </a:p>
        </p:txBody>
      </p:sp>
    </p:spTree>
    <p:extLst>
      <p:ext uri="{BB962C8B-B14F-4D97-AF65-F5344CB8AC3E}">
        <p14:creationId xmlns:p14="http://schemas.microsoft.com/office/powerpoint/2010/main" val="38357779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14"/>
          <p:cNvSpPr>
            <a:spLocks noGrp="1"/>
          </p:cNvSpPr>
          <p:nvPr>
            <p:ph sz="quarter" idx="14"/>
          </p:nvPr>
        </p:nvSpPr>
        <p:spPr/>
        <p:txBody>
          <a:bodyPr>
            <a:normAutofit lnSpcReduction="10000"/>
          </a:bodyPr>
          <a:lstStyle/>
          <a:p>
            <a:endParaRPr lang="en-GB" dirty="0"/>
          </a:p>
        </p:txBody>
      </p:sp>
      <p:sp>
        <p:nvSpPr>
          <p:cNvPr id="16" name="Content Placeholder 15"/>
          <p:cNvSpPr>
            <a:spLocks noGrp="1"/>
          </p:cNvSpPr>
          <p:nvPr>
            <p:ph sz="quarter" idx="15"/>
          </p:nvPr>
        </p:nvSpPr>
        <p:spPr/>
        <p:txBody>
          <a:bodyPr>
            <a:normAutofit lnSpcReduction="10000"/>
          </a:bodyPr>
          <a:lstStyle/>
          <a:p>
            <a:r>
              <a:rPr lang="en-GB" dirty="0" smtClean="0"/>
              <a:t>Veerle Van den Eynden</a:t>
            </a:r>
            <a:endParaRPr lang="en-GB" dirty="0"/>
          </a:p>
        </p:txBody>
      </p:sp>
      <p:sp>
        <p:nvSpPr>
          <p:cNvPr id="17" name="Content Placeholder 16"/>
          <p:cNvSpPr>
            <a:spLocks noGrp="1"/>
          </p:cNvSpPr>
          <p:nvPr>
            <p:ph sz="quarter" idx="16"/>
          </p:nvPr>
        </p:nvSpPr>
        <p:spPr>
          <a:xfrm>
            <a:off x="467544" y="4005064"/>
            <a:ext cx="5040312" cy="720725"/>
          </a:xfrm>
        </p:spPr>
        <p:txBody>
          <a:bodyPr/>
          <a:lstStyle/>
          <a:p>
            <a:r>
              <a:rPr lang="en-GB" dirty="0" err="1" smtClean="0"/>
              <a:t>veerle@essex.ac.uk</a:t>
            </a:r>
            <a:endParaRPr lang="en-GB" dirty="0"/>
          </a:p>
        </p:txBody>
      </p:sp>
    </p:spTree>
    <p:extLst>
      <p:ext uri="{BB962C8B-B14F-4D97-AF65-F5344CB8AC3E}">
        <p14:creationId xmlns:p14="http://schemas.microsoft.com/office/powerpoint/2010/main" val="22643732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General Data Protection </a:t>
            </a:r>
            <a:r>
              <a:rPr lang="en-GB" dirty="0" smtClean="0"/>
              <a:t>Regulation (GDPR)</a:t>
            </a:r>
            <a:endParaRPr lang="en-GB" dirty="0"/>
          </a:p>
        </p:txBody>
      </p:sp>
      <p:sp>
        <p:nvSpPr>
          <p:cNvPr id="3" name="Content Placeholder 2"/>
          <p:cNvSpPr>
            <a:spLocks noGrp="1"/>
          </p:cNvSpPr>
          <p:nvPr>
            <p:ph idx="1"/>
          </p:nvPr>
        </p:nvSpPr>
        <p:spPr/>
        <p:txBody>
          <a:bodyPr>
            <a:normAutofit/>
          </a:bodyPr>
          <a:lstStyle/>
          <a:p>
            <a:r>
              <a:rPr lang="en-GB" sz="2000" dirty="0" smtClean="0"/>
              <a:t>25 May 2018</a:t>
            </a:r>
            <a:endParaRPr lang="en-GB" sz="2000" dirty="0"/>
          </a:p>
          <a:p>
            <a:r>
              <a:rPr lang="en-GB" sz="2000" dirty="0" smtClean="0"/>
              <a:t>Applies to:</a:t>
            </a:r>
          </a:p>
          <a:p>
            <a:pPr lvl="1"/>
            <a:r>
              <a:rPr lang="en-GB" dirty="0" smtClean="0"/>
              <a:t>any </a:t>
            </a:r>
            <a:r>
              <a:rPr lang="en-GB" dirty="0">
                <a:solidFill>
                  <a:srgbClr val="92D050"/>
                </a:solidFill>
              </a:rPr>
              <a:t>EU researcher </a:t>
            </a:r>
            <a:r>
              <a:rPr lang="en-GB" dirty="0" smtClean="0"/>
              <a:t>(data </a:t>
            </a:r>
            <a:r>
              <a:rPr lang="en-GB" dirty="0" err="1" smtClean="0"/>
              <a:t>controlers</a:t>
            </a:r>
            <a:r>
              <a:rPr lang="en-GB" dirty="0" smtClean="0"/>
              <a:t> / data processors) </a:t>
            </a:r>
            <a:r>
              <a:rPr lang="en-GB" dirty="0"/>
              <a:t>who collects </a:t>
            </a:r>
            <a:r>
              <a:rPr lang="en-GB" dirty="0" smtClean="0"/>
              <a:t>personal data </a:t>
            </a:r>
            <a:r>
              <a:rPr lang="en-GB" dirty="0"/>
              <a:t>about a citizen of any country, anywhere in </a:t>
            </a:r>
            <a:r>
              <a:rPr lang="en-GB" dirty="0" smtClean="0"/>
              <a:t>the world</a:t>
            </a:r>
          </a:p>
          <a:p>
            <a:pPr lvl="1"/>
            <a:r>
              <a:rPr lang="en-GB" dirty="0"/>
              <a:t>A data controller or data processor </a:t>
            </a:r>
            <a:r>
              <a:rPr lang="en-GB" dirty="0" smtClean="0"/>
              <a:t>based </a:t>
            </a:r>
            <a:r>
              <a:rPr lang="en-GB" dirty="0"/>
              <a:t>outside the EU but </a:t>
            </a:r>
            <a:r>
              <a:rPr lang="en-GB" dirty="0" smtClean="0"/>
              <a:t>collecting </a:t>
            </a:r>
            <a:r>
              <a:rPr lang="en-GB" dirty="0"/>
              <a:t>personal data on EU </a:t>
            </a:r>
            <a:r>
              <a:rPr lang="en-GB" dirty="0" smtClean="0"/>
              <a:t>citizens</a:t>
            </a:r>
          </a:p>
          <a:p>
            <a:r>
              <a:rPr lang="en-GB" sz="2000" dirty="0" smtClean="0"/>
              <a:t>Applies </a:t>
            </a:r>
            <a:r>
              <a:rPr lang="en-GB" sz="2000" dirty="0"/>
              <a:t>only to ‘</a:t>
            </a:r>
            <a:r>
              <a:rPr lang="en-GB" sz="2000" dirty="0">
                <a:solidFill>
                  <a:srgbClr val="92D050"/>
                </a:solidFill>
              </a:rPr>
              <a:t>personal data</a:t>
            </a:r>
            <a:r>
              <a:rPr lang="en-GB" sz="2000" dirty="0"/>
              <a:t>’: any information relating to an identifiable </a:t>
            </a:r>
            <a:r>
              <a:rPr lang="en-GB" sz="2000" dirty="0" smtClean="0"/>
              <a:t>(living) person </a:t>
            </a:r>
            <a:r>
              <a:rPr lang="en-GB" sz="2000" dirty="0"/>
              <a:t>who can be directly or indirectly identified in particular by reference to an </a:t>
            </a:r>
            <a:r>
              <a:rPr lang="en-GB" sz="2000" dirty="0" smtClean="0"/>
              <a:t>identifier</a:t>
            </a:r>
          </a:p>
          <a:p>
            <a:r>
              <a:rPr lang="en-GB" sz="2000" dirty="0" smtClean="0">
                <a:solidFill>
                  <a:srgbClr val="92D050"/>
                </a:solidFill>
              </a:rPr>
              <a:t>Anonymised </a:t>
            </a:r>
            <a:r>
              <a:rPr lang="en-GB" sz="2000" dirty="0">
                <a:solidFill>
                  <a:srgbClr val="92D050"/>
                </a:solidFill>
              </a:rPr>
              <a:t>or de-identified data </a:t>
            </a:r>
            <a:r>
              <a:rPr lang="en-GB" sz="2000" dirty="0" smtClean="0">
                <a:solidFill>
                  <a:srgbClr val="92D050"/>
                </a:solidFill>
              </a:rPr>
              <a:t>is NOT personal </a:t>
            </a:r>
            <a:r>
              <a:rPr lang="en-GB" sz="2000" dirty="0">
                <a:solidFill>
                  <a:srgbClr val="92D050"/>
                </a:solidFill>
              </a:rPr>
              <a:t>data </a:t>
            </a:r>
            <a:r>
              <a:rPr lang="en-GB" sz="2000" dirty="0" smtClean="0">
                <a:solidFill>
                  <a:srgbClr val="92D050"/>
                </a:solidFill>
              </a:rPr>
              <a:t>so GDPR does NOT apply</a:t>
            </a:r>
            <a:endParaRPr lang="en-GB" sz="2000" dirty="0" smtClean="0"/>
          </a:p>
        </p:txBody>
      </p:sp>
    </p:spTree>
    <p:extLst>
      <p:ext uri="{BB962C8B-B14F-4D97-AF65-F5344CB8AC3E}">
        <p14:creationId xmlns:p14="http://schemas.microsoft.com/office/powerpoint/2010/main" val="18378439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41784"/>
            <a:ext cx="8424936" cy="1143000"/>
          </a:xfrm>
        </p:spPr>
        <p:txBody>
          <a:bodyPr>
            <a:normAutofit fontScale="90000"/>
          </a:bodyPr>
          <a:lstStyle/>
          <a:p>
            <a:r>
              <a:rPr lang="en-GB" dirty="0" smtClean="0"/>
              <a:t>GDPR principles for processing personal data</a:t>
            </a:r>
            <a:endParaRPr lang="en-GB" dirty="0"/>
          </a:p>
        </p:txBody>
      </p:sp>
      <p:sp>
        <p:nvSpPr>
          <p:cNvPr id="3" name="Content Placeholder 2"/>
          <p:cNvSpPr>
            <a:spLocks noGrp="1"/>
          </p:cNvSpPr>
          <p:nvPr>
            <p:ph idx="1"/>
          </p:nvPr>
        </p:nvSpPr>
        <p:spPr>
          <a:xfrm>
            <a:off x="179512" y="1456184"/>
            <a:ext cx="8496944" cy="5141168"/>
          </a:xfrm>
        </p:spPr>
        <p:txBody>
          <a:bodyPr>
            <a:noAutofit/>
          </a:bodyPr>
          <a:lstStyle/>
          <a:p>
            <a:pPr marL="0" indent="0">
              <a:buNone/>
            </a:pPr>
            <a:r>
              <a:rPr lang="en-GB" sz="1800" dirty="0"/>
              <a:t>1</a:t>
            </a:r>
            <a:r>
              <a:rPr lang="en-GB" sz="1800" dirty="0" smtClean="0"/>
              <a:t>. Process </a:t>
            </a:r>
            <a:r>
              <a:rPr lang="en-GB" sz="1800" dirty="0">
                <a:solidFill>
                  <a:srgbClr val="92D050"/>
                </a:solidFill>
              </a:rPr>
              <a:t>lawfully</a:t>
            </a:r>
            <a:r>
              <a:rPr lang="en-GB" sz="1800" dirty="0"/>
              <a:t>, </a:t>
            </a:r>
            <a:r>
              <a:rPr lang="en-GB" sz="1800" dirty="0">
                <a:solidFill>
                  <a:srgbClr val="92D050"/>
                </a:solidFill>
              </a:rPr>
              <a:t>fair</a:t>
            </a:r>
            <a:r>
              <a:rPr lang="en-GB" sz="1800" dirty="0"/>
              <a:t> and </a:t>
            </a:r>
            <a:r>
              <a:rPr lang="en-GB" sz="1800" dirty="0">
                <a:solidFill>
                  <a:srgbClr val="92D050"/>
                </a:solidFill>
              </a:rPr>
              <a:t>transparent</a:t>
            </a:r>
          </a:p>
          <a:p>
            <a:pPr marL="0" indent="0">
              <a:buNone/>
            </a:pPr>
            <a:r>
              <a:rPr lang="en-GB" sz="1800" dirty="0" smtClean="0"/>
              <a:t>	Inform participant of </a:t>
            </a:r>
            <a:r>
              <a:rPr lang="en-GB" sz="1800" dirty="0"/>
              <a:t>what will be done with the </a:t>
            </a:r>
            <a:r>
              <a:rPr lang="en-GB" sz="1800" dirty="0" smtClean="0"/>
              <a:t>data, process accordingly</a:t>
            </a:r>
            <a:endParaRPr lang="en-GB" sz="1800" dirty="0"/>
          </a:p>
          <a:p>
            <a:pPr marL="0" indent="0">
              <a:buNone/>
            </a:pPr>
            <a:r>
              <a:rPr lang="en-GB" sz="1800" dirty="0"/>
              <a:t>2</a:t>
            </a:r>
            <a:r>
              <a:rPr lang="en-GB" sz="1800" dirty="0" smtClean="0"/>
              <a:t>. </a:t>
            </a:r>
            <a:r>
              <a:rPr lang="en-GB" sz="1800" dirty="0"/>
              <a:t>Keep to the </a:t>
            </a:r>
            <a:r>
              <a:rPr lang="en-GB" sz="1800" dirty="0" smtClean="0">
                <a:solidFill>
                  <a:srgbClr val="92D050"/>
                </a:solidFill>
              </a:rPr>
              <a:t>original </a:t>
            </a:r>
            <a:r>
              <a:rPr lang="en-GB" sz="1800" dirty="0">
                <a:solidFill>
                  <a:srgbClr val="92D050"/>
                </a:solidFill>
              </a:rPr>
              <a:t>purpose</a:t>
            </a:r>
          </a:p>
          <a:p>
            <a:pPr marL="0" indent="0">
              <a:buNone/>
            </a:pPr>
            <a:r>
              <a:rPr lang="en-GB" sz="1800" dirty="0" smtClean="0"/>
              <a:t>	Collect data for </a:t>
            </a:r>
            <a:r>
              <a:rPr lang="en-GB" sz="1800" dirty="0"/>
              <a:t>specified, explicit and legitimate </a:t>
            </a:r>
            <a:r>
              <a:rPr lang="en-GB" sz="1800" dirty="0" smtClean="0"/>
              <a:t>purposes</a:t>
            </a:r>
          </a:p>
          <a:p>
            <a:pPr marL="0" indent="0">
              <a:buNone/>
            </a:pPr>
            <a:r>
              <a:rPr lang="en-GB" sz="1800" dirty="0" smtClean="0"/>
              <a:t>	Do not process further </a:t>
            </a:r>
            <a:r>
              <a:rPr lang="en-GB" sz="1800" dirty="0"/>
              <a:t>in a manner </a:t>
            </a:r>
            <a:r>
              <a:rPr lang="en-GB" sz="1800" dirty="0" smtClean="0"/>
              <a:t>incompatible </a:t>
            </a:r>
            <a:r>
              <a:rPr lang="en-GB" sz="1800" dirty="0"/>
              <a:t>with those </a:t>
            </a:r>
            <a:r>
              <a:rPr lang="en-GB" sz="1800" dirty="0" smtClean="0"/>
              <a:t>purposes</a:t>
            </a:r>
            <a:endParaRPr lang="en-GB" sz="1800" dirty="0"/>
          </a:p>
          <a:p>
            <a:pPr marL="0" indent="0">
              <a:buNone/>
            </a:pPr>
            <a:r>
              <a:rPr lang="en-GB" sz="1800" dirty="0" smtClean="0"/>
              <a:t>3. </a:t>
            </a:r>
            <a:r>
              <a:rPr lang="en-GB" sz="1800" dirty="0">
                <a:solidFill>
                  <a:srgbClr val="92D050"/>
                </a:solidFill>
              </a:rPr>
              <a:t>Minimise</a:t>
            </a:r>
            <a:r>
              <a:rPr lang="en-GB" sz="1800" dirty="0"/>
              <a:t> data size</a:t>
            </a:r>
          </a:p>
          <a:p>
            <a:pPr marL="0" indent="0">
              <a:buNone/>
            </a:pPr>
            <a:r>
              <a:rPr lang="en-GB" sz="1800" dirty="0" smtClean="0"/>
              <a:t>	Personal </a:t>
            </a:r>
            <a:r>
              <a:rPr lang="en-GB" sz="1800" dirty="0"/>
              <a:t>data </a:t>
            </a:r>
            <a:r>
              <a:rPr lang="en-GB" sz="1800" dirty="0" smtClean="0"/>
              <a:t>collected should </a:t>
            </a:r>
            <a:r>
              <a:rPr lang="en-GB" sz="1800" dirty="0"/>
              <a:t>be adequate, relevant and limited to what </a:t>
            </a:r>
            <a:r>
              <a:rPr lang="en-GB" sz="1800" dirty="0" smtClean="0"/>
              <a:t>	is necessary</a:t>
            </a:r>
            <a:endParaRPr lang="en-GB" sz="1800" dirty="0"/>
          </a:p>
          <a:p>
            <a:pPr marL="0" indent="0">
              <a:buNone/>
            </a:pPr>
            <a:r>
              <a:rPr lang="en-GB" sz="1800" dirty="0"/>
              <a:t>4</a:t>
            </a:r>
            <a:r>
              <a:rPr lang="en-GB" sz="1800" dirty="0" smtClean="0"/>
              <a:t>. </a:t>
            </a:r>
            <a:r>
              <a:rPr lang="en-GB" sz="1800" dirty="0"/>
              <a:t>Uphold </a:t>
            </a:r>
            <a:r>
              <a:rPr lang="en-GB" sz="1800" dirty="0">
                <a:solidFill>
                  <a:srgbClr val="92D050"/>
                </a:solidFill>
              </a:rPr>
              <a:t>accuracy</a:t>
            </a:r>
          </a:p>
          <a:p>
            <a:pPr marL="0" indent="0">
              <a:buNone/>
            </a:pPr>
            <a:r>
              <a:rPr lang="en-GB" sz="1800" dirty="0" smtClean="0"/>
              <a:t>	Personal </a:t>
            </a:r>
            <a:r>
              <a:rPr lang="en-GB" sz="1800" dirty="0"/>
              <a:t>data should be accurate </a:t>
            </a:r>
            <a:r>
              <a:rPr lang="en-GB" sz="1800" dirty="0" smtClean="0"/>
              <a:t>and kept </a:t>
            </a:r>
            <a:r>
              <a:rPr lang="en-GB" sz="1800" dirty="0"/>
              <a:t>up to </a:t>
            </a:r>
            <a:r>
              <a:rPr lang="en-GB" sz="1800" dirty="0" smtClean="0"/>
              <a:t>date</a:t>
            </a:r>
            <a:endParaRPr lang="en-GB" sz="1800" dirty="0"/>
          </a:p>
          <a:p>
            <a:pPr marL="0" indent="0">
              <a:buNone/>
            </a:pPr>
            <a:r>
              <a:rPr lang="en-GB" sz="1800" dirty="0"/>
              <a:t>5</a:t>
            </a:r>
            <a:r>
              <a:rPr lang="en-GB" sz="1800" dirty="0" smtClean="0"/>
              <a:t>. </a:t>
            </a:r>
            <a:r>
              <a:rPr lang="en-GB" sz="1800" dirty="0">
                <a:solidFill>
                  <a:srgbClr val="92D050"/>
                </a:solidFill>
              </a:rPr>
              <a:t>Remove</a:t>
            </a:r>
            <a:r>
              <a:rPr lang="en-GB" sz="1800" dirty="0"/>
              <a:t> data which aren't used</a:t>
            </a:r>
          </a:p>
          <a:p>
            <a:pPr marL="0" indent="0">
              <a:buNone/>
            </a:pPr>
            <a:r>
              <a:rPr lang="en-GB" sz="1800" dirty="0"/>
              <a:t>6</a:t>
            </a:r>
            <a:r>
              <a:rPr lang="en-GB" sz="1800" dirty="0" smtClean="0"/>
              <a:t>. </a:t>
            </a:r>
            <a:r>
              <a:rPr lang="en-GB" sz="1800" dirty="0"/>
              <a:t>Ensure </a:t>
            </a:r>
            <a:r>
              <a:rPr lang="en-GB" sz="1800" dirty="0">
                <a:solidFill>
                  <a:srgbClr val="92D050"/>
                </a:solidFill>
              </a:rPr>
              <a:t>data integrity and confidentiality</a:t>
            </a:r>
          </a:p>
          <a:p>
            <a:pPr marL="0" indent="0">
              <a:buNone/>
            </a:pPr>
            <a:r>
              <a:rPr lang="en-GB" sz="1800" dirty="0" smtClean="0"/>
              <a:t>	Protection </a:t>
            </a:r>
            <a:r>
              <a:rPr lang="en-GB" sz="1800" dirty="0"/>
              <a:t>against unauthorised or unlawful </a:t>
            </a:r>
            <a:r>
              <a:rPr lang="en-GB" sz="1800" dirty="0" smtClean="0"/>
              <a:t>processing, accidental </a:t>
            </a:r>
            <a:r>
              <a:rPr lang="en-GB" sz="1800" dirty="0"/>
              <a:t>loss, </a:t>
            </a:r>
            <a:r>
              <a:rPr lang="en-GB" sz="1800" dirty="0" smtClean="0"/>
              <a:t>	destruction </a:t>
            </a:r>
            <a:r>
              <a:rPr lang="en-GB" sz="1800" dirty="0"/>
              <a:t>or damage, using appropriate technical or organisational </a:t>
            </a:r>
            <a:r>
              <a:rPr lang="en-GB" sz="1800" dirty="0" smtClean="0"/>
              <a:t>	measures</a:t>
            </a:r>
            <a:endParaRPr lang="en-GB" sz="1800" dirty="0"/>
          </a:p>
          <a:p>
            <a:endParaRPr lang="en-GB" sz="1800" dirty="0"/>
          </a:p>
        </p:txBody>
      </p:sp>
    </p:spTree>
    <p:extLst>
      <p:ext uri="{BB962C8B-B14F-4D97-AF65-F5344CB8AC3E}">
        <p14:creationId xmlns:p14="http://schemas.microsoft.com/office/powerpoint/2010/main" val="5880298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GDPR data subject rights</a:t>
            </a:r>
            <a:endParaRPr lang="en-GB" dirty="0"/>
          </a:p>
        </p:txBody>
      </p:sp>
      <p:sp>
        <p:nvSpPr>
          <p:cNvPr id="3" name="Content Placeholder 2"/>
          <p:cNvSpPr>
            <a:spLocks noGrp="1"/>
          </p:cNvSpPr>
          <p:nvPr>
            <p:ph idx="1"/>
          </p:nvPr>
        </p:nvSpPr>
        <p:spPr/>
        <p:txBody>
          <a:bodyPr>
            <a:normAutofit/>
          </a:bodyPr>
          <a:lstStyle/>
          <a:p>
            <a:r>
              <a:rPr lang="en-GB" sz="2000" dirty="0"/>
              <a:t>The right to be </a:t>
            </a:r>
            <a:r>
              <a:rPr lang="en-GB" sz="2000" dirty="0" smtClean="0">
                <a:solidFill>
                  <a:srgbClr val="92D050"/>
                </a:solidFill>
              </a:rPr>
              <a:t>informed</a:t>
            </a:r>
            <a:endParaRPr lang="en-GB" sz="2000" dirty="0">
              <a:solidFill>
                <a:srgbClr val="92D050"/>
              </a:solidFill>
            </a:endParaRPr>
          </a:p>
          <a:p>
            <a:r>
              <a:rPr lang="en-GB" sz="2000" dirty="0" smtClean="0"/>
              <a:t>The </a:t>
            </a:r>
            <a:r>
              <a:rPr lang="en-GB" sz="2000" dirty="0"/>
              <a:t>right of </a:t>
            </a:r>
            <a:r>
              <a:rPr lang="en-GB" sz="2000" dirty="0" smtClean="0">
                <a:solidFill>
                  <a:srgbClr val="92D050"/>
                </a:solidFill>
              </a:rPr>
              <a:t>access</a:t>
            </a:r>
            <a:endParaRPr lang="en-GB" sz="2000" dirty="0">
              <a:solidFill>
                <a:srgbClr val="92D050"/>
              </a:solidFill>
            </a:endParaRPr>
          </a:p>
          <a:p>
            <a:r>
              <a:rPr lang="en-GB" sz="2000" dirty="0" smtClean="0"/>
              <a:t>The </a:t>
            </a:r>
            <a:r>
              <a:rPr lang="en-GB" sz="2000" dirty="0"/>
              <a:t>right to </a:t>
            </a:r>
            <a:r>
              <a:rPr lang="en-GB" sz="2000" dirty="0" smtClean="0">
                <a:solidFill>
                  <a:srgbClr val="92D050"/>
                </a:solidFill>
              </a:rPr>
              <a:t>rectification </a:t>
            </a:r>
            <a:r>
              <a:rPr lang="en-GB" sz="2000" dirty="0" smtClean="0"/>
              <a:t>(correction)</a:t>
            </a:r>
            <a:endParaRPr lang="en-GB" sz="2000" dirty="0"/>
          </a:p>
          <a:p>
            <a:r>
              <a:rPr lang="en-GB" sz="2000" dirty="0" smtClean="0"/>
              <a:t>The </a:t>
            </a:r>
            <a:r>
              <a:rPr lang="en-GB" sz="2000" dirty="0"/>
              <a:t>right to </a:t>
            </a:r>
            <a:r>
              <a:rPr lang="en-GB" sz="2000" dirty="0">
                <a:solidFill>
                  <a:srgbClr val="92D050"/>
                </a:solidFill>
              </a:rPr>
              <a:t>erasure</a:t>
            </a:r>
            <a:r>
              <a:rPr lang="en-GB" sz="2000" dirty="0"/>
              <a:t> </a:t>
            </a:r>
            <a:r>
              <a:rPr lang="en-GB" sz="2000" dirty="0" smtClean="0"/>
              <a:t>(right </a:t>
            </a:r>
            <a:r>
              <a:rPr lang="en-GB" sz="2000" dirty="0"/>
              <a:t>to be </a:t>
            </a:r>
            <a:r>
              <a:rPr lang="en-GB" sz="2000" dirty="0" smtClean="0"/>
              <a:t>forgotten</a:t>
            </a:r>
            <a:r>
              <a:rPr lang="en-GB" sz="2000" dirty="0"/>
              <a:t>)</a:t>
            </a:r>
          </a:p>
          <a:p>
            <a:r>
              <a:rPr lang="en-GB" sz="2000" dirty="0" smtClean="0"/>
              <a:t>The </a:t>
            </a:r>
            <a:r>
              <a:rPr lang="en-GB" sz="2000" dirty="0"/>
              <a:t>right to </a:t>
            </a:r>
            <a:r>
              <a:rPr lang="en-GB" sz="2000" dirty="0">
                <a:solidFill>
                  <a:srgbClr val="92D050"/>
                </a:solidFill>
              </a:rPr>
              <a:t>restrict </a:t>
            </a:r>
            <a:r>
              <a:rPr lang="en-GB" sz="2000" dirty="0" smtClean="0">
                <a:solidFill>
                  <a:srgbClr val="92D050"/>
                </a:solidFill>
              </a:rPr>
              <a:t>processing</a:t>
            </a:r>
            <a:endParaRPr lang="en-GB" sz="2000" dirty="0">
              <a:solidFill>
                <a:srgbClr val="92D050"/>
              </a:solidFill>
            </a:endParaRPr>
          </a:p>
          <a:p>
            <a:r>
              <a:rPr lang="en-GB" sz="2000" dirty="0" smtClean="0"/>
              <a:t>The </a:t>
            </a:r>
            <a:r>
              <a:rPr lang="en-GB" sz="2000" dirty="0"/>
              <a:t>right to data </a:t>
            </a:r>
            <a:r>
              <a:rPr lang="en-GB" sz="2000" dirty="0" smtClean="0">
                <a:solidFill>
                  <a:srgbClr val="92D050"/>
                </a:solidFill>
              </a:rPr>
              <a:t>portability</a:t>
            </a:r>
            <a:endParaRPr lang="en-GB" sz="2000" dirty="0">
              <a:solidFill>
                <a:srgbClr val="92D050"/>
              </a:solidFill>
            </a:endParaRPr>
          </a:p>
          <a:p>
            <a:r>
              <a:rPr lang="en-GB" sz="2000" dirty="0" smtClean="0"/>
              <a:t>The </a:t>
            </a:r>
            <a:r>
              <a:rPr lang="en-GB" sz="2000" dirty="0"/>
              <a:t>right to </a:t>
            </a:r>
            <a:r>
              <a:rPr lang="en-GB" sz="2000" dirty="0">
                <a:solidFill>
                  <a:srgbClr val="92D050"/>
                </a:solidFill>
              </a:rPr>
              <a:t>object </a:t>
            </a:r>
          </a:p>
          <a:p>
            <a:r>
              <a:rPr lang="en-GB" sz="2000" dirty="0" smtClean="0"/>
              <a:t>Rights </a:t>
            </a:r>
            <a:r>
              <a:rPr lang="en-GB" sz="2000" dirty="0"/>
              <a:t>in relation to automated individual </a:t>
            </a:r>
            <a:r>
              <a:rPr lang="en-GB" sz="2000" dirty="0" smtClean="0"/>
              <a:t>decision-making and profiling</a:t>
            </a:r>
            <a:endParaRPr lang="en-GB" sz="2000" dirty="0"/>
          </a:p>
        </p:txBody>
      </p:sp>
    </p:spTree>
    <p:extLst>
      <p:ext uri="{BB962C8B-B14F-4D97-AF65-F5344CB8AC3E}">
        <p14:creationId xmlns:p14="http://schemas.microsoft.com/office/powerpoint/2010/main" val="3735540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Grounds for processing personal data</a:t>
            </a:r>
            <a:endParaRPr lang="en-GB" dirty="0"/>
          </a:p>
        </p:txBody>
      </p:sp>
      <p:sp>
        <p:nvSpPr>
          <p:cNvPr id="3" name="Content Placeholder 2"/>
          <p:cNvSpPr>
            <a:spLocks noGrp="1"/>
          </p:cNvSpPr>
          <p:nvPr>
            <p:ph idx="1"/>
          </p:nvPr>
        </p:nvSpPr>
        <p:spPr/>
        <p:txBody>
          <a:bodyPr/>
          <a:lstStyle/>
          <a:p>
            <a:pPr marL="0" indent="0">
              <a:buNone/>
            </a:pPr>
            <a:r>
              <a:rPr lang="en-GB" dirty="0" smtClean="0"/>
              <a:t>One </a:t>
            </a:r>
            <a:r>
              <a:rPr lang="en-GB" dirty="0"/>
              <a:t>of these must be present </a:t>
            </a:r>
            <a:r>
              <a:rPr lang="en-GB" dirty="0" smtClean="0"/>
              <a:t>to </a:t>
            </a:r>
            <a:r>
              <a:rPr lang="en-GB" dirty="0"/>
              <a:t>process a data subject’s personal data:</a:t>
            </a:r>
          </a:p>
          <a:p>
            <a:r>
              <a:rPr lang="en-GB" dirty="0" smtClean="0">
                <a:solidFill>
                  <a:srgbClr val="92D050"/>
                </a:solidFill>
              </a:rPr>
              <a:t>Consent</a:t>
            </a:r>
            <a:r>
              <a:rPr lang="en-GB" dirty="0" smtClean="0"/>
              <a:t> </a:t>
            </a:r>
            <a:r>
              <a:rPr lang="en-GB" dirty="0"/>
              <a:t>of the data subject </a:t>
            </a:r>
            <a:endParaRPr lang="en-GB" dirty="0" smtClean="0"/>
          </a:p>
          <a:p>
            <a:r>
              <a:rPr lang="en-GB" dirty="0" smtClean="0"/>
              <a:t>Necessary </a:t>
            </a:r>
            <a:r>
              <a:rPr lang="en-GB" dirty="0"/>
              <a:t>for the performance of a </a:t>
            </a:r>
            <a:r>
              <a:rPr lang="en-GB" dirty="0">
                <a:solidFill>
                  <a:srgbClr val="92D050"/>
                </a:solidFill>
              </a:rPr>
              <a:t>contract </a:t>
            </a:r>
            <a:endParaRPr lang="en-GB" dirty="0" smtClean="0">
              <a:solidFill>
                <a:srgbClr val="92D050"/>
              </a:solidFill>
            </a:endParaRPr>
          </a:p>
          <a:p>
            <a:r>
              <a:rPr lang="en-GB" dirty="0" smtClean="0">
                <a:solidFill>
                  <a:srgbClr val="92D050"/>
                </a:solidFill>
              </a:rPr>
              <a:t>Legal </a:t>
            </a:r>
            <a:r>
              <a:rPr lang="en-GB" dirty="0">
                <a:solidFill>
                  <a:srgbClr val="92D050"/>
                </a:solidFill>
              </a:rPr>
              <a:t>obligation </a:t>
            </a:r>
            <a:r>
              <a:rPr lang="en-GB" dirty="0"/>
              <a:t>placed upon controller </a:t>
            </a:r>
            <a:endParaRPr lang="en-GB" dirty="0" smtClean="0"/>
          </a:p>
          <a:p>
            <a:r>
              <a:rPr lang="en-GB" dirty="0" smtClean="0"/>
              <a:t>Necessary </a:t>
            </a:r>
            <a:r>
              <a:rPr lang="en-GB" dirty="0"/>
              <a:t>to </a:t>
            </a:r>
            <a:r>
              <a:rPr lang="en-GB" dirty="0">
                <a:solidFill>
                  <a:srgbClr val="92D050"/>
                </a:solidFill>
              </a:rPr>
              <a:t>protect </a:t>
            </a:r>
            <a:r>
              <a:rPr lang="en-GB" dirty="0" smtClean="0">
                <a:solidFill>
                  <a:srgbClr val="92D050"/>
                </a:solidFill>
              </a:rPr>
              <a:t>vital </a:t>
            </a:r>
            <a:r>
              <a:rPr lang="en-GB" dirty="0">
                <a:solidFill>
                  <a:srgbClr val="92D050"/>
                </a:solidFill>
              </a:rPr>
              <a:t>interests </a:t>
            </a:r>
            <a:r>
              <a:rPr lang="en-GB" dirty="0"/>
              <a:t>of the data subject </a:t>
            </a:r>
            <a:endParaRPr lang="en-GB" dirty="0" smtClean="0"/>
          </a:p>
          <a:p>
            <a:r>
              <a:rPr lang="en-GB" dirty="0" smtClean="0"/>
              <a:t>Carried </a:t>
            </a:r>
            <a:r>
              <a:rPr lang="en-GB" dirty="0"/>
              <a:t>out in the </a:t>
            </a:r>
            <a:r>
              <a:rPr lang="en-GB" dirty="0">
                <a:solidFill>
                  <a:srgbClr val="92D050"/>
                </a:solidFill>
              </a:rPr>
              <a:t>public interest </a:t>
            </a:r>
            <a:r>
              <a:rPr lang="en-GB" dirty="0"/>
              <a:t>or is in the exercise of official authority </a:t>
            </a:r>
            <a:endParaRPr lang="en-GB" dirty="0" smtClean="0"/>
          </a:p>
          <a:p>
            <a:r>
              <a:rPr lang="en-GB" dirty="0" smtClean="0">
                <a:solidFill>
                  <a:srgbClr val="92D050"/>
                </a:solidFill>
              </a:rPr>
              <a:t>Legitimate</a:t>
            </a:r>
            <a:r>
              <a:rPr lang="en-GB" dirty="0" smtClean="0"/>
              <a:t> </a:t>
            </a:r>
            <a:r>
              <a:rPr lang="en-GB" dirty="0">
                <a:solidFill>
                  <a:srgbClr val="92D050"/>
                </a:solidFill>
              </a:rPr>
              <a:t>interest</a:t>
            </a:r>
            <a:r>
              <a:rPr lang="en-GB" dirty="0"/>
              <a:t> pursued by controller</a:t>
            </a:r>
          </a:p>
        </p:txBody>
      </p:sp>
      <p:sp>
        <p:nvSpPr>
          <p:cNvPr id="4" name="Oval 3"/>
          <p:cNvSpPr/>
          <p:nvPr/>
        </p:nvSpPr>
        <p:spPr>
          <a:xfrm>
            <a:off x="611560" y="2420888"/>
            <a:ext cx="1368152" cy="504056"/>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Oval 4"/>
          <p:cNvSpPr/>
          <p:nvPr/>
        </p:nvSpPr>
        <p:spPr>
          <a:xfrm>
            <a:off x="3059832" y="4221088"/>
            <a:ext cx="2088232" cy="504056"/>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C00000"/>
              </a:solidFill>
            </a:endParaRPr>
          </a:p>
        </p:txBody>
      </p:sp>
      <p:sp>
        <p:nvSpPr>
          <p:cNvPr id="6" name="Oval 5"/>
          <p:cNvSpPr/>
          <p:nvPr/>
        </p:nvSpPr>
        <p:spPr>
          <a:xfrm>
            <a:off x="575556" y="5013176"/>
            <a:ext cx="2808312" cy="504056"/>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578077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8640960" cy="1143000"/>
          </a:xfrm>
        </p:spPr>
        <p:txBody>
          <a:bodyPr>
            <a:normAutofit/>
          </a:bodyPr>
          <a:lstStyle/>
          <a:p>
            <a:r>
              <a:rPr lang="en-GB" dirty="0" smtClean="0"/>
              <a:t>GDPR </a:t>
            </a:r>
            <a:r>
              <a:rPr lang="en-GB" dirty="0" smtClean="0"/>
              <a:t>archiving and research </a:t>
            </a:r>
            <a:r>
              <a:rPr lang="en-GB" dirty="0" smtClean="0"/>
              <a:t>exemption</a:t>
            </a:r>
            <a:endParaRPr lang="en-GB" dirty="0"/>
          </a:p>
        </p:txBody>
      </p:sp>
      <p:sp>
        <p:nvSpPr>
          <p:cNvPr id="3" name="Content Placeholder 2"/>
          <p:cNvSpPr>
            <a:spLocks noGrp="1"/>
          </p:cNvSpPr>
          <p:nvPr>
            <p:ph idx="1"/>
          </p:nvPr>
        </p:nvSpPr>
        <p:spPr>
          <a:xfrm>
            <a:off x="323528" y="1403648"/>
            <a:ext cx="8229600" cy="5141168"/>
          </a:xfrm>
        </p:spPr>
        <p:txBody>
          <a:bodyPr>
            <a:noAutofit/>
          </a:bodyPr>
          <a:lstStyle/>
          <a:p>
            <a:pPr marL="0" indent="0">
              <a:buNone/>
            </a:pPr>
            <a:r>
              <a:rPr lang="en-GB" dirty="0" smtClean="0">
                <a:solidFill>
                  <a:srgbClr val="00B0F0"/>
                </a:solidFill>
              </a:rPr>
              <a:t>Further </a:t>
            </a:r>
            <a:r>
              <a:rPr lang="en-GB" dirty="0">
                <a:solidFill>
                  <a:srgbClr val="00B0F0"/>
                </a:solidFill>
              </a:rPr>
              <a:t>processing for archiving purposes in the public interest, scientific or historical research purposes or statistical purposes </a:t>
            </a:r>
            <a:r>
              <a:rPr lang="en-GB" dirty="0" smtClean="0">
                <a:solidFill>
                  <a:srgbClr val="00B0F0"/>
                </a:solidFill>
              </a:rPr>
              <a:t>is not considered </a:t>
            </a:r>
            <a:r>
              <a:rPr lang="en-GB" dirty="0">
                <a:solidFill>
                  <a:srgbClr val="00B0F0"/>
                </a:solidFill>
              </a:rPr>
              <a:t>to be incompatible with the initial </a:t>
            </a:r>
            <a:r>
              <a:rPr lang="en-GB" dirty="0" smtClean="0">
                <a:solidFill>
                  <a:srgbClr val="00B0F0"/>
                </a:solidFill>
              </a:rPr>
              <a:t>purposes</a:t>
            </a:r>
          </a:p>
          <a:p>
            <a:pPr marL="0" indent="0">
              <a:buNone/>
            </a:pPr>
            <a:endParaRPr lang="en-GB" b="1" i="1" dirty="0">
              <a:solidFill>
                <a:srgbClr val="00B050"/>
              </a:solidFill>
            </a:endParaRPr>
          </a:p>
          <a:p>
            <a:pPr marL="0" indent="0">
              <a:buNone/>
            </a:pPr>
            <a:r>
              <a:rPr lang="en-GB" dirty="0" smtClean="0"/>
              <a:t>Appropriate safeguards, e.g.</a:t>
            </a:r>
          </a:p>
          <a:p>
            <a:r>
              <a:rPr lang="en-GB" dirty="0" smtClean="0"/>
              <a:t>data minimisation</a:t>
            </a:r>
          </a:p>
          <a:p>
            <a:r>
              <a:rPr lang="en-GB" dirty="0" err="1" smtClean="0"/>
              <a:t>pseudonymisation</a:t>
            </a:r>
            <a:endParaRPr lang="en-GB" dirty="0" smtClean="0"/>
          </a:p>
          <a:p>
            <a:pPr marL="0" indent="0">
              <a:buNone/>
            </a:pPr>
            <a:r>
              <a:rPr lang="en-GB" dirty="0" smtClean="0"/>
              <a:t>Principles 2 and 5 less strict:</a:t>
            </a:r>
            <a:endParaRPr lang="en-GB" dirty="0"/>
          </a:p>
          <a:p>
            <a:r>
              <a:rPr lang="en-GB" sz="2400" dirty="0" smtClean="0"/>
              <a:t>Purpose: further </a:t>
            </a:r>
            <a:r>
              <a:rPr lang="en-GB" sz="2400" dirty="0"/>
              <a:t>processing </a:t>
            </a:r>
            <a:r>
              <a:rPr lang="en-GB" sz="2400" dirty="0" smtClean="0"/>
              <a:t>of personal data allowed (2)</a:t>
            </a:r>
          </a:p>
          <a:p>
            <a:r>
              <a:rPr lang="en-GB" sz="2400" dirty="0" smtClean="0"/>
              <a:t>Personal </a:t>
            </a:r>
            <a:r>
              <a:rPr lang="en-GB" sz="2400" dirty="0"/>
              <a:t>data may be stored for longer </a:t>
            </a:r>
            <a:r>
              <a:rPr lang="en-GB" sz="2400" dirty="0" smtClean="0"/>
              <a:t>periods (5)</a:t>
            </a:r>
            <a:endParaRPr lang="en-GB" sz="2400" dirty="0"/>
          </a:p>
        </p:txBody>
      </p:sp>
    </p:spTree>
    <p:extLst>
      <p:ext uri="{BB962C8B-B14F-4D97-AF65-F5344CB8AC3E}">
        <p14:creationId xmlns:p14="http://schemas.microsoft.com/office/powerpoint/2010/main" val="42346460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51520" y="260648"/>
            <a:ext cx="8496944" cy="1143000"/>
          </a:xfrm>
        </p:spPr>
        <p:txBody>
          <a:bodyPr>
            <a:normAutofit fontScale="90000"/>
          </a:bodyPr>
          <a:lstStyle/>
          <a:p>
            <a:r>
              <a:rPr lang="en-US" altLang="en-US" dirty="0" smtClean="0">
                <a:ea typeface="ＭＳ Ｐゴシック" pitchFamily="34" charset="-128"/>
              </a:rPr>
              <a:t>Best practice for legal compliance in research </a:t>
            </a:r>
          </a:p>
        </p:txBody>
      </p:sp>
      <p:sp>
        <p:nvSpPr>
          <p:cNvPr id="23555" name="Rectangle 3"/>
          <p:cNvSpPr>
            <a:spLocks noGrp="1" noChangeArrowheads="1"/>
          </p:cNvSpPr>
          <p:nvPr>
            <p:ph idx="1"/>
          </p:nvPr>
        </p:nvSpPr>
        <p:spPr>
          <a:xfrm>
            <a:off x="323528" y="1556792"/>
            <a:ext cx="7848872" cy="4176464"/>
          </a:xfrm>
        </p:spPr>
        <p:txBody>
          <a:bodyPr>
            <a:noAutofit/>
          </a:bodyPr>
          <a:lstStyle/>
          <a:p>
            <a:pPr>
              <a:lnSpc>
                <a:spcPct val="80000"/>
              </a:lnSpc>
              <a:buFontTx/>
              <a:buNone/>
            </a:pPr>
            <a:endParaRPr lang="en-US" altLang="en-US" dirty="0" smtClean="0">
              <a:ea typeface="ＭＳ Ｐゴシック" pitchFamily="34" charset="-128"/>
            </a:endParaRPr>
          </a:p>
          <a:p>
            <a:pPr>
              <a:lnSpc>
                <a:spcPct val="80000"/>
              </a:lnSpc>
            </a:pPr>
            <a:r>
              <a:rPr lang="en-US" altLang="en-US" dirty="0" smtClean="0">
                <a:ea typeface="ＭＳ Ｐゴシック" pitchFamily="34" charset="-128"/>
              </a:rPr>
              <a:t>Investigate early which laws apply to your data</a:t>
            </a:r>
          </a:p>
          <a:p>
            <a:r>
              <a:rPr lang="en-US" altLang="en-US" dirty="0" smtClean="0">
                <a:ea typeface="ＭＳ Ｐゴシック" pitchFamily="34" charset="-128"/>
              </a:rPr>
              <a:t>Do not collect personal or sensitive data if not essential to your research</a:t>
            </a:r>
          </a:p>
          <a:p>
            <a:pPr>
              <a:lnSpc>
                <a:spcPct val="80000"/>
              </a:lnSpc>
            </a:pPr>
            <a:r>
              <a:rPr lang="en-US" altLang="en-US" dirty="0" smtClean="0">
                <a:ea typeface="ＭＳ Ｐゴシック" pitchFamily="34" charset="-128"/>
              </a:rPr>
              <a:t>Seek advice from you research office</a:t>
            </a:r>
          </a:p>
          <a:p>
            <a:pPr>
              <a:lnSpc>
                <a:spcPct val="80000"/>
              </a:lnSpc>
            </a:pPr>
            <a:r>
              <a:rPr lang="en-US" altLang="en-US" dirty="0" smtClean="0">
                <a:ea typeface="ＭＳ Ｐゴシック" pitchFamily="34" charset="-128"/>
              </a:rPr>
              <a:t>If you must collect / handle personal or sensitive data:</a:t>
            </a:r>
          </a:p>
          <a:p>
            <a:pPr lvl="1">
              <a:lnSpc>
                <a:spcPct val="80000"/>
              </a:lnSpc>
            </a:pPr>
            <a:r>
              <a:rPr lang="en-US" altLang="en-US" sz="2400" dirty="0">
                <a:ea typeface="ＭＳ Ｐゴシック" pitchFamily="34" charset="-128"/>
              </a:rPr>
              <a:t>b</a:t>
            </a:r>
            <a:r>
              <a:rPr lang="en-US" altLang="en-US" sz="2400" dirty="0" smtClean="0">
                <a:ea typeface="ＭＳ Ｐゴシック" pitchFamily="34" charset="-128"/>
              </a:rPr>
              <a:t>e transparent about processing personal data</a:t>
            </a:r>
          </a:p>
          <a:p>
            <a:pPr lvl="1">
              <a:lnSpc>
                <a:spcPct val="80000"/>
              </a:lnSpc>
            </a:pPr>
            <a:r>
              <a:rPr lang="en-US" altLang="en-US" sz="2400" dirty="0" err="1">
                <a:ea typeface="ＭＳ Ｐゴシック" pitchFamily="34" charset="-128"/>
              </a:rPr>
              <a:t>m</a:t>
            </a:r>
            <a:r>
              <a:rPr lang="en-US" altLang="en-US" sz="2400" dirty="0" err="1" smtClean="0">
                <a:ea typeface="ＭＳ Ｐゴシック" pitchFamily="34" charset="-128"/>
              </a:rPr>
              <a:t>inimise</a:t>
            </a:r>
            <a:r>
              <a:rPr lang="en-US" altLang="en-US" sz="2400" dirty="0" smtClean="0">
                <a:ea typeface="ＭＳ Ｐゴシック" pitchFamily="34" charset="-128"/>
              </a:rPr>
              <a:t> the collecting of personal data</a:t>
            </a:r>
          </a:p>
          <a:p>
            <a:r>
              <a:rPr lang="en-US" altLang="en-US" dirty="0" smtClean="0">
                <a:ea typeface="ＭＳ Ｐゴシック" pitchFamily="34" charset="-128"/>
              </a:rPr>
              <a:t>Remember: not all research data collected from participants are personal data !</a:t>
            </a:r>
            <a:endParaRPr lang="en-GB" altLang="en-US" dirty="0" smtClean="0">
              <a:ea typeface="ＭＳ Ｐゴシック" pitchFamily="34" charset="-128"/>
            </a:endParaRPr>
          </a:p>
          <a:p>
            <a:pPr>
              <a:lnSpc>
                <a:spcPct val="80000"/>
              </a:lnSpc>
            </a:pPr>
            <a:endParaRPr lang="en-GB" altLang="en-US" dirty="0" smtClean="0">
              <a:ea typeface="ＭＳ Ｐゴシック" pitchFamily="34" charset="-128"/>
            </a:endParaRPr>
          </a:p>
          <a:p>
            <a:pPr>
              <a:lnSpc>
                <a:spcPct val="80000"/>
              </a:lnSpc>
            </a:pPr>
            <a:endParaRPr lang="en-GB" altLang="en-US" dirty="0" smtClean="0">
              <a:ea typeface="ＭＳ Ｐゴシック" pitchFamily="34" charset="-128"/>
            </a:endParaRPr>
          </a:p>
          <a:p>
            <a:pPr>
              <a:lnSpc>
                <a:spcPct val="80000"/>
              </a:lnSpc>
            </a:pPr>
            <a:endParaRPr lang="en-GB" altLang="en-US" dirty="0" smtClean="0">
              <a:ea typeface="ＭＳ Ｐゴシック" pitchFamily="34" charset="-128"/>
            </a:endParaRPr>
          </a:p>
          <a:p>
            <a:pPr lvl="1">
              <a:lnSpc>
                <a:spcPct val="80000"/>
              </a:lnSpc>
            </a:pPr>
            <a:endParaRPr lang="en-GB" altLang="en-US" sz="2400" dirty="0" smtClean="0">
              <a:ea typeface="ＭＳ Ｐゴシック" pitchFamily="34" charset="-128"/>
            </a:endParaRPr>
          </a:p>
          <a:p>
            <a:pPr>
              <a:lnSpc>
                <a:spcPct val="80000"/>
              </a:lnSpc>
            </a:pPr>
            <a:endParaRPr lang="en-US" altLang="en-US" dirty="0" smtClean="0">
              <a:ea typeface="ＭＳ Ｐゴシック" pitchFamily="34" charset="-128"/>
            </a:endParaRPr>
          </a:p>
        </p:txBody>
      </p:sp>
    </p:spTree>
    <p:extLst>
      <p:ext uri="{BB962C8B-B14F-4D97-AF65-F5344CB8AC3E}">
        <p14:creationId xmlns:p14="http://schemas.microsoft.com/office/powerpoint/2010/main" val="37418300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What’s new with GDPR</a:t>
            </a:r>
            <a:endParaRPr lang="en-GB" dirty="0"/>
          </a:p>
        </p:txBody>
      </p:sp>
      <p:sp>
        <p:nvSpPr>
          <p:cNvPr id="3" name="Content Placeholder 2"/>
          <p:cNvSpPr>
            <a:spLocks noGrp="1"/>
          </p:cNvSpPr>
          <p:nvPr>
            <p:ph idx="1"/>
          </p:nvPr>
        </p:nvSpPr>
        <p:spPr/>
        <p:txBody>
          <a:bodyPr/>
          <a:lstStyle/>
          <a:p>
            <a:r>
              <a:rPr lang="en-GB" dirty="0" smtClean="0"/>
              <a:t>Principles, rights of data subjects and processing grounds for processing personal data are largely the same as under DPA, but </a:t>
            </a:r>
            <a:r>
              <a:rPr lang="en-GB" dirty="0" smtClean="0">
                <a:solidFill>
                  <a:srgbClr val="92D050"/>
                </a:solidFill>
              </a:rPr>
              <a:t>much</a:t>
            </a:r>
            <a:r>
              <a:rPr lang="en-GB" dirty="0" smtClean="0"/>
              <a:t> </a:t>
            </a:r>
            <a:r>
              <a:rPr lang="en-GB" dirty="0" smtClean="0">
                <a:solidFill>
                  <a:srgbClr val="92D050"/>
                </a:solidFill>
              </a:rPr>
              <a:t>more </a:t>
            </a:r>
            <a:r>
              <a:rPr lang="en-GB" dirty="0" smtClean="0">
                <a:solidFill>
                  <a:srgbClr val="92D050"/>
                </a:solidFill>
              </a:rPr>
              <a:t>explicit</a:t>
            </a:r>
          </a:p>
          <a:p>
            <a:r>
              <a:rPr lang="en-GB" dirty="0" smtClean="0"/>
              <a:t>People have </a:t>
            </a:r>
            <a:r>
              <a:rPr lang="en-GB" dirty="0" smtClean="0">
                <a:solidFill>
                  <a:srgbClr val="92D050"/>
                </a:solidFill>
              </a:rPr>
              <a:t>more control </a:t>
            </a:r>
            <a:r>
              <a:rPr lang="en-GB" dirty="0" smtClean="0"/>
              <a:t>over their personal data</a:t>
            </a:r>
            <a:endParaRPr lang="en-GB" dirty="0" smtClean="0"/>
          </a:p>
          <a:p>
            <a:r>
              <a:rPr lang="en-GB" dirty="0" smtClean="0"/>
              <a:t>Emphasis on </a:t>
            </a:r>
            <a:r>
              <a:rPr lang="en-GB" dirty="0" smtClean="0">
                <a:solidFill>
                  <a:srgbClr val="92D050"/>
                </a:solidFill>
              </a:rPr>
              <a:t>transparency</a:t>
            </a:r>
            <a:r>
              <a:rPr lang="en-GB" dirty="0" smtClean="0"/>
              <a:t>, clear information, clear </a:t>
            </a:r>
            <a:r>
              <a:rPr lang="en-GB" dirty="0" smtClean="0"/>
              <a:t>documentation, accountability</a:t>
            </a:r>
            <a:endParaRPr lang="en-GB" dirty="0" smtClean="0"/>
          </a:p>
          <a:p>
            <a:r>
              <a:rPr lang="en-GB" dirty="0" smtClean="0"/>
              <a:t>Extra rights </a:t>
            </a:r>
            <a:r>
              <a:rPr lang="en-GB" dirty="0"/>
              <a:t>of </a:t>
            </a:r>
            <a:r>
              <a:rPr lang="en-GB" dirty="0" smtClean="0"/>
              <a:t>subjects: data portability</a:t>
            </a:r>
          </a:p>
          <a:p>
            <a:r>
              <a:rPr lang="en-GB" dirty="0" smtClean="0">
                <a:solidFill>
                  <a:srgbClr val="92D050"/>
                </a:solidFill>
              </a:rPr>
              <a:t>Reuse </a:t>
            </a:r>
            <a:r>
              <a:rPr lang="en-GB" dirty="0">
                <a:solidFill>
                  <a:srgbClr val="92D050"/>
                </a:solidFill>
              </a:rPr>
              <a:t>for </a:t>
            </a:r>
            <a:r>
              <a:rPr lang="en-GB" dirty="0" smtClean="0">
                <a:solidFill>
                  <a:srgbClr val="92D050"/>
                </a:solidFill>
              </a:rPr>
              <a:t>research </a:t>
            </a:r>
            <a:r>
              <a:rPr lang="en-GB" dirty="0" smtClean="0"/>
              <a:t>allowed with </a:t>
            </a:r>
            <a:r>
              <a:rPr lang="en-GB" dirty="0" smtClean="0"/>
              <a:t>safeguards</a:t>
            </a:r>
          </a:p>
          <a:p>
            <a:r>
              <a:rPr lang="en-GB" dirty="0" smtClean="0"/>
              <a:t>Easier enforcement through national bodies</a:t>
            </a:r>
            <a:endParaRPr lang="en-GB" dirty="0"/>
          </a:p>
          <a:p>
            <a:endParaRPr lang="en-GB" dirty="0"/>
          </a:p>
        </p:txBody>
      </p:sp>
    </p:spTree>
    <p:extLst>
      <p:ext uri="{BB962C8B-B14F-4D97-AF65-F5344CB8AC3E}">
        <p14:creationId xmlns:p14="http://schemas.microsoft.com/office/powerpoint/2010/main" val="21560740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GDPR and consent</a:t>
            </a:r>
            <a:endParaRPr lang="en-GB" dirty="0"/>
          </a:p>
        </p:txBody>
      </p:sp>
      <p:sp>
        <p:nvSpPr>
          <p:cNvPr id="3" name="Content Placeholder 2"/>
          <p:cNvSpPr>
            <a:spLocks noGrp="1"/>
          </p:cNvSpPr>
          <p:nvPr>
            <p:ph idx="1"/>
          </p:nvPr>
        </p:nvSpPr>
        <p:spPr/>
        <p:txBody>
          <a:bodyPr/>
          <a:lstStyle/>
          <a:p>
            <a:r>
              <a:rPr lang="en-GB" dirty="0"/>
              <a:t>When consent is the legal basis for conducting research in accordance with the GDPR, this consent for the use of personal data should be distinguished from other consent requirements that serve as an ethical </a:t>
            </a:r>
            <a:r>
              <a:rPr lang="en-GB" dirty="0" smtClean="0"/>
              <a:t>standard</a:t>
            </a:r>
            <a:endParaRPr lang="en-GB" dirty="0" smtClean="0"/>
          </a:p>
          <a:p>
            <a:r>
              <a:rPr lang="en-GB" dirty="0"/>
              <a:t>Consent needs to be </a:t>
            </a:r>
            <a:r>
              <a:rPr lang="en-GB" b="1" dirty="0"/>
              <a:t>freely given</a:t>
            </a:r>
            <a:r>
              <a:rPr lang="en-GB" dirty="0"/>
              <a:t>, </a:t>
            </a:r>
            <a:r>
              <a:rPr lang="en-GB" b="1" dirty="0"/>
              <a:t>informed</a:t>
            </a:r>
            <a:r>
              <a:rPr lang="en-GB" dirty="0"/>
              <a:t>, </a:t>
            </a:r>
            <a:r>
              <a:rPr lang="en-GB" b="1" dirty="0"/>
              <a:t>unambiguous</a:t>
            </a:r>
            <a:r>
              <a:rPr lang="en-GB" dirty="0"/>
              <a:t>, </a:t>
            </a:r>
            <a:r>
              <a:rPr lang="en-GB" b="1" dirty="0"/>
              <a:t>specific </a:t>
            </a:r>
            <a:r>
              <a:rPr lang="en-GB" dirty="0"/>
              <a:t>and by a </a:t>
            </a:r>
            <a:r>
              <a:rPr lang="en-GB" b="1" dirty="0"/>
              <a:t>clear affirmative </a:t>
            </a:r>
            <a:r>
              <a:rPr lang="en-GB" dirty="0"/>
              <a:t>action that signifies agreement to the processing of personal data</a:t>
            </a:r>
          </a:p>
          <a:p>
            <a:r>
              <a:rPr lang="en-GB" dirty="0"/>
              <a:t>Consent must be </a:t>
            </a:r>
            <a:r>
              <a:rPr lang="en-GB" dirty="0" smtClean="0"/>
              <a:t>documented, e.g. consent form or audio-recorded verbal consent</a:t>
            </a:r>
            <a:endParaRPr lang="en-GB" dirty="0"/>
          </a:p>
          <a:p>
            <a:endParaRPr lang="en-GB" dirty="0"/>
          </a:p>
          <a:p>
            <a:endParaRPr lang="en-GB" dirty="0"/>
          </a:p>
        </p:txBody>
      </p:sp>
    </p:spTree>
    <p:extLst>
      <p:ext uri="{BB962C8B-B14F-4D97-AF65-F5344CB8AC3E}">
        <p14:creationId xmlns:p14="http://schemas.microsoft.com/office/powerpoint/2010/main" val="3930700351"/>
      </p:ext>
    </p:extLst>
  </p:cSld>
  <p:clrMapOvr>
    <a:masterClrMapping/>
  </p:clrMapOvr>
  <p:timing>
    <p:tnLst>
      <p:par>
        <p:cTn id="1" dur="indefinite" restart="never" nodeType="tmRoot"/>
      </p:par>
    </p:tnLst>
  </p:timing>
</p:sld>
</file>

<file path=ppt/theme/theme1.xml><?xml version="1.0" encoding="utf-8"?>
<a:theme xmlns:a="http://schemas.openxmlformats.org/drawingml/2006/main" name="UKDS-Presentation-Template-Co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2147</TotalTime>
  <Words>962</Words>
  <Application>Microsoft Office PowerPoint</Application>
  <PresentationFormat>On-screen Show (4:3)</PresentationFormat>
  <Paragraphs>101</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UKDS-Presentation-Template-Core</vt:lpstr>
      <vt:lpstr>What’s new with the GDPR for managing and sharing research data</vt:lpstr>
      <vt:lpstr>General Data Protection Regulation (GDPR)</vt:lpstr>
      <vt:lpstr>GDPR principles for processing personal data</vt:lpstr>
      <vt:lpstr>GDPR data subject rights</vt:lpstr>
      <vt:lpstr>Grounds for processing personal data</vt:lpstr>
      <vt:lpstr>GDPR archiving and research exemption</vt:lpstr>
      <vt:lpstr>Best practice for legal compliance in research </vt:lpstr>
      <vt:lpstr>What’s new with GDPR</vt:lpstr>
      <vt:lpstr>GDPR and consent</vt:lpstr>
      <vt:lpstr>GDPR and consent</vt:lpstr>
      <vt:lpstr>Consent form / information sheet when collecting - processing personal data</vt:lpstr>
      <vt:lpstr>Consent form / information sheet when collecting - processing personal data</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Storing and Securely Handling Research Data</dc:title>
  <dc:creator>Summers, Scott</dc:creator>
  <cp:lastModifiedBy>Veerle Van den Eynden</cp:lastModifiedBy>
  <cp:revision>142</cp:revision>
  <cp:lastPrinted>2018-05-03T12:32:01Z</cp:lastPrinted>
  <dcterms:created xsi:type="dcterms:W3CDTF">2017-11-23T10:29:56Z</dcterms:created>
  <dcterms:modified xsi:type="dcterms:W3CDTF">2018-08-29T13:53:44Z</dcterms:modified>
</cp:coreProperties>
</file>