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8" r:id="rId12"/>
    <p:sldId id="269" r:id="rId13"/>
    <p:sldId id="270" r:id="rId14"/>
    <p:sldId id="272" r:id="rId15"/>
    <p:sldId id="273" r:id="rId16"/>
    <p:sldId id="274" r:id="rId17"/>
    <p:sldId id="271" r:id="rId18"/>
  </p:sldIdLst>
  <p:sldSz cx="9144000" cy="6858000" type="screen4x3"/>
  <p:notesSz cx="69850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46" autoAdjust="0"/>
  </p:normalViewPr>
  <p:slideViewPr>
    <p:cSldViewPr snapToGrid="0">
      <p:cViewPr varScale="1">
        <p:scale>
          <a:sx n="86" d="100"/>
          <a:sy n="86" d="100"/>
        </p:scale>
        <p:origin x="148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26832" cy="464185"/>
          </a:xfrm>
          <a:prstGeom prst="rect">
            <a:avLst/>
          </a:prstGeom>
          <a:noFill/>
          <a:ln>
            <a:noFill/>
          </a:ln>
        </p:spPr>
        <p:txBody>
          <a:bodyPr lIns="92943" tIns="92943" rIns="92943" bIns="92943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479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29579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4369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59158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3948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88737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53527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1831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56550" y="0"/>
            <a:ext cx="3026832" cy="464185"/>
          </a:xfrm>
          <a:prstGeom prst="rect">
            <a:avLst/>
          </a:prstGeom>
          <a:noFill/>
          <a:ln>
            <a:noFill/>
          </a:ln>
        </p:spPr>
        <p:txBody>
          <a:bodyPr lIns="92943" tIns="92943" rIns="92943" bIns="92943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479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29579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4369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59158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3948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88737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53527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1831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71575" y="696913"/>
            <a:ext cx="4641850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98501" y="4409758"/>
            <a:ext cx="5587999" cy="4177665"/>
          </a:xfrm>
          <a:prstGeom prst="rect">
            <a:avLst/>
          </a:prstGeom>
          <a:noFill/>
          <a:ln>
            <a:noFill/>
          </a:ln>
        </p:spPr>
        <p:txBody>
          <a:bodyPr lIns="92943" tIns="92943" rIns="92943" bIns="92943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8817904"/>
            <a:ext cx="3026832" cy="464185"/>
          </a:xfrm>
          <a:prstGeom prst="rect">
            <a:avLst/>
          </a:prstGeom>
          <a:noFill/>
          <a:ln>
            <a:noFill/>
          </a:ln>
        </p:spPr>
        <p:txBody>
          <a:bodyPr lIns="92943" tIns="92943" rIns="92943" bIns="92943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479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29579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4369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59158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3948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88737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53527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1831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56550" y="8817904"/>
            <a:ext cx="3026832" cy="464185"/>
          </a:xfrm>
          <a:prstGeom prst="rect">
            <a:avLst/>
          </a:prstGeom>
          <a:noFill/>
          <a:ln>
            <a:noFill/>
          </a:ln>
        </p:spPr>
        <p:txBody>
          <a:bodyPr lIns="92943" tIns="46459" rIns="92943" bIns="46459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72700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98501" y="4409758"/>
            <a:ext cx="5587999" cy="4177665"/>
          </a:xfrm>
          <a:prstGeom prst="rect">
            <a:avLst/>
          </a:prstGeom>
        </p:spPr>
        <p:txBody>
          <a:bodyPr lIns="92943" tIns="92943" rIns="92943" bIns="92943" anchor="t" anchorCtr="0">
            <a:noAutofit/>
          </a:bodyPr>
          <a:lstStyle/>
          <a:p>
            <a:endParaRPr dirty="0"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209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096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007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0287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6796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5394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5644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03959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096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712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972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9256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111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Changed </a:t>
            </a:r>
            <a:r>
              <a:rPr lang="en-US" b="1" baseline="0" dirty="0" smtClean="0"/>
              <a:t>names in 1992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9207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6638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8674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426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Shape 17" descr="whole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98417" y="0"/>
            <a:ext cx="4645583" cy="143967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403762" y="4184175"/>
            <a:ext cx="8336475" cy="2070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000000"/>
              </a:buClr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403762" y="1847153"/>
            <a:ext cx="8336475" cy="21978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22" name="Shape 22" descr="icpsr-acronym-lo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0907" y="6356350"/>
            <a:ext cx="2474525" cy="34395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 txBox="1"/>
          <p:nvPr/>
        </p:nvSpPr>
        <p:spPr>
          <a:xfrm>
            <a:off x="377667" y="1056919"/>
            <a:ext cx="5223984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SHARING DATA TO ADVANCE SCIENCE</a:t>
            </a:r>
          </a:p>
        </p:txBody>
      </p:sp>
      <p:cxnSp>
        <p:nvCxnSpPr>
          <p:cNvPr id="24" name="Shape 24"/>
          <p:cNvCxnSpPr/>
          <p:nvPr/>
        </p:nvCxnSpPr>
        <p:spPr>
          <a:xfrm>
            <a:off x="0" y="1439671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</p:cxnSp>
      <p:pic>
        <p:nvPicPr>
          <p:cNvPr id="25" name="Shape 25" descr="ICPSR_final-logo_rgb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3762" y="313161"/>
            <a:ext cx="2693144" cy="569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55563" algn="l" rtl="0">
              <a:spcBef>
                <a:spcPts val="560"/>
              </a:spcBef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77787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322731"/>
            <a:ext cx="8229600" cy="118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000000"/>
              </a:buClr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buClr>
                <a:srgbClr val="000000"/>
              </a:buClr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buClr>
                <a:srgbClr val="000000"/>
              </a:buClr>
              <a:buFont typeface="Arial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buClr>
                <a:srgbClr val="000000"/>
              </a:buClr>
              <a:buFont typeface="Arial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80963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103187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000000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000000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000000"/>
              </a:buClr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buClr>
                <a:srgbClr val="000000"/>
              </a:buClr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buClr>
                <a:srgbClr val="000000"/>
              </a:buClr>
              <a:buFont typeface="Arial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buClr>
                <a:srgbClr val="000000"/>
              </a:buClr>
              <a:buFont typeface="Arial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80963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103187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000000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000000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solidFill>
            <a:schemeClr val="lt1">
              <a:alpha val="69803"/>
            </a:schemeClr>
          </a:solidFill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55563" algn="l" rtl="0">
              <a:spcBef>
                <a:spcPts val="560"/>
              </a:spcBef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77787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solidFill>
            <a:schemeClr val="lt1">
              <a:alpha val="69803"/>
            </a:schemeClr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buClr>
                <a:srgbClr val="000000"/>
              </a:buClr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buClr>
                <a:srgbClr val="000000"/>
              </a:buClr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Shape 70" descr="side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0" y="0"/>
            <a:ext cx="34353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000000"/>
              </a:buClr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buClr>
                <a:srgbClr val="000000"/>
              </a:buClr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buClr>
                <a:srgbClr val="000000"/>
              </a:buClr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buClr>
                <a:srgbClr val="000000"/>
              </a:buClr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55563" algn="l" rtl="0">
              <a:spcBef>
                <a:spcPts val="560"/>
              </a:spcBef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77787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55563" algn="l" rtl="0">
              <a:spcBef>
                <a:spcPts val="560"/>
              </a:spcBef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77787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marR="0" lvl="0" indent="-55563" algn="l" rtl="0">
              <a:spcBef>
                <a:spcPts val="560"/>
              </a:spcBef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7388" marR="0" lvl="1" indent="-77787" algn="l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 descr="side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flipH="1">
            <a:off x="0" y="0"/>
            <a:ext cx="343534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934278" y="5321477"/>
            <a:ext cx="7513984" cy="6364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Sanda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Ionescu</a:t>
            </a:r>
            <a:endParaRPr lang="en-US" sz="24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dirty="0"/>
              <a:t> </a:t>
            </a:r>
            <a:r>
              <a:rPr lang="en-US" dirty="0" smtClean="0"/>
              <a:t>Metadata Specialist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ICPSR</a:t>
            </a:r>
            <a:endParaRPr lang="en-US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383883" y="3125302"/>
            <a:ext cx="8336400" cy="8968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Enhancing ICPSR metadata with DDI-Lifecycle</a:t>
            </a:r>
            <a:br>
              <a:rPr lang="en-US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671374" y="4210133"/>
            <a:ext cx="5568043" cy="923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Steps:</a:t>
            </a:r>
          </a:p>
          <a:p>
            <a:pPr lvl="1"/>
            <a:r>
              <a:rPr lang="en-US" dirty="0" smtClean="0"/>
              <a:t> Original DDI edited in </a:t>
            </a:r>
            <a:r>
              <a:rPr lang="en-US" dirty="0" err="1" smtClean="0"/>
              <a:t>TextPad</a:t>
            </a:r>
            <a:r>
              <a:rPr lang="en-US" dirty="0" smtClean="0"/>
              <a:t> to achieve overall consistency and accuracy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Resulting file imported into </a:t>
            </a:r>
            <a:r>
              <a:rPr lang="en-US" dirty="0" err="1" smtClean="0"/>
              <a:t>Nesstar</a:t>
            </a:r>
            <a:r>
              <a:rPr lang="en-US" dirty="0" smtClean="0"/>
              <a:t> Publisher</a:t>
            </a:r>
          </a:p>
          <a:p>
            <a:pPr lvl="2"/>
            <a:r>
              <a:rPr lang="en-US" dirty="0" smtClean="0"/>
              <a:t> Error check and validation</a:t>
            </a:r>
          </a:p>
          <a:p>
            <a:pPr lvl="2"/>
            <a:r>
              <a:rPr lang="en-US" dirty="0" smtClean="0"/>
              <a:t> Browse and review metadata in user-friendly interface</a:t>
            </a:r>
          </a:p>
          <a:p>
            <a:pPr lvl="2"/>
            <a:r>
              <a:rPr lang="en-US" dirty="0" smtClean="0"/>
              <a:t> Import data file to generate frequencies and summary statistics</a:t>
            </a:r>
          </a:p>
          <a:p>
            <a:pPr lvl="2"/>
            <a:r>
              <a:rPr lang="en-US" dirty="0" smtClean="0"/>
              <a:t> Export well formatted and valid DDI that uploads seamlessly into </a:t>
            </a:r>
            <a:r>
              <a:rPr lang="en-US" dirty="0" err="1" smtClean="0"/>
              <a:t>Colectica</a:t>
            </a:r>
            <a:r>
              <a:rPr lang="en-US" dirty="0" smtClean="0"/>
              <a:t> Designer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2731"/>
            <a:ext cx="8229600" cy="899782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465473"/>
            <a:ext cx="8229600" cy="4890877"/>
          </a:xfrm>
        </p:spPr>
        <p:txBody>
          <a:bodyPr/>
          <a:lstStyle/>
          <a:p>
            <a:r>
              <a:rPr lang="en-US" dirty="0" smtClean="0"/>
              <a:t> Using </a:t>
            </a:r>
            <a:r>
              <a:rPr lang="en-US" dirty="0" err="1" smtClean="0"/>
              <a:t>Colectica</a:t>
            </a:r>
            <a:r>
              <a:rPr lang="en-US" dirty="0" smtClean="0"/>
              <a:t> Designer</a:t>
            </a:r>
          </a:p>
          <a:p>
            <a:pPr lvl="1"/>
            <a:r>
              <a:rPr lang="en-US" dirty="0" smtClean="0"/>
              <a:t> Imported DDI-C for individual waves</a:t>
            </a:r>
          </a:p>
          <a:p>
            <a:pPr lvl="2"/>
            <a:r>
              <a:rPr lang="en-US" dirty="0" smtClean="0"/>
              <a:t> Most variable-level fields </a:t>
            </a:r>
            <a:r>
              <a:rPr lang="en-US" dirty="0"/>
              <a:t>successfully imported, except textual descriptions and notes</a:t>
            </a:r>
          </a:p>
          <a:p>
            <a:pPr lvl="1"/>
            <a:r>
              <a:rPr lang="en-US" dirty="0" smtClean="0"/>
              <a:t> Created a Series entry to group all individual waves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At Study Group / Series level created</a:t>
            </a:r>
          </a:p>
          <a:p>
            <a:pPr lvl="2"/>
            <a:r>
              <a:rPr lang="en-US" dirty="0"/>
              <a:t> Concept scheme</a:t>
            </a:r>
          </a:p>
          <a:p>
            <a:pPr lvl="2"/>
            <a:r>
              <a:rPr lang="en-US" dirty="0" smtClean="0"/>
              <a:t> Conceptual Variable scheme</a:t>
            </a:r>
          </a:p>
          <a:p>
            <a:pPr lvl="2"/>
            <a:r>
              <a:rPr lang="en-US" dirty="0" smtClean="0"/>
              <a:t> Represented Variable scheme</a:t>
            </a:r>
          </a:p>
          <a:p>
            <a:pPr lvl="3"/>
            <a:r>
              <a:rPr lang="en-US" dirty="0" smtClean="0"/>
              <a:t> Descriptive text and notes were extracted from original DDI-C and added to the Represented variables descriptions</a:t>
            </a:r>
          </a:p>
          <a:p>
            <a:pPr marL="104140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6713" y="-84773"/>
            <a:ext cx="8229600" cy="1185332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450564"/>
            <a:ext cx="8229600" cy="4905786"/>
          </a:xfrm>
        </p:spPr>
        <p:txBody>
          <a:bodyPr/>
          <a:lstStyle/>
          <a:p>
            <a:r>
              <a:rPr lang="en-US" dirty="0" smtClean="0"/>
              <a:t> Define relationships:</a:t>
            </a:r>
          </a:p>
          <a:p>
            <a:pPr marL="17780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14591"/>
            <a:ext cx="8229600" cy="1185332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6748" y="2110852"/>
            <a:ext cx="100385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Series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498573" y="2496858"/>
            <a:ext cx="1676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Concepts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36267" y="3158504"/>
            <a:ext cx="313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Conceptual Variables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12403" y="3828738"/>
            <a:ext cx="371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Represented Variables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81892" y="4711148"/>
            <a:ext cx="1813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Wave 1 Variables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395331" y="4711148"/>
            <a:ext cx="1804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Wave 2 Variables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7967" y="4711147"/>
            <a:ext cx="1794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Wave 3 Variables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869972" y="4711147"/>
            <a:ext cx="186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Wave 4 Variables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7977505" y="4733993"/>
            <a:ext cx="97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10492" y="5241360"/>
            <a:ext cx="124690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2011 Study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712403" y="5275636"/>
            <a:ext cx="12772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2012 Study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393233" y="5275636"/>
            <a:ext cx="126453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2013 Study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096753" y="5289275"/>
            <a:ext cx="132235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2014 Study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0" idx="0"/>
          </p:cNvCxnSpPr>
          <p:nvPr/>
        </p:nvCxnSpPr>
        <p:spPr>
          <a:xfrm flipV="1">
            <a:off x="1488612" y="4290403"/>
            <a:ext cx="1441624" cy="420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155795" y="4290404"/>
            <a:ext cx="535259" cy="420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0"/>
          </p:cNvCxnSpPr>
          <p:nvPr/>
        </p:nvCxnSpPr>
        <p:spPr>
          <a:xfrm flipH="1" flipV="1">
            <a:off x="4457700" y="4290403"/>
            <a:ext cx="537500" cy="420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0"/>
          </p:cNvCxnSpPr>
          <p:nvPr/>
        </p:nvCxnSpPr>
        <p:spPr>
          <a:xfrm flipH="1" flipV="1">
            <a:off x="5444836" y="4290403"/>
            <a:ext cx="1355840" cy="420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498573" y="3616476"/>
            <a:ext cx="298175" cy="22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4726451" y="3628852"/>
            <a:ext cx="347354" cy="217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199967" y="2967111"/>
            <a:ext cx="0" cy="191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977505" y="5260247"/>
            <a:ext cx="9767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956193" y="4236717"/>
            <a:ext cx="2200160" cy="488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5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r>
              <a:rPr lang="en-US" dirty="0" smtClean="0"/>
              <a:t> Explore state-of-the art tools for data discovery, comparison, and harmonization using DDI-L enhanced metadata</a:t>
            </a:r>
          </a:p>
          <a:p>
            <a:pPr lvl="1"/>
            <a:r>
              <a:rPr lang="en-US" dirty="0" smtClean="0"/>
              <a:t> Variable concordance and comparison views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Complex, multi-level interactive searches</a:t>
            </a:r>
          </a:p>
          <a:p>
            <a:pPr lvl="2"/>
            <a:r>
              <a:rPr lang="en-US" dirty="0" smtClean="0"/>
              <a:t> Variables within study or across studies </a:t>
            </a:r>
          </a:p>
          <a:p>
            <a:pPr lvl="2"/>
            <a:r>
              <a:rPr lang="en-US" dirty="0" smtClean="0"/>
              <a:t> Variables by concept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Variables by conceptual or represented variable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Variables by variable group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2731"/>
            <a:ext cx="8229600" cy="893005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4192"/>
            <a:ext cx="9144000" cy="549236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313239"/>
            <a:ext cx="8229600" cy="1185332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2891"/>
            <a:ext cx="9144000" cy="566014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70878"/>
            <a:ext cx="8229600" cy="53971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67269"/>
            <a:ext cx="8229600" cy="858644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3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41" y="950887"/>
            <a:ext cx="8764859" cy="25952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238" y="3186537"/>
            <a:ext cx="6478859" cy="3671463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0" y="7449015"/>
            <a:ext cx="9021336" cy="372134"/>
          </a:xfrm>
        </p:spPr>
        <p:txBody>
          <a:bodyPr/>
          <a:lstStyle/>
          <a:p>
            <a:pPr marL="17780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91589"/>
            <a:ext cx="8229600" cy="859298"/>
          </a:xfrm>
        </p:spPr>
        <p:txBody>
          <a:bodyPr/>
          <a:lstStyle/>
          <a:p>
            <a:r>
              <a:rPr lang="en-US" sz="3600" b="0" dirty="0"/>
              <a:t>Testing DDI-Lifecycle at ICPSR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853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sz="4000" dirty="0" smtClean="0">
                <a:solidFill>
                  <a:srgbClr val="020324"/>
                </a:solidFill>
              </a:rPr>
              <a:t>Questions</a:t>
            </a:r>
            <a:endParaRPr lang="en-US" sz="4000" dirty="0">
              <a:solidFill>
                <a:srgbClr val="020324"/>
              </a:solidFill>
            </a:endParaRPr>
          </a:p>
          <a:p>
            <a:pPr marL="177800" indent="0">
              <a:buNone/>
            </a:pPr>
            <a:endParaRPr lang="en-US" dirty="0" smtClean="0"/>
          </a:p>
          <a:p>
            <a:pPr marL="177800" indent="0">
              <a:buNone/>
            </a:pPr>
            <a:endParaRPr lang="en-US" dirty="0"/>
          </a:p>
          <a:p>
            <a:pPr marL="177800" indent="0">
              <a:buNone/>
            </a:pPr>
            <a:r>
              <a:rPr lang="en-US" dirty="0" smtClean="0"/>
              <a:t>			</a:t>
            </a:r>
          </a:p>
          <a:p>
            <a:pPr marL="17780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marL="1778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		</a:t>
            </a:r>
          </a:p>
          <a:p>
            <a:pPr marL="1778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	</a:t>
            </a:r>
            <a:r>
              <a:rPr lang="en-US" sz="3600" dirty="0" smtClean="0">
                <a:solidFill>
                  <a:schemeClr val="tx1"/>
                </a:solidFill>
              </a:rPr>
              <a:t>Thank you !</a:t>
            </a:r>
          </a:p>
          <a:p>
            <a:pPr marL="17780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		</a:t>
            </a:r>
            <a:r>
              <a:rPr lang="en-US" sz="2400" dirty="0" smtClean="0">
                <a:solidFill>
                  <a:schemeClr val="tx1"/>
                </a:solidFill>
              </a:rPr>
              <a:t>sandai@umich.edu</a:t>
            </a:r>
          </a:p>
          <a:p>
            <a:pPr marL="17780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2731"/>
            <a:ext cx="8229600" cy="859298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810" y="1804911"/>
            <a:ext cx="3969834" cy="267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36713" y="1830387"/>
            <a:ext cx="8229600" cy="4715886"/>
          </a:xfrm>
        </p:spPr>
        <p:txBody>
          <a:bodyPr/>
          <a:lstStyle/>
          <a:p>
            <a:r>
              <a:rPr lang="en-US" dirty="0" smtClean="0"/>
              <a:t> ICPSR metadata - fully aligned with the DDI standard:</a:t>
            </a:r>
          </a:p>
          <a:p>
            <a:pPr lvl="1"/>
            <a:r>
              <a:rPr lang="en-US" dirty="0" smtClean="0"/>
              <a:t> Study-level records </a:t>
            </a:r>
          </a:p>
          <a:p>
            <a:pPr lvl="2"/>
            <a:r>
              <a:rPr lang="en-US" dirty="0" smtClean="0"/>
              <a:t>Compatible </a:t>
            </a:r>
            <a:r>
              <a:rPr lang="en-US" dirty="0"/>
              <a:t>with both DDI-C (2.5) and DDI-L (3.1) </a:t>
            </a:r>
            <a:endParaRPr lang="en-US" dirty="0" smtClean="0"/>
          </a:p>
          <a:p>
            <a:pPr lvl="2"/>
            <a:r>
              <a:rPr lang="en-US" dirty="0" smtClean="0"/>
              <a:t>Included in the main search (ICPSR home page)</a:t>
            </a:r>
          </a:p>
          <a:p>
            <a:pPr lvl="2"/>
            <a:r>
              <a:rPr lang="en-US" dirty="0" smtClean="0"/>
              <a:t>Available for download in both formats</a:t>
            </a:r>
          </a:p>
          <a:p>
            <a:pPr lvl="1"/>
            <a:r>
              <a:rPr lang="en-US" dirty="0" smtClean="0"/>
              <a:t> Variable descriptions in DDI 2.5 </a:t>
            </a:r>
          </a:p>
          <a:p>
            <a:pPr lvl="2"/>
            <a:r>
              <a:rPr lang="en-US" dirty="0" smtClean="0"/>
              <a:t>Drive the cross-studies variables search, as well as the online comparison view and interactive codebooks </a:t>
            </a:r>
          </a:p>
          <a:p>
            <a:pPr lvl="2"/>
            <a:r>
              <a:rPr lang="en-US" dirty="0" smtClean="0"/>
              <a:t>Also included in our PDF documentation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DDI-L not yet used at ICPSR for data-level documentation.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2731"/>
            <a:ext cx="8229600" cy="1047282"/>
          </a:xfrm>
        </p:spPr>
        <p:txBody>
          <a:bodyPr/>
          <a:lstStyle/>
          <a:p>
            <a:r>
              <a:rPr lang="en-US" b="0" dirty="0" smtClean="0"/>
              <a:t>Testing DDI-Lifecycle </a:t>
            </a:r>
            <a:r>
              <a:rPr lang="en-US" b="0" dirty="0"/>
              <a:t>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4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709530"/>
            <a:ext cx="8229600" cy="4525963"/>
          </a:xfrm>
        </p:spPr>
        <p:txBody>
          <a:bodyPr/>
          <a:lstStyle/>
          <a:p>
            <a:r>
              <a:rPr lang="en-US" dirty="0" smtClean="0"/>
              <a:t> DDI-Lifecycle offers enhancements increasing</a:t>
            </a:r>
          </a:p>
          <a:p>
            <a:pPr marL="177800" indent="0">
              <a:buNone/>
            </a:pPr>
            <a:r>
              <a:rPr lang="en-US" dirty="0" smtClean="0"/>
              <a:t>the functionality of data-level documentation, especially for longitudinal or time-series studies</a:t>
            </a:r>
          </a:p>
          <a:p>
            <a:r>
              <a:rPr lang="en-US" dirty="0" smtClean="0"/>
              <a:t> New features supporting discoverability, comparability, and data harmonization across study waves and series of studies</a:t>
            </a:r>
          </a:p>
          <a:p>
            <a:pPr lvl="1"/>
            <a:r>
              <a:rPr lang="en-US" dirty="0" smtClean="0"/>
              <a:t> Study grouping</a:t>
            </a:r>
          </a:p>
          <a:p>
            <a:pPr lvl="1"/>
            <a:r>
              <a:rPr lang="en-US" dirty="0" smtClean="0"/>
              <a:t> Variable cascades </a:t>
            </a:r>
          </a:p>
          <a:p>
            <a:pPr lvl="1"/>
            <a:r>
              <a:rPr lang="en-US" dirty="0" smtClean="0"/>
              <a:t> Linking to concept schemes</a:t>
            </a:r>
          </a:p>
          <a:p>
            <a:pPr lvl="1"/>
            <a:r>
              <a:rPr lang="en-US" dirty="0" smtClean="0"/>
              <a:t> Reuse of information</a:t>
            </a:r>
          </a:p>
          <a:p>
            <a:pPr marL="609601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89451"/>
            <a:ext cx="8229600" cy="1113183"/>
          </a:xfrm>
        </p:spPr>
        <p:txBody>
          <a:bodyPr/>
          <a:lstStyle/>
          <a:p>
            <a:r>
              <a:rPr lang="en-US" b="0" dirty="0" smtClean="0"/>
              <a:t>Testing DDI-Lifecycle </a:t>
            </a:r>
            <a:r>
              <a:rPr lang="en-US" b="0" dirty="0"/>
              <a:t>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r>
              <a:rPr lang="en-US" dirty="0" smtClean="0"/>
              <a:t> January 2018: small-scale pilot project to mark-up part of a time-series study using DDI 3.2</a:t>
            </a:r>
          </a:p>
          <a:p>
            <a:r>
              <a:rPr lang="en-US" dirty="0"/>
              <a:t> </a:t>
            </a:r>
            <a:r>
              <a:rPr lang="en-US" dirty="0" smtClean="0"/>
              <a:t>Project goals:</a:t>
            </a:r>
          </a:p>
          <a:p>
            <a:pPr lvl="1"/>
            <a:r>
              <a:rPr lang="en-US" dirty="0" smtClean="0"/>
              <a:t> Assess feasibility in terms of required resources</a:t>
            </a:r>
          </a:p>
          <a:p>
            <a:pPr lvl="2"/>
            <a:r>
              <a:rPr lang="en-US" dirty="0" smtClean="0"/>
              <a:t> Staff time and skills</a:t>
            </a:r>
          </a:p>
          <a:p>
            <a:pPr lvl="2"/>
            <a:r>
              <a:rPr lang="en-US" dirty="0" smtClean="0"/>
              <a:t> Software availability and performance</a:t>
            </a:r>
          </a:p>
          <a:p>
            <a:pPr lvl="1"/>
            <a:r>
              <a:rPr lang="en-US" dirty="0" smtClean="0"/>
              <a:t> Define </a:t>
            </a:r>
            <a:r>
              <a:rPr lang="en-US" dirty="0"/>
              <a:t>and refine </a:t>
            </a:r>
            <a:r>
              <a:rPr lang="en-US" dirty="0" smtClean="0"/>
              <a:t>workflow</a:t>
            </a:r>
          </a:p>
          <a:p>
            <a:pPr lvl="1"/>
            <a:r>
              <a:rPr lang="en-US" dirty="0" smtClean="0"/>
              <a:t> Evaluate benefits of value-added documentation in terms of enhanced services to users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2731"/>
            <a:ext cx="8229600" cy="919660"/>
          </a:xfrm>
        </p:spPr>
        <p:txBody>
          <a:bodyPr/>
          <a:lstStyle/>
          <a:p>
            <a:r>
              <a:rPr lang="en-US" b="0" dirty="0" smtClean="0"/>
              <a:t>Testing DDI-Lifecycle at ICPSR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374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288473"/>
            <a:ext cx="8229600" cy="45259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Selected data: National Crime Victimization Survey (NCVS) series</a:t>
            </a:r>
          </a:p>
          <a:p>
            <a:pPr lvl="1"/>
            <a:r>
              <a:rPr lang="en-US" dirty="0" smtClean="0"/>
              <a:t> Time-series study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Survey based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Popular, high-usage study 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15,000 – 25,000 downloads per individual wave in the last three years</a:t>
            </a:r>
            <a:endParaRPr lang="en-US" dirty="0"/>
          </a:p>
          <a:p>
            <a:pPr lvl="1"/>
            <a:r>
              <a:rPr lang="en-US" dirty="0" smtClean="0"/>
              <a:t> Data are publicly available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Already well documented in DDI 2.5</a:t>
            </a:r>
          </a:p>
          <a:p>
            <a:pPr lvl="2"/>
            <a:r>
              <a:rPr lang="en-US" dirty="0" smtClean="0"/>
              <a:t> Detailed and complete variable descriptions</a:t>
            </a:r>
          </a:p>
          <a:p>
            <a:pPr lvl="1"/>
            <a:r>
              <a:rPr lang="en-US" dirty="0" smtClean="0"/>
              <a:t> Highly regular data format across waves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Allowed for “shortcuts” in generating new markup</a:t>
            </a:r>
          </a:p>
          <a:p>
            <a:pPr marL="1041400" lvl="2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1256"/>
            <a:ext cx="8229600" cy="989234"/>
          </a:xfrm>
        </p:spPr>
        <p:txBody>
          <a:bodyPr/>
          <a:lstStyle/>
          <a:p>
            <a:r>
              <a:rPr lang="en-US" b="0" dirty="0" smtClean="0"/>
              <a:t>Testing DDI-Lifecycle </a:t>
            </a:r>
            <a:r>
              <a:rPr lang="en-US" b="0" dirty="0"/>
              <a:t>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2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62270"/>
            <a:ext cx="8229599" cy="5287617"/>
          </a:xfrm>
        </p:spPr>
        <p:txBody>
          <a:bodyPr/>
          <a:lstStyle/>
          <a:p>
            <a:r>
              <a:rPr lang="en-US" sz="2600" dirty="0" smtClean="0"/>
              <a:t> National Crime Victimization Survey</a:t>
            </a:r>
          </a:p>
          <a:p>
            <a:pPr lvl="1"/>
            <a:r>
              <a:rPr lang="en-US" sz="2200" dirty="0" smtClean="0"/>
              <a:t> Administered </a:t>
            </a:r>
            <a:r>
              <a:rPr lang="en-US" sz="2200" dirty="0"/>
              <a:t>by the Bureau of Justice Statistics</a:t>
            </a:r>
          </a:p>
          <a:p>
            <a:pPr lvl="1"/>
            <a:r>
              <a:rPr lang="en-US" sz="2200" dirty="0" smtClean="0"/>
              <a:t> Started in 1973, as the National Crime Surveys (NCS)</a:t>
            </a:r>
          </a:p>
          <a:p>
            <a:pPr lvl="1"/>
            <a:r>
              <a:rPr lang="en-US" sz="2200" dirty="0" smtClean="0"/>
              <a:t> Information on the frequency, characteristics, and consequences of non-fatal personal, and household property crimes, both reported and not reported to the police</a:t>
            </a:r>
          </a:p>
          <a:p>
            <a:pPr lvl="1"/>
            <a:r>
              <a:rPr lang="en-US" sz="2200" dirty="0" smtClean="0"/>
              <a:t> Complex data collection (64 studies to date)</a:t>
            </a:r>
          </a:p>
          <a:p>
            <a:pPr lvl="2"/>
            <a:r>
              <a:rPr lang="en-US" dirty="0" smtClean="0"/>
              <a:t> Main survey, released annually</a:t>
            </a:r>
          </a:p>
          <a:p>
            <a:pPr lvl="2"/>
            <a:r>
              <a:rPr lang="en-US" dirty="0" smtClean="0"/>
              <a:t> Supplements: </a:t>
            </a:r>
          </a:p>
          <a:p>
            <a:pPr lvl="3"/>
            <a:r>
              <a:rPr lang="en-US" dirty="0" smtClean="0"/>
              <a:t>School Crime</a:t>
            </a:r>
          </a:p>
          <a:p>
            <a:pPr lvl="3"/>
            <a:r>
              <a:rPr lang="en-US" dirty="0" smtClean="0"/>
              <a:t>Identity Theft</a:t>
            </a:r>
          </a:p>
          <a:p>
            <a:pPr lvl="3"/>
            <a:r>
              <a:rPr lang="en-US" dirty="0" smtClean="0"/>
              <a:t>Police-Public Contact</a:t>
            </a:r>
          </a:p>
          <a:p>
            <a:pPr lvl="3"/>
            <a:r>
              <a:rPr lang="en-US" dirty="0" smtClean="0"/>
              <a:t>Work Place Risk, etc.</a:t>
            </a:r>
          </a:p>
          <a:p>
            <a:pPr lvl="1"/>
            <a:endParaRPr lang="en-US" dirty="0" smtClean="0"/>
          </a:p>
          <a:p>
            <a:pPr marL="17780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04651"/>
            <a:ext cx="8229600" cy="1185332"/>
          </a:xfrm>
        </p:spPr>
        <p:txBody>
          <a:bodyPr/>
          <a:lstStyle/>
          <a:p>
            <a:r>
              <a:rPr lang="en-US" sz="3600" b="0" dirty="0"/>
              <a:t>Testing DDI-Lifecycle at ICPSR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63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56592" y="994465"/>
            <a:ext cx="8229600" cy="5555422"/>
          </a:xfrm>
        </p:spPr>
        <p:txBody>
          <a:bodyPr/>
          <a:lstStyle/>
          <a:p>
            <a:r>
              <a:rPr lang="en-US" dirty="0" smtClean="0"/>
              <a:t> National Crime Victimization Survey annual release</a:t>
            </a:r>
          </a:p>
          <a:p>
            <a:pPr lvl="1"/>
            <a:r>
              <a:rPr lang="en-US" dirty="0" smtClean="0"/>
              <a:t> Five record types</a:t>
            </a:r>
          </a:p>
          <a:p>
            <a:pPr lvl="2"/>
            <a:r>
              <a:rPr lang="en-US" dirty="0" smtClean="0"/>
              <a:t> Address</a:t>
            </a:r>
          </a:p>
          <a:p>
            <a:pPr lvl="2"/>
            <a:r>
              <a:rPr lang="en-US" dirty="0" smtClean="0"/>
              <a:t> Household</a:t>
            </a:r>
          </a:p>
          <a:p>
            <a:pPr lvl="2"/>
            <a:r>
              <a:rPr lang="en-US" dirty="0" smtClean="0"/>
              <a:t> Person </a:t>
            </a:r>
          </a:p>
          <a:p>
            <a:pPr lvl="2"/>
            <a:r>
              <a:rPr lang="en-US" dirty="0" smtClean="0"/>
              <a:t> Incident (year of occurrence)</a:t>
            </a:r>
          </a:p>
          <a:p>
            <a:pPr lvl="2"/>
            <a:r>
              <a:rPr lang="en-US" dirty="0" smtClean="0"/>
              <a:t> Collection Year Incident (year of reporting)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Pilot project to create DDI 3.2 documentation for the incident-level (year of occurrence) files released in six consecutive waves, 2011-2016</a:t>
            </a:r>
          </a:p>
          <a:p>
            <a:pPr lvl="1"/>
            <a:r>
              <a:rPr lang="en-US" dirty="0" smtClean="0"/>
              <a:t> Survey-based data</a:t>
            </a:r>
          </a:p>
          <a:p>
            <a:pPr lvl="1"/>
            <a:r>
              <a:rPr lang="en-US" dirty="0" smtClean="0"/>
              <a:t> Approximately 950 variables per year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6592" y="0"/>
            <a:ext cx="8229600" cy="939539"/>
          </a:xfrm>
        </p:spPr>
        <p:txBody>
          <a:bodyPr/>
          <a:lstStyle/>
          <a:p>
            <a:r>
              <a:rPr lang="en-US" sz="3600" b="0" dirty="0"/>
              <a:t>Testing DDI-Lifecycle at ICPSR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825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29936" y="1663768"/>
            <a:ext cx="8229600" cy="4875144"/>
          </a:xfrm>
        </p:spPr>
        <p:txBody>
          <a:bodyPr/>
          <a:lstStyle/>
          <a:p>
            <a:r>
              <a:rPr lang="en-US" dirty="0" smtClean="0"/>
              <a:t> Starting point: variable descriptions in DDI 2.5</a:t>
            </a:r>
          </a:p>
          <a:p>
            <a:pPr lvl="1"/>
            <a:r>
              <a:rPr lang="en-US" dirty="0" smtClean="0"/>
              <a:t> Native markup, created specifically for codebook generation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Rich content</a:t>
            </a:r>
          </a:p>
          <a:p>
            <a:pPr lvl="2"/>
            <a:r>
              <a:rPr lang="en-US" dirty="0" smtClean="0"/>
              <a:t> Variable groups</a:t>
            </a:r>
          </a:p>
          <a:p>
            <a:pPr lvl="2"/>
            <a:r>
              <a:rPr lang="en-US" dirty="0" smtClean="0"/>
              <a:t> Question text</a:t>
            </a:r>
          </a:p>
          <a:p>
            <a:pPr lvl="2"/>
            <a:r>
              <a:rPr lang="en-US" dirty="0" smtClean="0"/>
              <a:t> Variable descriptive text</a:t>
            </a:r>
          </a:p>
          <a:p>
            <a:pPr lvl="2"/>
            <a:r>
              <a:rPr lang="en-US" dirty="0" smtClean="0"/>
              <a:t> Variable notes</a:t>
            </a:r>
          </a:p>
          <a:p>
            <a:pPr lvl="2"/>
            <a:r>
              <a:rPr lang="en-US" dirty="0" smtClean="0"/>
              <a:t> (No frequencies or summary statistics)</a:t>
            </a:r>
          </a:p>
          <a:p>
            <a:pPr lvl="1"/>
            <a:r>
              <a:rPr lang="en-US" dirty="0" smtClean="0"/>
              <a:t> Objective: preserve all content while transitioning to DDI 3.2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2731"/>
            <a:ext cx="8229600" cy="850086"/>
          </a:xfrm>
        </p:spPr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2117035"/>
            <a:ext cx="8229600" cy="4525963"/>
          </a:xfrm>
        </p:spPr>
        <p:txBody>
          <a:bodyPr/>
          <a:lstStyle/>
          <a:p>
            <a:r>
              <a:rPr lang="en-US" dirty="0" smtClean="0"/>
              <a:t> Software used: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TextPad</a:t>
            </a:r>
            <a:endParaRPr lang="en-US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Clean up / edit original DDI 2.5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Nesstar</a:t>
            </a:r>
            <a:r>
              <a:rPr lang="en-US" dirty="0" smtClean="0"/>
              <a:t> Publisher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Review and enhance the edited DDI 2.5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 smtClean="0"/>
              <a:t>Colectica</a:t>
            </a:r>
            <a:r>
              <a:rPr lang="en-US" dirty="0" smtClean="0"/>
              <a:t> Designer</a:t>
            </a:r>
          </a:p>
          <a:p>
            <a:pPr lvl="2"/>
            <a:r>
              <a:rPr lang="en-US" dirty="0" smtClean="0"/>
              <a:t> Re-organize content according to the DDI-L structure</a:t>
            </a:r>
          </a:p>
          <a:p>
            <a:pPr lvl="2"/>
            <a:r>
              <a:rPr lang="en-US" dirty="0" smtClean="0"/>
              <a:t> Enhance data description with DDI 3.2 specific features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Generate DDI 3.2 documentation for the project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Testing DDI-Lifecycle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6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">
      <a:dk1>
        <a:srgbClr val="000000"/>
      </a:dk1>
      <a:lt1>
        <a:srgbClr val="FFFFFF"/>
      </a:lt1>
      <a:dk2>
        <a:srgbClr val="00274C"/>
      </a:dk2>
      <a:lt2>
        <a:srgbClr val="EEECE1"/>
      </a:lt2>
      <a:accent1>
        <a:srgbClr val="00274C"/>
      </a:accent1>
      <a:accent2>
        <a:srgbClr val="481A65"/>
      </a:accent2>
      <a:accent3>
        <a:srgbClr val="155494"/>
      </a:accent3>
      <a:accent4>
        <a:srgbClr val="00978C"/>
      </a:accent4>
      <a:accent5>
        <a:srgbClr val="F8C01B"/>
      </a:accent5>
      <a:accent6>
        <a:srgbClr val="FD6108"/>
      </a:accent6>
      <a:hlink>
        <a:srgbClr val="0000FF"/>
      </a:hlink>
      <a:folHlink>
        <a:srgbClr val="E8392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</TotalTime>
  <Words>838</Words>
  <Application>Microsoft Office PowerPoint</Application>
  <PresentationFormat>On-screen Show (4:3)</PresentationFormat>
  <Paragraphs>173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Enhancing ICPSR metadata with DDI-Lifecycle 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  <vt:lpstr>Testing DDI-Lifecycle at ICPSR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Update on Archonnex</dc:title>
  <dc:creator>Detterman, Linda</dc:creator>
  <cp:lastModifiedBy>Ionescu, Sanda</cp:lastModifiedBy>
  <cp:revision>168</cp:revision>
  <cp:lastPrinted>2018-03-21T18:18:35Z</cp:lastPrinted>
  <dcterms:modified xsi:type="dcterms:W3CDTF">2018-04-02T16:13:15Z</dcterms:modified>
</cp:coreProperties>
</file>