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75" r:id="rId3"/>
    <p:sldId id="276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gcv-fs\User%20Disks\Jolene%20Ho\Cell%20Culture\20180531%20HeLa-G3BP1%20HTT%20KD%20Stables%20Protein%20RNA%20and%20Stock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gcv-fs\User%20Disks\Jolene%20Ho\Cell%20Culture\20180531%20HeLa-G3BP1%20HTT%20KD%20Stables%20Protein%20RNA%20and%20Stock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gcv-fs\User%20Disks\Jolene%20Ho\Cell%20Culture\20180531%20HeLa-G3BP1%20HTT%20KD%20Stables%20Protein%20RNA%20and%20Stock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'Quantification 20180619'!$E$3:$I$3</c:f>
              <c:strCache>
                <c:ptCount val="5"/>
                <c:pt idx="0">
                  <c:v>NT</c:v>
                </c:pt>
                <c:pt idx="1">
                  <c:v>H4</c:v>
                </c:pt>
                <c:pt idx="2">
                  <c:v>HTT KD2</c:v>
                </c:pt>
                <c:pt idx="3">
                  <c:v>HTT KD4</c:v>
                </c:pt>
                <c:pt idx="4">
                  <c:v>HTT KD5</c:v>
                </c:pt>
              </c:strCache>
            </c:strRef>
          </c:cat>
          <c:val>
            <c:numRef>
              <c:f>'Quantification 20180619'!$E$14:$I$14</c:f>
              <c:numCache>
                <c:formatCode>0.000</c:formatCode>
                <c:ptCount val="5"/>
                <c:pt idx="0">
                  <c:v>0.11575091575091576</c:v>
                </c:pt>
                <c:pt idx="1">
                  <c:v>0.12164179104477611</c:v>
                </c:pt>
                <c:pt idx="2">
                  <c:v>-8.9075630252100843E-3</c:v>
                </c:pt>
                <c:pt idx="3">
                  <c:v>3.8735177865612648E-3</c:v>
                </c:pt>
                <c:pt idx="4">
                  <c:v>-1.3458646616541354E-2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70-445D-AFAD-815A9DE2B2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6436736"/>
        <c:axId val="216438272"/>
      </c:barChart>
      <c:catAx>
        <c:axId val="216436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6438272"/>
        <c:crosses val="autoZero"/>
        <c:auto val="1"/>
        <c:lblAlgn val="ctr"/>
        <c:lblOffset val="100"/>
        <c:noMultiLvlLbl val="0"/>
      </c:catAx>
      <c:valAx>
        <c:axId val="216438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6436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'Quantification 20180619'!$E$3:$I$3</c:f>
              <c:strCache>
                <c:ptCount val="5"/>
                <c:pt idx="0">
                  <c:v>NT</c:v>
                </c:pt>
                <c:pt idx="1">
                  <c:v>H4</c:v>
                </c:pt>
                <c:pt idx="2">
                  <c:v>HTT KD2</c:v>
                </c:pt>
                <c:pt idx="3">
                  <c:v>HTT KD4</c:v>
                </c:pt>
                <c:pt idx="4">
                  <c:v>HTT KD5</c:v>
                </c:pt>
              </c:strCache>
            </c:strRef>
          </c:cat>
          <c:val>
            <c:numRef>
              <c:f>'Quantification 20180619'!$E$16:$I$16</c:f>
              <c:numCache>
                <c:formatCode>0.000</c:formatCode>
                <c:ptCount val="5"/>
                <c:pt idx="0">
                  <c:v>5.8608058608058608E-2</c:v>
                </c:pt>
                <c:pt idx="1">
                  <c:v>6.8283582089552236E-2</c:v>
                </c:pt>
                <c:pt idx="2">
                  <c:v>3.9747899159663869E-2</c:v>
                </c:pt>
                <c:pt idx="3">
                  <c:v>6.0869565217391307E-2</c:v>
                </c:pt>
                <c:pt idx="4">
                  <c:v>6.278195488721805E-2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D3-4F3F-B73B-088D3277DD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6436736"/>
        <c:axId val="216438272"/>
      </c:barChart>
      <c:catAx>
        <c:axId val="216436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6438272"/>
        <c:crosses val="autoZero"/>
        <c:auto val="1"/>
        <c:lblAlgn val="ctr"/>
        <c:lblOffset val="100"/>
        <c:noMultiLvlLbl val="0"/>
      </c:catAx>
      <c:valAx>
        <c:axId val="216438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6436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'Quantification 20180619'!$E$3:$I$3</c:f>
              <c:strCache>
                <c:ptCount val="5"/>
                <c:pt idx="0">
                  <c:v>NT</c:v>
                </c:pt>
                <c:pt idx="1">
                  <c:v>H4</c:v>
                </c:pt>
                <c:pt idx="2">
                  <c:v>HTT KD2</c:v>
                </c:pt>
                <c:pt idx="3">
                  <c:v>HTT KD4</c:v>
                </c:pt>
                <c:pt idx="4">
                  <c:v>HTT KD5</c:v>
                </c:pt>
              </c:strCache>
            </c:strRef>
          </c:cat>
          <c:val>
            <c:numRef>
              <c:f>'Quantification 20180619'!$E$18:$I$18</c:f>
              <c:numCache>
                <c:formatCode>0.000</c:formatCode>
                <c:ptCount val="5"/>
                <c:pt idx="0">
                  <c:v>9.8168498168498167E-2</c:v>
                </c:pt>
                <c:pt idx="1">
                  <c:v>9.925373134328358E-2</c:v>
                </c:pt>
                <c:pt idx="2">
                  <c:v>5.5462184873949577E-2</c:v>
                </c:pt>
                <c:pt idx="3">
                  <c:v>5.9683794466403164E-2</c:v>
                </c:pt>
                <c:pt idx="4">
                  <c:v>0.10977443609022557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CE-4F35-B0D9-BF6567E7B1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6436736"/>
        <c:axId val="216438272"/>
      </c:barChart>
      <c:catAx>
        <c:axId val="216436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6438272"/>
        <c:crosses val="autoZero"/>
        <c:auto val="1"/>
        <c:lblAlgn val="ctr"/>
        <c:lblOffset val="100"/>
        <c:noMultiLvlLbl val="0"/>
      </c:catAx>
      <c:valAx>
        <c:axId val="216438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6436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17/09/2018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9574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17/09/2018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5849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17/09/2018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1892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17/09/2018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265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17/09/2018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159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17/09/2018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17967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17/09/2018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510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17/09/2018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4514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17/09/2018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7162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17/09/2018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1871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17/09/2018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657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C6ACC-3A39-480A-B978-B7EE0CEBE4BB}" type="datetimeFigureOut">
              <a:rPr lang="en-CA" smtClean="0"/>
              <a:t>17/09/2018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5816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7567749" y="6183086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20180620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18288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b="1" dirty="0" smtClean="0"/>
              <a:t>HeLa-G3BP1 HTT KD2, 4 and 5</a:t>
            </a:r>
            <a:endParaRPr lang="en-CA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613769" y="4729030"/>
            <a:ext cx="18775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Normalised to GAPDH</a:t>
            </a:r>
            <a:endParaRPr lang="en-CA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455426" y="1581436"/>
            <a:ext cx="11147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200" b="1" dirty="0" smtClean="0"/>
              <a:t>HTT</a:t>
            </a:r>
            <a:endParaRPr lang="en-CA" sz="1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39009" y="2543613"/>
            <a:ext cx="15475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200" b="1" dirty="0" smtClean="0"/>
              <a:t>GAPDH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242811"/>
              </p:ext>
            </p:extLst>
          </p:nvPr>
        </p:nvGraphicFramePr>
        <p:xfrm>
          <a:off x="5500558" y="1340052"/>
          <a:ext cx="3535680" cy="54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5680">
                  <a:extLst>
                    <a:ext uri="{9D8B030D-6E8A-4147-A177-3AD203B41FA5}">
                      <a16:colId xmlns:a16="http://schemas.microsoft.com/office/drawing/2014/main" val="2148033024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 dirty="0">
                          <a:effectLst/>
                        </a:rPr>
                        <a:t>HTT rabbit monoclonal (ab109115), stored at -20C </a:t>
                      </a:r>
                      <a:r>
                        <a:rPr lang="en-CA" sz="1100" u="none" strike="noStrike" dirty="0" smtClean="0">
                          <a:effectLst/>
                        </a:rPr>
                        <a:t>(3rd </a:t>
                      </a:r>
                      <a:r>
                        <a:rPr lang="en-CA" sz="1100" u="none" strike="noStrike" dirty="0">
                          <a:effectLst/>
                        </a:rPr>
                        <a:t>use)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499110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Size: 348 kDa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8870487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 dirty="0">
                          <a:effectLst/>
                        </a:rPr>
                        <a:t>Dilution: 1:5000 in 7 ml 3% BSA in PBST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76390761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170539"/>
              </p:ext>
            </p:extLst>
          </p:nvPr>
        </p:nvGraphicFramePr>
        <p:xfrm>
          <a:off x="2360621" y="767817"/>
          <a:ext cx="304800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66137514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566281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4248385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52903098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08473055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  <a:latin typeface="+mn-lt"/>
                        </a:rPr>
                        <a:t>NT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  <a:latin typeface="+mn-lt"/>
                        </a:rPr>
                        <a:t>H4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  <a:latin typeface="+mn-lt"/>
                        </a:rPr>
                        <a:t>HTT KD2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  <a:latin typeface="+mn-lt"/>
                        </a:rPr>
                        <a:t>HTT KD4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  <a:latin typeface="+mn-lt"/>
                        </a:rPr>
                        <a:t>HTT KD5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7939209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0.122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-0.009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-0.013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07561138"/>
                  </a:ext>
                </a:extLst>
              </a:tr>
            </a:tbl>
          </a:graphicData>
        </a:graphic>
      </p:graphicFrame>
      <p:pic>
        <p:nvPicPr>
          <p:cNvPr id="3" name="Picture 2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5" t="7281" r="6989" b="21627"/>
          <a:stretch/>
        </p:blipFill>
        <p:spPr>
          <a:xfrm>
            <a:off x="2368731" y="1219199"/>
            <a:ext cx="3039292" cy="836023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5151" y="2130183"/>
            <a:ext cx="3043470" cy="969827"/>
          </a:xfrm>
          <a:prstGeom prst="rect">
            <a:avLst/>
          </a:prstGeom>
        </p:spPr>
      </p:pic>
      <p:graphicFrame>
        <p:nvGraphicFramePr>
          <p:cNvPr id="22" name="Char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6196409"/>
              </p:ext>
            </p:extLst>
          </p:nvPr>
        </p:nvGraphicFramePr>
        <p:xfrm>
          <a:off x="1933303" y="3100010"/>
          <a:ext cx="3561806" cy="2064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088139"/>
              </p:ext>
            </p:extLst>
          </p:nvPr>
        </p:nvGraphicFramePr>
        <p:xfrm>
          <a:off x="5495109" y="2160588"/>
          <a:ext cx="3535679" cy="54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5679">
                  <a:extLst>
                    <a:ext uri="{9D8B030D-6E8A-4147-A177-3AD203B41FA5}">
                      <a16:colId xmlns:a16="http://schemas.microsoft.com/office/drawing/2014/main" val="642527020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GAPDH mouse monoclonal (MAB374), stored at 4C (3rd use)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775070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Size: 36 kDa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0134214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 dirty="0">
                          <a:effectLst/>
                        </a:rPr>
                        <a:t>Dilution: 1:5000 in 7 ml 3% BSA in PBST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61477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1183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7567749" y="6183086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20180621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18288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b="1" dirty="0" smtClean="0"/>
              <a:t>HeLa-G3BP1 HTT KD2, 4 and 5</a:t>
            </a:r>
            <a:endParaRPr lang="en-CA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613769" y="4729030"/>
            <a:ext cx="18775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Normalised to GAPDH</a:t>
            </a:r>
            <a:endParaRPr lang="en-CA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455426" y="1581436"/>
            <a:ext cx="11147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200" b="1" dirty="0" smtClean="0"/>
              <a:t>RMe2s</a:t>
            </a:r>
            <a:endParaRPr lang="en-CA" sz="1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39009" y="2543613"/>
            <a:ext cx="15475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200" b="1" dirty="0" smtClean="0"/>
              <a:t>GAPDH</a:t>
            </a: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5151" y="2130183"/>
            <a:ext cx="3043470" cy="969827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5495109" y="2160588"/>
          <a:ext cx="3535679" cy="54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5679">
                  <a:extLst>
                    <a:ext uri="{9D8B030D-6E8A-4147-A177-3AD203B41FA5}">
                      <a16:colId xmlns:a16="http://schemas.microsoft.com/office/drawing/2014/main" val="642527020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GAPDH mouse monoclonal (MAB374), stored at 4C (3rd use)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775070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Size: 36 kDa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0134214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 dirty="0">
                          <a:effectLst/>
                        </a:rPr>
                        <a:t>Dilution: 1:5000 in 7 ml 3% BSA in PBST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61477218"/>
                  </a:ext>
                </a:extLst>
              </a:tr>
            </a:tbl>
          </a:graphicData>
        </a:graphic>
      </p:graphicFrame>
      <p:pic>
        <p:nvPicPr>
          <p:cNvPr id="4" name="Picture 3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40" b="12645"/>
          <a:stretch/>
        </p:blipFill>
        <p:spPr>
          <a:xfrm>
            <a:off x="2360621" y="1323703"/>
            <a:ext cx="3057266" cy="687977"/>
          </a:xfrm>
          <a:prstGeom prst="rect">
            <a:avLst/>
          </a:prstGeom>
        </p:spPr>
      </p:pic>
      <p:graphicFrame>
        <p:nvGraphicFramePr>
          <p:cNvPr id="19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130223"/>
              </p:ext>
            </p:extLst>
          </p:nvPr>
        </p:nvGraphicFramePr>
        <p:xfrm>
          <a:off x="1994263" y="3100010"/>
          <a:ext cx="3500846" cy="2249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194731"/>
              </p:ext>
            </p:extLst>
          </p:nvPr>
        </p:nvGraphicFramePr>
        <p:xfrm>
          <a:off x="5495108" y="1322207"/>
          <a:ext cx="3535679" cy="708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5679">
                  <a:extLst>
                    <a:ext uri="{9D8B030D-6E8A-4147-A177-3AD203B41FA5}">
                      <a16:colId xmlns:a16="http://schemas.microsoft.com/office/drawing/2014/main" val="334144790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 dirty="0">
                          <a:effectLst/>
                        </a:rPr>
                        <a:t>Rme2s rabbit monoclonal (CST #13222), stored at -20C (3rd use)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986383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Size: 15-200 kDa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5003856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 dirty="0">
                          <a:effectLst/>
                        </a:rPr>
                        <a:t>Dilution: 1:1000 in 7 ml 3% BSA in PBST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6867551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57556"/>
              </p:ext>
            </p:extLst>
          </p:nvPr>
        </p:nvGraphicFramePr>
        <p:xfrm>
          <a:off x="2360621" y="767817"/>
          <a:ext cx="304800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66137514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566281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4248385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52903098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08473055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  <a:latin typeface="+mn-lt"/>
                        </a:rPr>
                        <a:t>NT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  <a:latin typeface="+mn-lt"/>
                        </a:rPr>
                        <a:t>H4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  <a:latin typeface="+mn-lt"/>
                        </a:rPr>
                        <a:t>HTT KD2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  <a:latin typeface="+mn-lt"/>
                        </a:rPr>
                        <a:t>HTT KD4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  <a:latin typeface="+mn-lt"/>
                        </a:rPr>
                        <a:t>HTT KD5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7939209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0.122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-0.009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-0.013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07561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7788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7567749" y="6183086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20180622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18288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b="1" dirty="0" smtClean="0"/>
              <a:t>HeLa-G3BP1 HTT KD2, 4 and 5</a:t>
            </a:r>
            <a:endParaRPr lang="en-CA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613769" y="4729030"/>
            <a:ext cx="18775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Normalised to GAPDH</a:t>
            </a:r>
            <a:endParaRPr lang="en-CA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455426" y="1581436"/>
            <a:ext cx="11147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200" b="1" dirty="0" smtClean="0"/>
              <a:t>TAF15</a:t>
            </a:r>
            <a:endParaRPr lang="en-CA" sz="1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39009" y="2543613"/>
            <a:ext cx="15475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200" b="1" dirty="0" smtClean="0"/>
              <a:t>GAPDH</a:t>
            </a: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5151" y="2130183"/>
            <a:ext cx="3043470" cy="969827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5495109" y="2160588"/>
          <a:ext cx="3535679" cy="54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5679">
                  <a:extLst>
                    <a:ext uri="{9D8B030D-6E8A-4147-A177-3AD203B41FA5}">
                      <a16:colId xmlns:a16="http://schemas.microsoft.com/office/drawing/2014/main" val="642527020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GAPDH mouse monoclonal (MAB374), stored at 4C (3rd use)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775070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Size: 36 kDa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0134214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 dirty="0">
                          <a:effectLst/>
                        </a:rPr>
                        <a:t>Dilution: 1:5000 in 7 ml 3% BSA in PBST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61477218"/>
                  </a:ext>
                </a:extLst>
              </a:tr>
            </a:tbl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8336118"/>
              </p:ext>
            </p:extLst>
          </p:nvPr>
        </p:nvGraphicFramePr>
        <p:xfrm>
          <a:off x="1976846" y="3100010"/>
          <a:ext cx="3518263" cy="2249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622" y="1357953"/>
            <a:ext cx="3048000" cy="507111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052288"/>
              </p:ext>
            </p:extLst>
          </p:nvPr>
        </p:nvGraphicFramePr>
        <p:xfrm>
          <a:off x="5495109" y="1357953"/>
          <a:ext cx="3535679" cy="54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5679">
                  <a:extLst>
                    <a:ext uri="{9D8B030D-6E8A-4147-A177-3AD203B41FA5}">
                      <a16:colId xmlns:a16="http://schemas.microsoft.com/office/drawing/2014/main" val="490301286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TAF15 rabbit polyclonal (A300-308A), stored at 4C (4th use)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5353485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Size: 68 kDa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248059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 dirty="0">
                          <a:effectLst/>
                        </a:rPr>
                        <a:t>Dilution: 1:10000 in 7 ml 3% BSA in PBST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6958556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57556"/>
              </p:ext>
            </p:extLst>
          </p:nvPr>
        </p:nvGraphicFramePr>
        <p:xfrm>
          <a:off x="2360621" y="767817"/>
          <a:ext cx="304800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66137514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566281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4248385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52903098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08473055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  <a:latin typeface="+mn-lt"/>
                        </a:rPr>
                        <a:t>NT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  <a:latin typeface="+mn-lt"/>
                        </a:rPr>
                        <a:t>H4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  <a:latin typeface="+mn-lt"/>
                        </a:rPr>
                        <a:t>HTT KD2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  <a:latin typeface="+mn-lt"/>
                        </a:rPr>
                        <a:t>HTT KD4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  <a:latin typeface="+mn-lt"/>
                        </a:rPr>
                        <a:t>HTT KD5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7939209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0.122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-0.009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-0.013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07561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6590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3317</TotalTime>
  <Words>256</Words>
  <Application>Microsoft Office PowerPoint</Application>
  <PresentationFormat>On-screen Show (4:3)</PresentationFormat>
  <Paragraphs>63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Jolene Ho</dc:creator>
  <cp:lastModifiedBy>Jolene</cp:lastModifiedBy>
  <cp:revision>125</cp:revision>
  <dcterms:created xsi:type="dcterms:W3CDTF">2017-06-21T18:54:46Z</dcterms:created>
  <dcterms:modified xsi:type="dcterms:W3CDTF">2018-09-17T19:59:34Z</dcterms:modified>
</cp:coreProperties>
</file>