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68" r:id="rId4"/>
    <p:sldId id="270" r:id="rId5"/>
    <p:sldId id="262" r:id="rId6"/>
    <p:sldId id="258" r:id="rId7"/>
    <p:sldId id="263" r:id="rId8"/>
    <p:sldId id="264" r:id="rId9"/>
    <p:sldId id="265" r:id="rId10"/>
    <p:sldId id="260" r:id="rId11"/>
    <p:sldId id="266" r:id="rId12"/>
    <p:sldId id="267" r:id="rId13"/>
    <p:sldId id="272" r:id="rId14"/>
    <p:sldId id="261" r:id="rId15"/>
    <p:sldId id="271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7ADA-E8E5-435A-8896-0905A648D598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4A34D-5189-4EE7-BF52-80C97B6034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67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 image:</a:t>
            </a:r>
            <a:r>
              <a:rPr lang="en-US" baseline="0" dirty="0"/>
              <a:t> </a:t>
            </a:r>
            <a:r>
              <a:rPr lang="en-US" dirty="0"/>
              <a:t>the3cats https://pixabay.com/en/oil-in-water-oil-eye-liquid-1438365/. CC0 license.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A34D-5189-4EE7-BF52-80C97B60347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89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from the DCC Data Curation Lifecycle Model: http://www.dcc.ac.uk/resources/curation-lifecycle-model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A34D-5189-4EE7-BF52-80C97B60347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80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Images: SND image from the SND homepage: https://snd.gu.se/sv</a:t>
            </a:r>
          </a:p>
          <a:p>
            <a:r>
              <a:rPr lang="en-US" dirty="0"/>
              <a:t>DMP online: https://dmponline.dcc.ac.uk/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A34D-5189-4EE7-BF52-80C97B60347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27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Images: </a:t>
            </a:r>
            <a:r>
              <a:rPr lang="en-US" dirty="0" err="1"/>
              <a:t>Figshare</a:t>
            </a:r>
            <a:r>
              <a:rPr lang="en-US" dirty="0"/>
              <a:t>: https://figshare.com/</a:t>
            </a:r>
          </a:p>
          <a:p>
            <a:r>
              <a:rPr lang="en-US" dirty="0" err="1"/>
              <a:t>Zenodo</a:t>
            </a:r>
            <a:r>
              <a:rPr lang="en-US" dirty="0"/>
              <a:t>: about.zenodo.org</a:t>
            </a:r>
          </a:p>
          <a:p>
            <a:r>
              <a:rPr lang="en-US" dirty="0"/>
              <a:t>SND: as above</a:t>
            </a:r>
          </a:p>
          <a:p>
            <a:r>
              <a:rPr lang="en-US" dirty="0"/>
              <a:t>SLUB Dresden: https://www.slub-dresden.de/en/collections/</a:t>
            </a:r>
          </a:p>
          <a:p>
            <a:r>
              <a:rPr lang="en-US" dirty="0"/>
              <a:t>Open Context:</a:t>
            </a:r>
            <a:r>
              <a:rPr lang="en-US" baseline="0" dirty="0"/>
              <a:t> https://www.opencontext.org/</a:t>
            </a:r>
          </a:p>
          <a:p>
            <a:r>
              <a:rPr lang="en-US" baseline="0" dirty="0"/>
              <a:t>EGO: http://ieg-ego.eu/ </a:t>
            </a:r>
            <a:endParaRPr lang="en-US" dirty="0"/>
          </a:p>
          <a:p>
            <a:endParaRPr lang="en-US" dirty="0"/>
          </a:p>
          <a:p>
            <a:r>
              <a:rPr lang="en-US" dirty="0"/>
              <a:t>Mention some more repositories from:</a:t>
            </a:r>
            <a:r>
              <a:rPr lang="en-US" baseline="0" dirty="0"/>
              <a:t> https://www.re3data.org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4A34D-5189-4EE7-BF52-80C97B60347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147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013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19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2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655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377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5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69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8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95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85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07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A0E95-37D1-461D-97B3-2A1CB6ACF97E}" type="datetimeFigureOut">
              <a:rPr lang="sv-SE" smtClean="0"/>
              <a:t>2018-05-16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D1E3-FF67-4BAA-9F6F-08348E0005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21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love@su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www.slub-dresden.de/open-science/open-dataforschungsdaten/forschungsdaten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hyperlink" Target="https://www.opencontex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hyperlink" Target="https://snd.gu.se/sv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zenodo.org/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s://su.figshare.com/" TargetMode="External"/><Relationship Id="rId14" Type="http://schemas.openxmlformats.org/officeDocument/2006/relationships/hyperlink" Target="http://ieg-ego.e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hyperlink" Target="https://creativecommons.org/licenses/by-sa/4.0/" TargetMode="External"/><Relationship Id="rId7" Type="http://schemas.openxmlformats.org/officeDocument/2006/relationships/image" Target="../media/image15.gif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hyperlink" Target="https://creativecommons.org/licenses/by-nd/4.0/" TargetMode="External"/><Relationship Id="rId10" Type="http://schemas.openxmlformats.org/officeDocument/2006/relationships/hyperlink" Target="https://creativecommons.org/share-your-work/licensing-types-examples/" TargetMode="External"/><Relationship Id="rId4" Type="http://schemas.openxmlformats.org/officeDocument/2006/relationships/hyperlink" Target="https://creativecommons.org/licenses/by-nc/4.0/" TargetMode="External"/><Relationship Id="rId9" Type="http://schemas.openxmlformats.org/officeDocument/2006/relationships/image" Target="../media/image1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.se/english/library/research-support/digitalisation" TargetMode="External"/><Relationship Id="rId2" Type="http://schemas.openxmlformats.org/officeDocument/2006/relationships/hyperlink" Target="http://dhv.dsv.su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ereurope.eu/strategy/digital-skills-services/digitalhumanities/" TargetMode="External"/><Relationship Id="rId5" Type="http://schemas.openxmlformats.org/officeDocument/2006/relationships/hyperlink" Target="https://www.rd-alliance.org/node" TargetMode="External"/><Relationship Id="rId4" Type="http://schemas.openxmlformats.org/officeDocument/2006/relationships/hyperlink" Target="http://www.dariah.e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/1200551#.WvlTrqJv9N0" TargetMode="External"/><Relationship Id="rId2" Type="http://schemas.openxmlformats.org/officeDocument/2006/relationships/hyperlink" Target="https://www.su.se/biblioteket/forskarst%C3%B6d/forskningsdata/open-science-champ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StockholmUniversityLibrary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u.se/biblioteket/publicera/forskningsdata" TargetMode="External"/><Relationship Id="rId2" Type="http://schemas.openxmlformats.org/officeDocument/2006/relationships/hyperlink" Target="mailto:opendata@su.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u.se/english/library/publish/research-dat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u.se/biblioteket/publicera/forskningsdat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pendata@su.s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group/fairgroup/fairprinciples" TargetMode="External"/><Relationship Id="rId2" Type="http://schemas.openxmlformats.org/officeDocument/2006/relationships/hyperlink" Target="http://doi.org/10.5281/zenodo.5559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dmponline.dcc.ac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nd.gu.se/sv/datahantering/datahanteringsplan/att-skriva-datahanteringsplan/checklista-datahanteringsplan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Data Management &amp; DH for the Humanities and Social Sciences @ SU</a:t>
            </a:r>
            <a:endParaRPr lang="sv-SE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Love, Stockholm University Library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jeff.love@su.se</a:t>
            </a:r>
            <a:endParaRPr lang="en-US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May 2018</a:t>
            </a:r>
            <a:endParaRPr lang="sv-S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698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Publishing Platforms</a:t>
            </a:r>
            <a:endParaRPr lang="sv-SE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339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 Repositories</a:t>
            </a:r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12521"/>
            <a:ext cx="1590675" cy="495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743" y="2819014"/>
            <a:ext cx="2057400" cy="822960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049541"/>
            <a:ext cx="2901143" cy="374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12429" y="3641974"/>
            <a:ext cx="374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Discipline-Specific Repositories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009" y="4259321"/>
            <a:ext cx="2991365" cy="3297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0ECC24F-8D8B-4760-9315-654C3B7D2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343" y="4011306"/>
            <a:ext cx="1155542" cy="115554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750709E-1775-43B6-9FF2-BDC747612E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64" y="5268869"/>
            <a:ext cx="2209524" cy="5460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3823970"/>
            <a:ext cx="44864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https://su.figshare.com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/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sv-SE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https://zenodo.org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/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sv-SE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1"/>
              </a:rPr>
              <a:t>https://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1"/>
              </a:rPr>
              <a:t>snd.gu.se/sv</a:t>
            </a:r>
            <a:r>
              <a:rPr lang="sv-S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v-SE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8833" y="5999584"/>
            <a:ext cx="54304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2"/>
              </a:rPr>
              <a:t>https://www.opencontext.org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2"/>
              </a:rPr>
              <a:t>/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sv-SE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3"/>
              </a:rPr>
              <a:t>https://www.slub-dresden.de/open-science/open-dataforschungsdaten/forschungsdaten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3"/>
              </a:rPr>
              <a:t>/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sv-SE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4"/>
              </a:rPr>
              <a:t>http://ieg-ego.eu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4"/>
              </a:rPr>
              <a:t>/</a:t>
            </a:r>
            <a:r>
              <a:rPr lang="sv-SE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v-SE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3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499" y="0"/>
            <a:ext cx="9350830" cy="667916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51192"/>
            <a:ext cx="10341429" cy="7107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 &amp; Ethics Advice: sensitive data, licensing, copyright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873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543" y="691696"/>
            <a:ext cx="2362200" cy="132556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Creative Commons Licenses</a:t>
            </a:r>
            <a:endParaRPr lang="sv-S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878286" y="333137"/>
            <a:ext cx="5312228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 Attribution (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by)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CC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licenses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must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credit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in a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suggests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endorse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them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If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without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credit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 for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endorsement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purposes,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must get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permission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 </a:t>
            </a:r>
            <a:r>
              <a:rPr kumimoji="0" lang="sv-SE" altLang="sv-SE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ShareAlike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 (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sa)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copy,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display,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long as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modified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the same terms. If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modified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under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terms,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must get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permission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 </a:t>
            </a:r>
            <a:r>
              <a:rPr kumimoji="0" lang="sv-SE" altLang="sv-SE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NonCommercial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 (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nc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)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copy,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display,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(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unless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chosen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NoDerivatives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purpose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commercially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unless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permission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 </a:t>
            </a:r>
            <a:r>
              <a:rPr kumimoji="0" lang="sv-SE" altLang="sv-SE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NoDerivatives</a:t>
            </a:r>
            <a:r>
              <a:rPr kumimoji="0" lang="sv-SE" altLang="sv-SE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 (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nd)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copy,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distribute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display and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original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copies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If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modify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must get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permission </a:t>
            </a:r>
            <a:r>
              <a:rPr kumimoji="0" lang="sv-SE" altLang="sv-SE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</a:t>
            </a:r>
            <a:r>
              <a:rPr kumimoji="0" lang="sv-SE" alt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pic>
        <p:nvPicPr>
          <p:cNvPr id="1031" name="Picture 7" descr="Attribu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86" y="38689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hareAlik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86" y="230992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NonCommercia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86" y="3778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oDerivative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86" y="524767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7715" y="5791201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https://creativecommons.org/share-your-work/licensing-types-examples/</a:t>
            </a:r>
            <a:endParaRPr lang="sv-SE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338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F88B-7514-4435-B51B-B8225108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Digital Humanities @ 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60127-E414-4DB5-9072-9921C3C0B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Digital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Humanvetenskap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http://dhv.dsv.su.se/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(Upcoming workshop on ‘digital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humanvetenskap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historievetenskap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Digitization lab @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www.su.se/english/library/research-support/digitalisation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Infrastructures (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DARIAH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RDA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LIBER DH WG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838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Activities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1896" y="1564243"/>
            <a:ext cx="900074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‘Open Science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Champions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www.su.se/biblioteket/forskarst%C3%B6d/forskningsdata/open-science-champion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Institutional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Contacts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Pilot Course Seminars (PhD)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(example: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https://zenodo.org/record/1200551#.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WvlTrqJv9N0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SU-RDM </a:t>
            </a:r>
            <a:r>
              <a:rPr lang="en-US" sz="2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-Hub: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https://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github.com/StockholmUniversityLibrary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Plans?</a:t>
            </a:r>
            <a:endParaRPr lang="sv-SE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390"/>
            <a:ext cx="8207829" cy="41397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Webspace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&amp; Blogs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Prata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Data’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Storage Solutions (beyond Box, 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ProjectPlace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Researcher involvement! (Why choose certain repositories? PhD training? Citizen science?)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429" y="4274975"/>
            <a:ext cx="113211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opendata@su.se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http://su.se/biblioteket/publicera/forskningsdata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http://su.se/english/library/publish/research-data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sv-SE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4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6" y="-1"/>
            <a:ext cx="2732314" cy="316774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Data Management @ SU</a:t>
            </a:r>
            <a:endParaRPr lang="sv-SE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538" y="0"/>
            <a:ext cx="9034462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3286" y="3614057"/>
            <a:ext cx="27323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we are: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Sabina Anderberg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Joakim Philipson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Jeff Love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http://su.se/biblioteket/publicera/forskningsdata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opendata@su.se</a:t>
            </a:r>
            <a:endParaRPr lang="sv-S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58" y="1573438"/>
            <a:ext cx="7369629" cy="317273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Science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Access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Data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Learning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5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658" y="1573438"/>
            <a:ext cx="7369629" cy="317273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Science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Access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Data 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Learning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45628" y="1573438"/>
            <a:ext cx="57258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Vienna Principles for Scholarly Communication (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Kraker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P.,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Dörler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D.,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Ferus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A.,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Gutounig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R.,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Heigl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F.,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Kaier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C., …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Wandl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-Vogt, E. (2016, June 15). The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Vienna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Principles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A Vision for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Scholarly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Communication in the 21st Century. </a:t>
            </a:r>
            <a:r>
              <a:rPr lang="sv-SE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Zenodo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http://doi.org/10.5281/zenodo.55597</a:t>
            </a:r>
            <a:r>
              <a:rPr lang="sv-S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FAIR (Findable, Accessible, Interoperable, Re-usable) Data Principles  (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https://www.force11.org/group/fairgroup/fairprinciples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sv-S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sv-S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61505" y="3001092"/>
            <a:ext cx="2768138" cy="94765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52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888" y="52114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Data Lifecycle (DCC Model)</a:t>
            </a:r>
            <a:endParaRPr lang="sv-SE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974" y="365125"/>
            <a:ext cx="5264051" cy="4715713"/>
          </a:xfrm>
        </p:spPr>
      </p:pic>
    </p:spTree>
    <p:extLst>
      <p:ext uri="{BB962C8B-B14F-4D97-AF65-F5344CB8AC3E}">
        <p14:creationId xmlns:p14="http://schemas.microsoft.com/office/powerpoint/2010/main" val="53030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040" y="257060"/>
            <a:ext cx="3376353" cy="1325563"/>
          </a:xfrm>
        </p:spPr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RDM @ SU</a:t>
            </a:r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Progress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planning (e.g. for project/grant applications)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publishing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 and ethical questions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Teaching good data management practice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91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86" t="14072" r="25759" b="23516"/>
          <a:stretch/>
        </p:blipFill>
        <p:spPr>
          <a:xfrm>
            <a:off x="3810000" y="925286"/>
            <a:ext cx="4506686" cy="4103914"/>
          </a:xfrm>
          <a:prstGeom prst="rect">
            <a:avLst/>
          </a:prstGeom>
          <a:effectLst>
            <a:softEdge rad="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51192"/>
            <a:ext cx="10341429" cy="710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planning (Data Management Plans, conventions and standards)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815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21" y="2089787"/>
            <a:ext cx="5545492" cy="715056"/>
          </a:xfrm>
        </p:spPr>
      </p:pic>
      <p:sp>
        <p:nvSpPr>
          <p:cNvPr id="5" name="TextBox 4"/>
          <p:cNvSpPr txBox="1"/>
          <p:nvPr/>
        </p:nvSpPr>
        <p:spPr>
          <a:xfrm>
            <a:off x="3587862" y="567052"/>
            <a:ext cx="563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Management Plans</a:t>
            </a:r>
            <a:endParaRPr lang="sv-SE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911" y="2966162"/>
            <a:ext cx="1533525" cy="1533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468" y="4547660"/>
            <a:ext cx="1880501" cy="6440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11559" y="2804843"/>
            <a:ext cx="4488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hlinkClick r:id="rId6"/>
              </a:rPr>
              <a:t>https://</a:t>
            </a:r>
            <a:r>
              <a:rPr lang="sv-SE" sz="1000" dirty="0" smtClean="0">
                <a:hlinkClick r:id="rId6"/>
              </a:rPr>
              <a:t>snd.gu.se/sv/datahantering/datahanteringsplan/att-skriva-datahanteringsplan/checklista-datahanteringsplan</a:t>
            </a:r>
            <a:r>
              <a:rPr lang="sv-SE" sz="1000" dirty="0" smtClean="0"/>
              <a:t> </a:t>
            </a:r>
            <a:endParaRPr lang="sv-SE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8126963" y="4623442"/>
            <a:ext cx="2687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hlinkClick r:id="rId7"/>
              </a:rPr>
              <a:t>https://dmponline.dcc.ac.uk</a:t>
            </a:r>
            <a:r>
              <a:rPr lang="sv-SE" sz="1000" dirty="0" smtClean="0">
                <a:hlinkClick r:id="rId7"/>
              </a:rPr>
              <a:t>/</a:t>
            </a:r>
            <a:r>
              <a:rPr lang="sv-SE" sz="1000" dirty="0" smtClean="0"/>
              <a:t> </a:t>
            </a:r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211934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002" y="122870"/>
            <a:ext cx="9215823" cy="65827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51192"/>
            <a:ext cx="10341429" cy="71074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publishing: repositories, DOIs, citations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809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635</Words>
  <Application>Microsoft Office PowerPoint</Application>
  <PresentationFormat>Widescreen</PresentationFormat>
  <Paragraphs>95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Verdana</vt:lpstr>
      <vt:lpstr>Wingdings</vt:lpstr>
      <vt:lpstr>Office Theme</vt:lpstr>
      <vt:lpstr>Research Data Management &amp; DH for the Humanities and Social Sciences @ SU</vt:lpstr>
      <vt:lpstr>Research Data Management @ SU</vt:lpstr>
      <vt:lpstr>Open Science  Open Access Open Data  Open Learning</vt:lpstr>
      <vt:lpstr>Open Science  Open Access Open Data  Open Learning</vt:lpstr>
      <vt:lpstr>The Data Lifecycle (DCC Model)</vt:lpstr>
      <vt:lpstr>RDM @ SU</vt:lpstr>
      <vt:lpstr>PowerPoint Presentation</vt:lpstr>
      <vt:lpstr>PowerPoint Presentation</vt:lpstr>
      <vt:lpstr>PowerPoint Presentation</vt:lpstr>
      <vt:lpstr>Data Publishing Platforms</vt:lpstr>
      <vt:lpstr>PowerPoint Presentation</vt:lpstr>
      <vt:lpstr>Creative Commons Licenses</vt:lpstr>
      <vt:lpstr>Digital Humanities @ SU</vt:lpstr>
      <vt:lpstr>Current Activities</vt:lpstr>
      <vt:lpstr>Future Plans?</vt:lpstr>
    </vt:vector>
  </TitlesOfParts>
  <Company>Stockholms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@ SU</dc:title>
  <dc:creator>Jeff Love</dc:creator>
  <cp:lastModifiedBy>Jeff Love</cp:lastModifiedBy>
  <cp:revision>69</cp:revision>
  <dcterms:created xsi:type="dcterms:W3CDTF">2017-10-24T12:42:41Z</dcterms:created>
  <dcterms:modified xsi:type="dcterms:W3CDTF">2018-05-16T08:08:08Z</dcterms:modified>
</cp:coreProperties>
</file>