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66" r:id="rId2"/>
    <p:sldId id="265" r:id="rId3"/>
    <p:sldId id="257" r:id="rId4"/>
    <p:sldId id="268" r:id="rId5"/>
    <p:sldId id="267" r:id="rId6"/>
    <p:sldId id="262" r:id="rId7"/>
    <p:sldId id="263" r:id="rId8"/>
    <p:sldId id="275" r:id="rId9"/>
    <p:sldId id="274" r:id="rId10"/>
    <p:sldId id="269" r:id="rId11"/>
    <p:sldId id="264" r:id="rId12"/>
    <p:sldId id="270" r:id="rId13"/>
    <p:sldId id="271" r:id="rId14"/>
    <p:sldId id="272" r:id="rId15"/>
    <p:sldId id="273" r:id="rId16"/>
  </p:sldIdLst>
  <p:sldSz cx="9144000" cy="5715000" type="screen16x10"/>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957"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42"/>
    <p:restoredTop sz="94433"/>
  </p:normalViewPr>
  <p:slideViewPr>
    <p:cSldViewPr snapToGrid="0" snapToObjects="1">
      <p:cViewPr>
        <p:scale>
          <a:sx n="111" d="100"/>
          <a:sy n="111" d="100"/>
        </p:scale>
        <p:origin x="-859" y="-24"/>
      </p:cViewPr>
      <p:guideLst>
        <p:guide orient="horz" pos="2957"/>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A15FA4-6A04-9145-8405-4B96E7148F18}" type="datetimeFigureOut">
              <a:rPr lang="en-US" smtClean="0"/>
              <a:t>3/16/2018</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46ECA9-6291-254B-926D-D8917F9ED5C2}" type="slidenum">
              <a:rPr lang="en-US" smtClean="0"/>
              <a:t>‹#›</a:t>
            </a:fld>
            <a:endParaRPr lang="en-US"/>
          </a:p>
        </p:txBody>
      </p:sp>
    </p:spTree>
    <p:extLst>
      <p:ext uri="{BB962C8B-B14F-4D97-AF65-F5344CB8AC3E}">
        <p14:creationId xmlns:p14="http://schemas.microsoft.com/office/powerpoint/2010/main" val="1904998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446ECA9-6291-254B-926D-D8917F9ED5C2}" type="slidenum">
              <a:rPr lang="en-US" smtClean="0"/>
              <a:t>1</a:t>
            </a:fld>
            <a:endParaRPr lang="en-US"/>
          </a:p>
        </p:txBody>
      </p:sp>
    </p:spTree>
    <p:extLst>
      <p:ext uri="{BB962C8B-B14F-4D97-AF65-F5344CB8AC3E}">
        <p14:creationId xmlns:p14="http://schemas.microsoft.com/office/powerpoint/2010/main" val="35512193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446ECA9-6291-254B-926D-D8917F9ED5C2}" type="slidenum">
              <a:rPr lang="en-US" smtClean="0"/>
              <a:t>10</a:t>
            </a:fld>
            <a:endParaRPr lang="en-US"/>
          </a:p>
        </p:txBody>
      </p:sp>
    </p:spTree>
    <p:extLst>
      <p:ext uri="{BB962C8B-B14F-4D97-AF65-F5344CB8AC3E}">
        <p14:creationId xmlns:p14="http://schemas.microsoft.com/office/powerpoint/2010/main" val="13414685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446ECA9-6291-254B-926D-D8917F9ED5C2}" type="slidenum">
              <a:rPr lang="en-US" smtClean="0"/>
              <a:t>11</a:t>
            </a:fld>
            <a:endParaRPr lang="en-US"/>
          </a:p>
        </p:txBody>
      </p:sp>
    </p:spTree>
    <p:extLst>
      <p:ext uri="{BB962C8B-B14F-4D97-AF65-F5344CB8AC3E}">
        <p14:creationId xmlns:p14="http://schemas.microsoft.com/office/powerpoint/2010/main" val="4752254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446ECA9-6291-254B-926D-D8917F9ED5C2}" type="slidenum">
              <a:rPr lang="en-US" smtClean="0"/>
              <a:t>12</a:t>
            </a:fld>
            <a:endParaRPr lang="en-US"/>
          </a:p>
        </p:txBody>
      </p:sp>
    </p:spTree>
    <p:extLst>
      <p:ext uri="{BB962C8B-B14F-4D97-AF65-F5344CB8AC3E}">
        <p14:creationId xmlns:p14="http://schemas.microsoft.com/office/powerpoint/2010/main" val="2287702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446ECA9-6291-254B-926D-D8917F9ED5C2}" type="slidenum">
              <a:rPr lang="en-US" smtClean="0"/>
              <a:t>13</a:t>
            </a:fld>
            <a:endParaRPr lang="en-US"/>
          </a:p>
        </p:txBody>
      </p:sp>
    </p:spTree>
    <p:extLst>
      <p:ext uri="{BB962C8B-B14F-4D97-AF65-F5344CB8AC3E}">
        <p14:creationId xmlns:p14="http://schemas.microsoft.com/office/powerpoint/2010/main" val="25054078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446ECA9-6291-254B-926D-D8917F9ED5C2}" type="slidenum">
              <a:rPr lang="en-US" smtClean="0"/>
              <a:t>14</a:t>
            </a:fld>
            <a:endParaRPr lang="en-US"/>
          </a:p>
        </p:txBody>
      </p:sp>
    </p:spTree>
    <p:extLst>
      <p:ext uri="{BB962C8B-B14F-4D97-AF65-F5344CB8AC3E}">
        <p14:creationId xmlns:p14="http://schemas.microsoft.com/office/powerpoint/2010/main" val="2011784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446ECA9-6291-254B-926D-D8917F9ED5C2}" type="slidenum">
              <a:rPr lang="en-US" smtClean="0"/>
              <a:t>15</a:t>
            </a:fld>
            <a:endParaRPr lang="en-US"/>
          </a:p>
        </p:txBody>
      </p:sp>
    </p:spTree>
    <p:extLst>
      <p:ext uri="{BB962C8B-B14F-4D97-AF65-F5344CB8AC3E}">
        <p14:creationId xmlns:p14="http://schemas.microsoft.com/office/powerpoint/2010/main" val="243912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446ECA9-6291-254B-926D-D8917F9ED5C2}" type="slidenum">
              <a:rPr lang="en-US" smtClean="0"/>
              <a:t>2</a:t>
            </a:fld>
            <a:endParaRPr lang="en-US"/>
          </a:p>
        </p:txBody>
      </p:sp>
    </p:spTree>
    <p:extLst>
      <p:ext uri="{BB962C8B-B14F-4D97-AF65-F5344CB8AC3E}">
        <p14:creationId xmlns:p14="http://schemas.microsoft.com/office/powerpoint/2010/main" val="2125768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446ECA9-6291-254B-926D-D8917F9ED5C2}" type="slidenum">
              <a:rPr lang="en-US" smtClean="0"/>
              <a:t>3</a:t>
            </a:fld>
            <a:endParaRPr lang="en-US"/>
          </a:p>
        </p:txBody>
      </p:sp>
    </p:spTree>
    <p:extLst>
      <p:ext uri="{BB962C8B-B14F-4D97-AF65-F5344CB8AC3E}">
        <p14:creationId xmlns:p14="http://schemas.microsoft.com/office/powerpoint/2010/main" val="622033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446ECA9-6291-254B-926D-D8917F9ED5C2}" type="slidenum">
              <a:rPr lang="en-US" smtClean="0"/>
              <a:t>4</a:t>
            </a:fld>
            <a:endParaRPr lang="en-US"/>
          </a:p>
        </p:txBody>
      </p:sp>
    </p:spTree>
    <p:extLst>
      <p:ext uri="{BB962C8B-B14F-4D97-AF65-F5344CB8AC3E}">
        <p14:creationId xmlns:p14="http://schemas.microsoft.com/office/powerpoint/2010/main" val="144947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446ECA9-6291-254B-926D-D8917F9ED5C2}" type="slidenum">
              <a:rPr lang="en-US" smtClean="0"/>
              <a:t>5</a:t>
            </a:fld>
            <a:endParaRPr lang="en-US"/>
          </a:p>
        </p:txBody>
      </p:sp>
    </p:spTree>
    <p:extLst>
      <p:ext uri="{BB962C8B-B14F-4D97-AF65-F5344CB8AC3E}">
        <p14:creationId xmlns:p14="http://schemas.microsoft.com/office/powerpoint/2010/main" val="2083647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446ECA9-6291-254B-926D-D8917F9ED5C2}" type="slidenum">
              <a:rPr lang="en-US" smtClean="0"/>
              <a:t>6</a:t>
            </a:fld>
            <a:endParaRPr lang="en-US"/>
          </a:p>
        </p:txBody>
      </p:sp>
    </p:spTree>
    <p:extLst>
      <p:ext uri="{BB962C8B-B14F-4D97-AF65-F5344CB8AC3E}">
        <p14:creationId xmlns:p14="http://schemas.microsoft.com/office/powerpoint/2010/main" val="6482651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446ECA9-6291-254B-926D-D8917F9ED5C2}" type="slidenum">
              <a:rPr lang="en-US" smtClean="0"/>
              <a:t>7</a:t>
            </a:fld>
            <a:endParaRPr lang="en-US"/>
          </a:p>
        </p:txBody>
      </p:sp>
    </p:spTree>
    <p:extLst>
      <p:ext uri="{BB962C8B-B14F-4D97-AF65-F5344CB8AC3E}">
        <p14:creationId xmlns:p14="http://schemas.microsoft.com/office/powerpoint/2010/main" val="3514915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446ECA9-6291-254B-926D-D8917F9ED5C2}" type="slidenum">
              <a:rPr lang="en-US" smtClean="0"/>
              <a:t>8</a:t>
            </a:fld>
            <a:endParaRPr lang="en-US"/>
          </a:p>
        </p:txBody>
      </p:sp>
    </p:spTree>
    <p:extLst>
      <p:ext uri="{BB962C8B-B14F-4D97-AF65-F5344CB8AC3E}">
        <p14:creationId xmlns:p14="http://schemas.microsoft.com/office/powerpoint/2010/main" val="1470575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446ECA9-6291-254B-926D-D8917F9ED5C2}" type="slidenum">
              <a:rPr lang="en-US" smtClean="0"/>
              <a:t>9</a:t>
            </a:fld>
            <a:endParaRPr lang="en-US"/>
          </a:p>
        </p:txBody>
      </p:sp>
    </p:spTree>
    <p:extLst>
      <p:ext uri="{BB962C8B-B14F-4D97-AF65-F5344CB8AC3E}">
        <p14:creationId xmlns:p14="http://schemas.microsoft.com/office/powerpoint/2010/main" val="3520663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F663DAC-E144-B74D-BC6E-775694601E90}" type="datetimeFigureOut">
              <a:rPr lang="en-US" smtClean="0"/>
              <a:t>3/16/2018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2109B2-F126-474C-AA5A-DB8AB024531C}" type="slidenum">
              <a:rPr lang="en-US" smtClean="0"/>
              <a:t>‹#›</a:t>
            </a:fld>
            <a:endParaRPr lang="en-US" dirty="0"/>
          </a:p>
        </p:txBody>
      </p:sp>
    </p:spTree>
    <p:extLst>
      <p:ext uri="{BB962C8B-B14F-4D97-AF65-F5344CB8AC3E}">
        <p14:creationId xmlns:p14="http://schemas.microsoft.com/office/powerpoint/2010/main" val="2829273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663DAC-E144-B74D-BC6E-775694601E90}" type="datetimeFigureOut">
              <a:rPr lang="en-US" smtClean="0"/>
              <a:t>3/16/2018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2109B2-F126-474C-AA5A-DB8AB024531C}" type="slidenum">
              <a:rPr lang="en-US" smtClean="0"/>
              <a:t>‹#›</a:t>
            </a:fld>
            <a:endParaRPr lang="en-US" dirty="0"/>
          </a:p>
        </p:txBody>
      </p:sp>
    </p:spTree>
    <p:extLst>
      <p:ext uri="{BB962C8B-B14F-4D97-AF65-F5344CB8AC3E}">
        <p14:creationId xmlns:p14="http://schemas.microsoft.com/office/powerpoint/2010/main" val="3629259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663DAC-E144-B74D-BC6E-775694601E90}" type="datetimeFigureOut">
              <a:rPr lang="en-US" smtClean="0"/>
              <a:t>3/16/2018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2109B2-F126-474C-AA5A-DB8AB024531C}" type="slidenum">
              <a:rPr lang="en-US" smtClean="0"/>
              <a:t>‹#›</a:t>
            </a:fld>
            <a:endParaRPr lang="en-US" dirty="0"/>
          </a:p>
        </p:txBody>
      </p:sp>
    </p:spTree>
    <p:extLst>
      <p:ext uri="{BB962C8B-B14F-4D97-AF65-F5344CB8AC3E}">
        <p14:creationId xmlns:p14="http://schemas.microsoft.com/office/powerpoint/2010/main" val="1129890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663DAC-E144-B74D-BC6E-775694601E90}" type="datetimeFigureOut">
              <a:rPr lang="en-US" smtClean="0"/>
              <a:t>3/16/2018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2109B2-F126-474C-AA5A-DB8AB024531C}" type="slidenum">
              <a:rPr lang="en-US" smtClean="0"/>
              <a:t>‹#›</a:t>
            </a:fld>
            <a:endParaRPr lang="en-US" dirty="0"/>
          </a:p>
        </p:txBody>
      </p:sp>
    </p:spTree>
    <p:extLst>
      <p:ext uri="{BB962C8B-B14F-4D97-AF65-F5344CB8AC3E}">
        <p14:creationId xmlns:p14="http://schemas.microsoft.com/office/powerpoint/2010/main" val="560305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424782"/>
            <a:ext cx="7886700" cy="2377281"/>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824553"/>
            <a:ext cx="7886700" cy="1250156"/>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F663DAC-E144-B74D-BC6E-775694601E90}" type="datetimeFigureOut">
              <a:rPr lang="en-US" smtClean="0"/>
              <a:t>3/16/2018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2109B2-F126-474C-AA5A-DB8AB024531C}" type="slidenum">
              <a:rPr lang="en-US" smtClean="0"/>
              <a:t>‹#›</a:t>
            </a:fld>
            <a:endParaRPr lang="en-US" dirty="0"/>
          </a:p>
        </p:txBody>
      </p:sp>
    </p:spTree>
    <p:extLst>
      <p:ext uri="{BB962C8B-B14F-4D97-AF65-F5344CB8AC3E}">
        <p14:creationId xmlns:p14="http://schemas.microsoft.com/office/powerpoint/2010/main" val="4151526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663DAC-E144-B74D-BC6E-775694601E90}" type="datetimeFigureOut">
              <a:rPr lang="en-US" smtClean="0"/>
              <a:t>3/16/2018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2109B2-F126-474C-AA5A-DB8AB024531C}" type="slidenum">
              <a:rPr lang="en-US" smtClean="0"/>
              <a:t>‹#›</a:t>
            </a:fld>
            <a:endParaRPr lang="en-US" dirty="0"/>
          </a:p>
        </p:txBody>
      </p:sp>
    </p:spTree>
    <p:extLst>
      <p:ext uri="{BB962C8B-B14F-4D97-AF65-F5344CB8AC3E}">
        <p14:creationId xmlns:p14="http://schemas.microsoft.com/office/powerpoint/2010/main" val="1971056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663DAC-E144-B74D-BC6E-775694601E90}" type="datetimeFigureOut">
              <a:rPr lang="en-US" smtClean="0"/>
              <a:t>3/16/2018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2109B2-F126-474C-AA5A-DB8AB024531C}" type="slidenum">
              <a:rPr lang="en-US" smtClean="0"/>
              <a:t>‹#›</a:t>
            </a:fld>
            <a:endParaRPr lang="en-US" dirty="0"/>
          </a:p>
        </p:txBody>
      </p:sp>
    </p:spTree>
    <p:extLst>
      <p:ext uri="{BB962C8B-B14F-4D97-AF65-F5344CB8AC3E}">
        <p14:creationId xmlns:p14="http://schemas.microsoft.com/office/powerpoint/2010/main" val="3445035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F663DAC-E144-B74D-BC6E-775694601E90}" type="datetimeFigureOut">
              <a:rPr lang="en-US" smtClean="0"/>
              <a:t>3/16/2018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2109B2-F126-474C-AA5A-DB8AB024531C}" type="slidenum">
              <a:rPr lang="en-US" smtClean="0"/>
              <a:t>‹#›</a:t>
            </a:fld>
            <a:endParaRPr lang="en-US" dirty="0"/>
          </a:p>
        </p:txBody>
      </p:sp>
    </p:spTree>
    <p:extLst>
      <p:ext uri="{BB962C8B-B14F-4D97-AF65-F5344CB8AC3E}">
        <p14:creationId xmlns:p14="http://schemas.microsoft.com/office/powerpoint/2010/main" val="1423368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663DAC-E144-B74D-BC6E-775694601E90}" type="datetimeFigureOut">
              <a:rPr lang="en-US" smtClean="0"/>
              <a:t>3/16/2018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2109B2-F126-474C-AA5A-DB8AB024531C}" type="slidenum">
              <a:rPr lang="en-US" smtClean="0"/>
              <a:t>‹#›</a:t>
            </a:fld>
            <a:endParaRPr lang="en-US" dirty="0"/>
          </a:p>
        </p:txBody>
      </p:sp>
    </p:spTree>
    <p:extLst>
      <p:ext uri="{BB962C8B-B14F-4D97-AF65-F5344CB8AC3E}">
        <p14:creationId xmlns:p14="http://schemas.microsoft.com/office/powerpoint/2010/main" val="2523464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F663DAC-E144-B74D-BC6E-775694601E90}" type="datetimeFigureOut">
              <a:rPr lang="en-US" smtClean="0"/>
              <a:t>3/16/2018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2109B2-F126-474C-AA5A-DB8AB024531C}" type="slidenum">
              <a:rPr lang="en-US" smtClean="0"/>
              <a:t>‹#›</a:t>
            </a:fld>
            <a:endParaRPr lang="en-US" dirty="0"/>
          </a:p>
        </p:txBody>
      </p:sp>
    </p:spTree>
    <p:extLst>
      <p:ext uri="{BB962C8B-B14F-4D97-AF65-F5344CB8AC3E}">
        <p14:creationId xmlns:p14="http://schemas.microsoft.com/office/powerpoint/2010/main" val="3770067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F663DAC-E144-B74D-BC6E-775694601E90}" type="datetimeFigureOut">
              <a:rPr lang="en-US" smtClean="0"/>
              <a:t>3/16/2018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2109B2-F126-474C-AA5A-DB8AB024531C}" type="slidenum">
              <a:rPr lang="en-US" smtClean="0"/>
              <a:t>‹#›</a:t>
            </a:fld>
            <a:endParaRPr lang="en-US" dirty="0"/>
          </a:p>
        </p:txBody>
      </p:sp>
    </p:spTree>
    <p:extLst>
      <p:ext uri="{BB962C8B-B14F-4D97-AF65-F5344CB8AC3E}">
        <p14:creationId xmlns:p14="http://schemas.microsoft.com/office/powerpoint/2010/main" val="2743526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04271"/>
            <a:ext cx="7886700" cy="110463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521354"/>
            <a:ext cx="7886700" cy="36261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a:solidFill>
                  <a:schemeClr val="tx1">
                    <a:tint val="75000"/>
                  </a:schemeClr>
                </a:solidFill>
              </a:defRPr>
            </a:lvl1pPr>
          </a:lstStyle>
          <a:p>
            <a:fld id="{6F663DAC-E144-B74D-BC6E-775694601E90}" type="datetimeFigureOut">
              <a:rPr lang="en-US" smtClean="0"/>
              <a:t>3/16/2018</a:t>
            </a:fld>
            <a:endParaRPr lang="en-US" dirty="0"/>
          </a:p>
        </p:txBody>
      </p:sp>
      <p:sp>
        <p:nvSpPr>
          <p:cNvPr id="5" name="Footer Placeholder 4"/>
          <p:cNvSpPr>
            <a:spLocks noGrp="1"/>
          </p:cNvSpPr>
          <p:nvPr>
            <p:ph type="ftr" sz="quarter" idx="3"/>
          </p:nvPr>
        </p:nvSpPr>
        <p:spPr>
          <a:xfrm>
            <a:off x="3028950" y="5296959"/>
            <a:ext cx="3086100" cy="30427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a:solidFill>
                  <a:schemeClr val="tx1">
                    <a:tint val="75000"/>
                  </a:schemeClr>
                </a:solidFill>
              </a:defRPr>
            </a:lvl1pPr>
          </a:lstStyle>
          <a:p>
            <a:fld id="{522109B2-F126-474C-AA5A-DB8AB024531C}" type="slidenum">
              <a:rPr lang="en-US" smtClean="0"/>
              <a:t>‹#›</a:t>
            </a:fld>
            <a:endParaRPr lang="en-US" dirty="0"/>
          </a:p>
        </p:txBody>
      </p:sp>
    </p:spTree>
    <p:extLst>
      <p:ext uri="{BB962C8B-B14F-4D97-AF65-F5344CB8AC3E}">
        <p14:creationId xmlns:p14="http://schemas.microsoft.com/office/powerpoint/2010/main" val="1950918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917773F-6BEE-DE41-9039-1655B9B72D5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89688" y="4702177"/>
            <a:ext cx="1693506" cy="348458"/>
          </a:xfrm>
          <a:prstGeom prst="rect">
            <a:avLst/>
          </a:prstGeom>
        </p:spPr>
      </p:pic>
      <p:sp>
        <p:nvSpPr>
          <p:cNvPr id="11" name="TextBox 10">
            <a:extLst>
              <a:ext uri="{FF2B5EF4-FFF2-40B4-BE49-F238E27FC236}">
                <a16:creationId xmlns="" xmlns:a16="http://schemas.microsoft.com/office/drawing/2014/main" id="{315D7CD3-87ED-244B-8FFB-825A4F25FD2F}"/>
              </a:ext>
            </a:extLst>
          </p:cNvPr>
          <p:cNvSpPr txBox="1"/>
          <p:nvPr/>
        </p:nvSpPr>
        <p:spPr>
          <a:xfrm>
            <a:off x="720435" y="1537844"/>
            <a:ext cx="7592292" cy="1231106"/>
          </a:xfrm>
          <a:prstGeom prst="rect">
            <a:avLst/>
          </a:prstGeom>
          <a:noFill/>
        </p:spPr>
        <p:txBody>
          <a:bodyPr wrap="square" rtlCol="0">
            <a:spAutoFit/>
          </a:bodyPr>
          <a:lstStyle/>
          <a:p>
            <a:pPr>
              <a:spcAft>
                <a:spcPts val="1200"/>
              </a:spcAft>
            </a:pPr>
            <a:r>
              <a:rPr lang="en-GB" sz="1800" dirty="0">
                <a:latin typeface="Arial Rounded MT Bold" panose="020F0704030504030204" pitchFamily="34" charset="77"/>
              </a:rPr>
              <a:t>Alastair Downie</a:t>
            </a:r>
          </a:p>
          <a:p>
            <a:pPr>
              <a:spcAft>
                <a:spcPts val="1200"/>
              </a:spcAft>
            </a:pPr>
            <a:r>
              <a:rPr lang="en-GB" sz="1800" dirty="0">
                <a:latin typeface="Arial Rounded MT Bold" panose="020F0704030504030204" pitchFamily="34" charset="77"/>
              </a:rPr>
              <a:t>a.downie@gurdon.cam.ac.uk</a:t>
            </a:r>
          </a:p>
          <a:p>
            <a:pPr>
              <a:spcAft>
                <a:spcPts val="1200"/>
              </a:spcAft>
            </a:pPr>
            <a:r>
              <a:rPr lang="en-US" sz="1800" dirty="0">
                <a:latin typeface="Arial Rounded MT Bold" panose="020F0704030504030204" pitchFamily="34" charset="77"/>
              </a:rPr>
              <a:t>+44 1223 762556</a:t>
            </a:r>
          </a:p>
        </p:txBody>
      </p:sp>
    </p:spTree>
    <p:extLst>
      <p:ext uri="{BB962C8B-B14F-4D97-AF65-F5344CB8AC3E}">
        <p14:creationId xmlns:p14="http://schemas.microsoft.com/office/powerpoint/2010/main" val="1152379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 xmlns:a16="http://schemas.microsoft.com/office/drawing/2014/main" id="{7A902EC3-CD1B-D34C-8D5B-0CD06D9C52C0}"/>
              </a:ext>
            </a:extLst>
          </p:cNvPr>
          <p:cNvSpPr txBox="1"/>
          <p:nvPr/>
        </p:nvSpPr>
        <p:spPr>
          <a:xfrm>
            <a:off x="720436" y="665010"/>
            <a:ext cx="1639167" cy="461665"/>
          </a:xfrm>
          <a:prstGeom prst="rect">
            <a:avLst/>
          </a:prstGeom>
          <a:noFill/>
        </p:spPr>
        <p:txBody>
          <a:bodyPr wrap="none" rtlCol="0">
            <a:spAutoFit/>
          </a:bodyPr>
          <a:lstStyle/>
          <a:p>
            <a:r>
              <a:rPr lang="en-GB" sz="2400" dirty="0">
                <a:solidFill>
                  <a:srgbClr val="FF0000"/>
                </a:solidFill>
                <a:latin typeface="Arial Rounded MT Bold" panose="020F0704030504030204" pitchFamily="34" charset="77"/>
              </a:rPr>
              <a:t>Feedback</a:t>
            </a:r>
            <a:endParaRPr lang="en-US" sz="2400" dirty="0">
              <a:solidFill>
                <a:srgbClr val="FF0000"/>
              </a:solidFill>
              <a:latin typeface="Arial Rounded MT Bold" panose="020F0704030504030204" pitchFamily="34" charset="77"/>
            </a:endParaRPr>
          </a:p>
        </p:txBody>
      </p:sp>
      <p:sp>
        <p:nvSpPr>
          <p:cNvPr id="11" name="TextBox 10">
            <a:extLst>
              <a:ext uri="{FF2B5EF4-FFF2-40B4-BE49-F238E27FC236}">
                <a16:creationId xmlns="" xmlns:a16="http://schemas.microsoft.com/office/drawing/2014/main" id="{315D7CD3-87ED-244B-8FFB-825A4F25FD2F}"/>
              </a:ext>
            </a:extLst>
          </p:cNvPr>
          <p:cNvSpPr txBox="1"/>
          <p:nvPr/>
        </p:nvSpPr>
        <p:spPr>
          <a:xfrm>
            <a:off x="720435" y="1537844"/>
            <a:ext cx="7592292" cy="2523768"/>
          </a:xfrm>
          <a:prstGeom prst="rect">
            <a:avLst/>
          </a:prstGeom>
          <a:noFill/>
        </p:spPr>
        <p:txBody>
          <a:bodyPr wrap="square" rtlCol="0">
            <a:spAutoFit/>
          </a:bodyPr>
          <a:lstStyle/>
          <a:p>
            <a:pPr>
              <a:spcAft>
                <a:spcPts val="1200"/>
              </a:spcAft>
            </a:pPr>
            <a:r>
              <a:rPr lang="en-GB" sz="1800" dirty="0">
                <a:solidFill>
                  <a:schemeClr val="bg1">
                    <a:lumMod val="50000"/>
                  </a:schemeClr>
                </a:solidFill>
                <a:latin typeface="Arial Rounded MT Bold" panose="020F0704030504030204" pitchFamily="34" charset="77"/>
              </a:rPr>
              <a:t>• 161 participants; 51 forms from 37 individuals</a:t>
            </a:r>
          </a:p>
          <a:p>
            <a:pPr>
              <a:spcAft>
                <a:spcPts val="1200"/>
              </a:spcAft>
            </a:pPr>
            <a:r>
              <a:rPr lang="en-GB" sz="1800" dirty="0">
                <a:solidFill>
                  <a:schemeClr val="bg1">
                    <a:lumMod val="50000"/>
                  </a:schemeClr>
                </a:solidFill>
                <a:latin typeface="Arial Rounded MT Bold" panose="020F0704030504030204" pitchFamily="34" charset="77"/>
              </a:rPr>
              <a:t>• 4x product overall scores in range:  6.3 – 7.9 </a:t>
            </a:r>
          </a:p>
          <a:p>
            <a:pPr>
              <a:spcAft>
                <a:spcPts val="1200"/>
              </a:spcAft>
            </a:pPr>
            <a:r>
              <a:rPr lang="en-GB" sz="1800" dirty="0">
                <a:solidFill>
                  <a:schemeClr val="bg1">
                    <a:lumMod val="50000"/>
                  </a:schemeClr>
                </a:solidFill>
                <a:latin typeface="Arial Rounded MT Bold" panose="020F0704030504030204" pitchFamily="34" charset="77"/>
              </a:rPr>
              <a:t>• Very broad range of individual criteria scores:  1 – 10</a:t>
            </a:r>
          </a:p>
          <a:p>
            <a:pPr>
              <a:spcAft>
                <a:spcPts val="1200"/>
              </a:spcAft>
            </a:pPr>
            <a:r>
              <a:rPr lang="en-GB" sz="1800" dirty="0">
                <a:latin typeface="Arial Rounded MT Bold" panose="020F0704030504030204" pitchFamily="34" charset="77"/>
              </a:rPr>
              <a:t>• 175 comments received</a:t>
            </a:r>
          </a:p>
          <a:p>
            <a:pPr>
              <a:spcAft>
                <a:spcPts val="1200"/>
              </a:spcAft>
            </a:pPr>
            <a:r>
              <a:rPr lang="en-GB" sz="1800" dirty="0">
                <a:latin typeface="Arial Rounded MT Bold" panose="020F0704030504030204" pitchFamily="34" charset="77"/>
              </a:rPr>
              <a:t>• “This was so intuitive, no manual required”</a:t>
            </a:r>
          </a:p>
          <a:p>
            <a:pPr>
              <a:spcAft>
                <a:spcPts val="1200"/>
              </a:spcAft>
            </a:pPr>
            <a:r>
              <a:rPr lang="en-GB" sz="1800" dirty="0">
                <a:latin typeface="Arial Rounded MT Bold" panose="020F0704030504030204" pitchFamily="34" charset="77"/>
              </a:rPr>
              <a:t>• “Very counter-intuitively designed. Not </a:t>
            </a:r>
            <a:r>
              <a:rPr lang="en-GB" sz="1800" dirty="0" smtClean="0">
                <a:latin typeface="Arial Rounded MT Bold" panose="020F0704030504030204" pitchFamily="34" charset="77"/>
              </a:rPr>
              <a:t>user </a:t>
            </a:r>
            <a:r>
              <a:rPr lang="en-GB" sz="1800" dirty="0">
                <a:latin typeface="Arial Rounded MT Bold" panose="020F0704030504030204" pitchFamily="34" charset="77"/>
              </a:rPr>
              <a:t>friendly.”</a:t>
            </a:r>
          </a:p>
        </p:txBody>
      </p:sp>
    </p:spTree>
    <p:extLst>
      <p:ext uri="{BB962C8B-B14F-4D97-AF65-F5344CB8AC3E}">
        <p14:creationId xmlns:p14="http://schemas.microsoft.com/office/powerpoint/2010/main" val="1503750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 xmlns:a16="http://schemas.microsoft.com/office/drawing/2014/main" id="{7A902EC3-CD1B-D34C-8D5B-0CD06D9C52C0}"/>
              </a:ext>
            </a:extLst>
          </p:cNvPr>
          <p:cNvSpPr txBox="1"/>
          <p:nvPr/>
        </p:nvSpPr>
        <p:spPr>
          <a:xfrm>
            <a:off x="720436" y="665010"/>
            <a:ext cx="1908215" cy="461665"/>
          </a:xfrm>
          <a:prstGeom prst="rect">
            <a:avLst/>
          </a:prstGeom>
          <a:noFill/>
        </p:spPr>
        <p:txBody>
          <a:bodyPr wrap="none" rtlCol="0">
            <a:spAutoFit/>
          </a:bodyPr>
          <a:lstStyle/>
          <a:p>
            <a:r>
              <a:rPr lang="en-GB" sz="2400" dirty="0">
                <a:solidFill>
                  <a:srgbClr val="FF0000"/>
                </a:solidFill>
                <a:latin typeface="Arial Rounded MT Bold" panose="020F0704030504030204" pitchFamily="34" charset="77"/>
              </a:rPr>
              <a:t>Conclusion</a:t>
            </a:r>
            <a:endParaRPr lang="en-US" sz="2400" dirty="0">
              <a:solidFill>
                <a:srgbClr val="FF0000"/>
              </a:solidFill>
              <a:latin typeface="Arial Rounded MT Bold" panose="020F0704030504030204" pitchFamily="34" charset="77"/>
            </a:endParaRPr>
          </a:p>
        </p:txBody>
      </p:sp>
      <p:sp>
        <p:nvSpPr>
          <p:cNvPr id="11" name="TextBox 10">
            <a:extLst>
              <a:ext uri="{FF2B5EF4-FFF2-40B4-BE49-F238E27FC236}">
                <a16:creationId xmlns="" xmlns:a16="http://schemas.microsoft.com/office/drawing/2014/main" id="{315D7CD3-87ED-244B-8FFB-825A4F25FD2F}"/>
              </a:ext>
            </a:extLst>
          </p:cNvPr>
          <p:cNvSpPr txBox="1"/>
          <p:nvPr/>
        </p:nvSpPr>
        <p:spPr>
          <a:xfrm>
            <a:off x="720435" y="1537844"/>
            <a:ext cx="7592292" cy="369332"/>
          </a:xfrm>
          <a:prstGeom prst="rect">
            <a:avLst/>
          </a:prstGeom>
          <a:noFill/>
        </p:spPr>
        <p:txBody>
          <a:bodyPr wrap="square" rtlCol="0">
            <a:spAutoFit/>
          </a:bodyPr>
          <a:lstStyle/>
          <a:p>
            <a:pPr>
              <a:spcAft>
                <a:spcPts val="1200"/>
              </a:spcAft>
            </a:pPr>
            <a:r>
              <a:rPr lang="en-GB" sz="1800" dirty="0">
                <a:latin typeface="Arial Rounded MT Bold" panose="020F0704030504030204" pitchFamily="34" charset="77"/>
              </a:rPr>
              <a:t>• Survey generated great excitement and started discussion</a:t>
            </a:r>
          </a:p>
        </p:txBody>
      </p:sp>
    </p:spTree>
    <p:extLst>
      <p:ext uri="{BB962C8B-B14F-4D97-AF65-F5344CB8AC3E}">
        <p14:creationId xmlns:p14="http://schemas.microsoft.com/office/powerpoint/2010/main" val="2986151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 xmlns:a16="http://schemas.microsoft.com/office/drawing/2014/main" id="{7A902EC3-CD1B-D34C-8D5B-0CD06D9C52C0}"/>
              </a:ext>
            </a:extLst>
          </p:cNvPr>
          <p:cNvSpPr txBox="1"/>
          <p:nvPr/>
        </p:nvSpPr>
        <p:spPr>
          <a:xfrm>
            <a:off x="720436" y="665010"/>
            <a:ext cx="1908215" cy="461665"/>
          </a:xfrm>
          <a:prstGeom prst="rect">
            <a:avLst/>
          </a:prstGeom>
          <a:noFill/>
        </p:spPr>
        <p:txBody>
          <a:bodyPr wrap="none" rtlCol="0">
            <a:spAutoFit/>
          </a:bodyPr>
          <a:lstStyle/>
          <a:p>
            <a:r>
              <a:rPr lang="en-GB" sz="2400" dirty="0">
                <a:solidFill>
                  <a:srgbClr val="FF0000"/>
                </a:solidFill>
                <a:latin typeface="Arial Rounded MT Bold" panose="020F0704030504030204" pitchFamily="34" charset="77"/>
              </a:rPr>
              <a:t>Conclusion</a:t>
            </a:r>
            <a:endParaRPr lang="en-US" sz="2400" dirty="0">
              <a:solidFill>
                <a:srgbClr val="FF0000"/>
              </a:solidFill>
              <a:latin typeface="Arial Rounded MT Bold" panose="020F0704030504030204" pitchFamily="34" charset="77"/>
            </a:endParaRPr>
          </a:p>
        </p:txBody>
      </p:sp>
      <p:sp>
        <p:nvSpPr>
          <p:cNvPr id="11" name="TextBox 10">
            <a:extLst>
              <a:ext uri="{FF2B5EF4-FFF2-40B4-BE49-F238E27FC236}">
                <a16:creationId xmlns="" xmlns:a16="http://schemas.microsoft.com/office/drawing/2014/main" id="{315D7CD3-87ED-244B-8FFB-825A4F25FD2F}"/>
              </a:ext>
            </a:extLst>
          </p:cNvPr>
          <p:cNvSpPr txBox="1"/>
          <p:nvPr/>
        </p:nvSpPr>
        <p:spPr>
          <a:xfrm>
            <a:off x="720435" y="1537844"/>
            <a:ext cx="7592292" cy="800219"/>
          </a:xfrm>
          <a:prstGeom prst="rect">
            <a:avLst/>
          </a:prstGeom>
          <a:noFill/>
        </p:spPr>
        <p:txBody>
          <a:bodyPr wrap="square" rtlCol="0">
            <a:spAutoFit/>
          </a:bodyPr>
          <a:lstStyle/>
          <a:p>
            <a:pPr>
              <a:spcAft>
                <a:spcPts val="1200"/>
              </a:spcAft>
            </a:pPr>
            <a:r>
              <a:rPr lang="en-GB" sz="1800" dirty="0">
                <a:solidFill>
                  <a:schemeClr val="bg1">
                    <a:lumMod val="50000"/>
                  </a:schemeClr>
                </a:solidFill>
                <a:latin typeface="Arial Rounded MT Bold" panose="020F0704030504030204" pitchFamily="34" charset="77"/>
              </a:rPr>
              <a:t>• Survey generated great excitement and started discussion</a:t>
            </a:r>
          </a:p>
          <a:p>
            <a:pPr>
              <a:spcAft>
                <a:spcPts val="1200"/>
              </a:spcAft>
            </a:pPr>
            <a:r>
              <a:rPr lang="en-GB" sz="1800" dirty="0">
                <a:latin typeface="Arial Rounded MT Bold" panose="020F0704030504030204" pitchFamily="34" charset="77"/>
              </a:rPr>
              <a:t>• Trial turned many people off</a:t>
            </a:r>
          </a:p>
        </p:txBody>
      </p:sp>
    </p:spTree>
    <p:extLst>
      <p:ext uri="{BB962C8B-B14F-4D97-AF65-F5344CB8AC3E}">
        <p14:creationId xmlns:p14="http://schemas.microsoft.com/office/powerpoint/2010/main" val="161790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 xmlns:a16="http://schemas.microsoft.com/office/drawing/2014/main" id="{7A902EC3-CD1B-D34C-8D5B-0CD06D9C52C0}"/>
              </a:ext>
            </a:extLst>
          </p:cNvPr>
          <p:cNvSpPr txBox="1"/>
          <p:nvPr/>
        </p:nvSpPr>
        <p:spPr>
          <a:xfrm>
            <a:off x="720436" y="665010"/>
            <a:ext cx="1908215" cy="461665"/>
          </a:xfrm>
          <a:prstGeom prst="rect">
            <a:avLst/>
          </a:prstGeom>
          <a:noFill/>
        </p:spPr>
        <p:txBody>
          <a:bodyPr wrap="none" rtlCol="0">
            <a:spAutoFit/>
          </a:bodyPr>
          <a:lstStyle/>
          <a:p>
            <a:r>
              <a:rPr lang="en-GB" sz="2400" dirty="0">
                <a:solidFill>
                  <a:srgbClr val="FF0000"/>
                </a:solidFill>
                <a:latin typeface="Arial Rounded MT Bold" panose="020F0704030504030204" pitchFamily="34" charset="77"/>
              </a:rPr>
              <a:t>Conclusion</a:t>
            </a:r>
            <a:endParaRPr lang="en-US" sz="2400" dirty="0">
              <a:solidFill>
                <a:srgbClr val="FF0000"/>
              </a:solidFill>
              <a:latin typeface="Arial Rounded MT Bold" panose="020F0704030504030204" pitchFamily="34" charset="77"/>
            </a:endParaRPr>
          </a:p>
        </p:txBody>
      </p:sp>
      <p:sp>
        <p:nvSpPr>
          <p:cNvPr id="11" name="TextBox 10">
            <a:extLst>
              <a:ext uri="{FF2B5EF4-FFF2-40B4-BE49-F238E27FC236}">
                <a16:creationId xmlns="" xmlns:a16="http://schemas.microsoft.com/office/drawing/2014/main" id="{315D7CD3-87ED-244B-8FFB-825A4F25FD2F}"/>
              </a:ext>
            </a:extLst>
          </p:cNvPr>
          <p:cNvSpPr txBox="1"/>
          <p:nvPr/>
        </p:nvSpPr>
        <p:spPr>
          <a:xfrm>
            <a:off x="720435" y="1537844"/>
            <a:ext cx="7592292" cy="2062103"/>
          </a:xfrm>
          <a:prstGeom prst="rect">
            <a:avLst/>
          </a:prstGeom>
          <a:noFill/>
        </p:spPr>
        <p:txBody>
          <a:bodyPr wrap="square" rtlCol="0">
            <a:spAutoFit/>
          </a:bodyPr>
          <a:lstStyle/>
          <a:p>
            <a:pPr>
              <a:spcAft>
                <a:spcPts val="1200"/>
              </a:spcAft>
            </a:pPr>
            <a:r>
              <a:rPr lang="en-GB" sz="1800" dirty="0">
                <a:solidFill>
                  <a:schemeClr val="bg1">
                    <a:lumMod val="50000"/>
                  </a:schemeClr>
                </a:solidFill>
                <a:latin typeface="Arial Rounded MT Bold" panose="020F0704030504030204" pitchFamily="34" charset="77"/>
              </a:rPr>
              <a:t>• Survey generated great excitement and started discussion</a:t>
            </a:r>
          </a:p>
          <a:p>
            <a:pPr>
              <a:spcAft>
                <a:spcPts val="1200"/>
              </a:spcAft>
            </a:pPr>
            <a:r>
              <a:rPr lang="en-GB" sz="1800" dirty="0">
                <a:solidFill>
                  <a:schemeClr val="bg1">
                    <a:lumMod val="50000"/>
                  </a:schemeClr>
                </a:solidFill>
                <a:latin typeface="Arial Rounded MT Bold" panose="020F0704030504030204" pitchFamily="34" charset="77"/>
              </a:rPr>
              <a:t>• Trial turned many people off</a:t>
            </a:r>
          </a:p>
          <a:p>
            <a:pPr>
              <a:spcAft>
                <a:spcPts val="1200"/>
              </a:spcAft>
            </a:pPr>
            <a:r>
              <a:rPr lang="en-GB" sz="1800" dirty="0">
                <a:latin typeface="Arial Rounded MT Bold" panose="020F0704030504030204" pitchFamily="34" charset="77"/>
              </a:rPr>
              <a:t>• “I’m so pleased that the University hasn’t gone down the route of saying ‘you can’t use an ELN’, or ‘you must use this ELN’ or (worst of all) ‘we have written this ELN for you’. That’s what I thought would happen.”</a:t>
            </a:r>
          </a:p>
        </p:txBody>
      </p:sp>
    </p:spTree>
    <p:extLst>
      <p:ext uri="{BB962C8B-B14F-4D97-AF65-F5344CB8AC3E}">
        <p14:creationId xmlns:p14="http://schemas.microsoft.com/office/powerpoint/2010/main" val="1029577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 xmlns:a16="http://schemas.microsoft.com/office/drawing/2014/main" id="{7A902EC3-CD1B-D34C-8D5B-0CD06D9C52C0}"/>
              </a:ext>
            </a:extLst>
          </p:cNvPr>
          <p:cNvSpPr txBox="1"/>
          <p:nvPr/>
        </p:nvSpPr>
        <p:spPr>
          <a:xfrm>
            <a:off x="720436" y="665010"/>
            <a:ext cx="1908215" cy="461665"/>
          </a:xfrm>
          <a:prstGeom prst="rect">
            <a:avLst/>
          </a:prstGeom>
          <a:noFill/>
        </p:spPr>
        <p:txBody>
          <a:bodyPr wrap="none" rtlCol="0">
            <a:spAutoFit/>
          </a:bodyPr>
          <a:lstStyle/>
          <a:p>
            <a:r>
              <a:rPr lang="en-GB" sz="2400" dirty="0">
                <a:solidFill>
                  <a:srgbClr val="FF0000"/>
                </a:solidFill>
                <a:latin typeface="Arial Rounded MT Bold" panose="020F0704030504030204" pitchFamily="34" charset="77"/>
              </a:rPr>
              <a:t>Conclusion</a:t>
            </a:r>
            <a:endParaRPr lang="en-US" sz="2400" dirty="0">
              <a:solidFill>
                <a:srgbClr val="FF0000"/>
              </a:solidFill>
              <a:latin typeface="Arial Rounded MT Bold" panose="020F0704030504030204" pitchFamily="34" charset="77"/>
            </a:endParaRPr>
          </a:p>
        </p:txBody>
      </p:sp>
      <p:sp>
        <p:nvSpPr>
          <p:cNvPr id="11" name="TextBox 10">
            <a:extLst>
              <a:ext uri="{FF2B5EF4-FFF2-40B4-BE49-F238E27FC236}">
                <a16:creationId xmlns="" xmlns:a16="http://schemas.microsoft.com/office/drawing/2014/main" id="{315D7CD3-87ED-244B-8FFB-825A4F25FD2F}"/>
              </a:ext>
            </a:extLst>
          </p:cNvPr>
          <p:cNvSpPr txBox="1"/>
          <p:nvPr/>
        </p:nvSpPr>
        <p:spPr>
          <a:xfrm>
            <a:off x="720435" y="1537844"/>
            <a:ext cx="7592292" cy="2769989"/>
          </a:xfrm>
          <a:prstGeom prst="rect">
            <a:avLst/>
          </a:prstGeom>
          <a:noFill/>
        </p:spPr>
        <p:txBody>
          <a:bodyPr wrap="square" rtlCol="0">
            <a:spAutoFit/>
          </a:bodyPr>
          <a:lstStyle/>
          <a:p>
            <a:pPr>
              <a:spcAft>
                <a:spcPts val="1200"/>
              </a:spcAft>
            </a:pPr>
            <a:r>
              <a:rPr lang="en-GB" sz="1800" dirty="0">
                <a:solidFill>
                  <a:schemeClr val="bg1">
                    <a:lumMod val="50000"/>
                  </a:schemeClr>
                </a:solidFill>
                <a:latin typeface="Arial Rounded MT Bold" panose="020F0704030504030204" pitchFamily="34" charset="77"/>
              </a:rPr>
              <a:t>• Survey generated great excitement and started discussion</a:t>
            </a:r>
          </a:p>
          <a:p>
            <a:pPr>
              <a:spcAft>
                <a:spcPts val="1200"/>
              </a:spcAft>
            </a:pPr>
            <a:r>
              <a:rPr lang="en-GB" sz="1800" dirty="0">
                <a:solidFill>
                  <a:schemeClr val="bg1">
                    <a:lumMod val="50000"/>
                  </a:schemeClr>
                </a:solidFill>
                <a:latin typeface="Arial Rounded MT Bold" panose="020F0704030504030204" pitchFamily="34" charset="77"/>
              </a:rPr>
              <a:t>• Trial turned many people off</a:t>
            </a:r>
          </a:p>
          <a:p>
            <a:pPr>
              <a:spcAft>
                <a:spcPts val="1200"/>
              </a:spcAft>
            </a:pPr>
            <a:r>
              <a:rPr lang="en-GB" sz="1800" dirty="0">
                <a:solidFill>
                  <a:schemeClr val="bg1">
                    <a:lumMod val="50000"/>
                  </a:schemeClr>
                </a:solidFill>
                <a:latin typeface="Arial Rounded MT Bold" panose="020F0704030504030204" pitchFamily="34" charset="77"/>
              </a:rPr>
              <a:t>• “I’m so pleased that the University hasn’t gone down the route of saying ‘you can’t use an ELN’, or ‘you must use this ELN’ or (worst of all) ‘we have written this ELN for you’. That’s what I thought would happen.”</a:t>
            </a:r>
          </a:p>
          <a:p>
            <a:pPr>
              <a:spcAft>
                <a:spcPts val="1200"/>
              </a:spcAft>
            </a:pPr>
            <a:r>
              <a:rPr lang="en-GB" sz="1800" dirty="0">
                <a:latin typeface="Arial Rounded MT Bold" panose="020F0704030504030204" pitchFamily="34" charset="77"/>
              </a:rPr>
              <a:t>• Greatest challenge: diversity of researchers’ interests and activities</a:t>
            </a:r>
          </a:p>
        </p:txBody>
      </p:sp>
    </p:spTree>
    <p:extLst>
      <p:ext uri="{BB962C8B-B14F-4D97-AF65-F5344CB8AC3E}">
        <p14:creationId xmlns:p14="http://schemas.microsoft.com/office/powerpoint/2010/main" val="401131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 xmlns:a16="http://schemas.microsoft.com/office/drawing/2014/main" id="{7A902EC3-CD1B-D34C-8D5B-0CD06D9C52C0}"/>
              </a:ext>
            </a:extLst>
          </p:cNvPr>
          <p:cNvSpPr txBox="1"/>
          <p:nvPr/>
        </p:nvSpPr>
        <p:spPr>
          <a:xfrm>
            <a:off x="720436" y="665010"/>
            <a:ext cx="1908215" cy="461665"/>
          </a:xfrm>
          <a:prstGeom prst="rect">
            <a:avLst/>
          </a:prstGeom>
          <a:noFill/>
        </p:spPr>
        <p:txBody>
          <a:bodyPr wrap="none" rtlCol="0">
            <a:spAutoFit/>
          </a:bodyPr>
          <a:lstStyle/>
          <a:p>
            <a:r>
              <a:rPr lang="en-GB" sz="2400" dirty="0">
                <a:solidFill>
                  <a:srgbClr val="FF0000"/>
                </a:solidFill>
                <a:latin typeface="Arial Rounded MT Bold" panose="020F0704030504030204" pitchFamily="34" charset="77"/>
              </a:rPr>
              <a:t>Conclusion</a:t>
            </a:r>
            <a:endParaRPr lang="en-US" sz="2400" dirty="0">
              <a:solidFill>
                <a:srgbClr val="FF0000"/>
              </a:solidFill>
              <a:latin typeface="Arial Rounded MT Bold" panose="020F0704030504030204" pitchFamily="34" charset="77"/>
            </a:endParaRPr>
          </a:p>
        </p:txBody>
      </p:sp>
      <p:sp>
        <p:nvSpPr>
          <p:cNvPr id="11" name="TextBox 10">
            <a:extLst>
              <a:ext uri="{FF2B5EF4-FFF2-40B4-BE49-F238E27FC236}">
                <a16:creationId xmlns="" xmlns:a16="http://schemas.microsoft.com/office/drawing/2014/main" id="{315D7CD3-87ED-244B-8FFB-825A4F25FD2F}"/>
              </a:ext>
            </a:extLst>
          </p:cNvPr>
          <p:cNvSpPr txBox="1"/>
          <p:nvPr/>
        </p:nvSpPr>
        <p:spPr>
          <a:xfrm>
            <a:off x="720435" y="1537844"/>
            <a:ext cx="7592292" cy="3477875"/>
          </a:xfrm>
          <a:prstGeom prst="rect">
            <a:avLst/>
          </a:prstGeom>
          <a:noFill/>
        </p:spPr>
        <p:txBody>
          <a:bodyPr wrap="square" rtlCol="0">
            <a:spAutoFit/>
          </a:bodyPr>
          <a:lstStyle/>
          <a:p>
            <a:pPr>
              <a:spcAft>
                <a:spcPts val="1200"/>
              </a:spcAft>
            </a:pPr>
            <a:r>
              <a:rPr lang="en-GB" sz="1800" dirty="0">
                <a:solidFill>
                  <a:schemeClr val="bg1">
                    <a:lumMod val="50000"/>
                  </a:schemeClr>
                </a:solidFill>
                <a:latin typeface="Arial Rounded MT Bold" panose="020F0704030504030204" pitchFamily="34" charset="77"/>
              </a:rPr>
              <a:t>• Survey generated great excitement and started discussion</a:t>
            </a:r>
          </a:p>
          <a:p>
            <a:pPr>
              <a:spcAft>
                <a:spcPts val="1200"/>
              </a:spcAft>
            </a:pPr>
            <a:r>
              <a:rPr lang="en-GB" sz="1800" dirty="0">
                <a:solidFill>
                  <a:schemeClr val="bg1">
                    <a:lumMod val="50000"/>
                  </a:schemeClr>
                </a:solidFill>
                <a:latin typeface="Arial Rounded MT Bold" panose="020F0704030504030204" pitchFamily="34" charset="77"/>
              </a:rPr>
              <a:t>• Trial turned many people off</a:t>
            </a:r>
          </a:p>
          <a:p>
            <a:pPr>
              <a:spcAft>
                <a:spcPts val="1200"/>
              </a:spcAft>
            </a:pPr>
            <a:r>
              <a:rPr lang="en-GB" sz="1800" dirty="0">
                <a:solidFill>
                  <a:schemeClr val="bg1">
                    <a:lumMod val="50000"/>
                  </a:schemeClr>
                </a:solidFill>
                <a:latin typeface="Arial Rounded MT Bold" panose="020F0704030504030204" pitchFamily="34" charset="77"/>
              </a:rPr>
              <a:t>• “I’m so pleased that the University hasn’t gone down the route of saying ‘you can’t use an ELN’, or ‘you must use this ELN’ or (worst of all) ‘we have written this ELN for you’. That’s what I thought would happen.”</a:t>
            </a:r>
          </a:p>
          <a:p>
            <a:pPr>
              <a:spcAft>
                <a:spcPts val="1200"/>
              </a:spcAft>
            </a:pPr>
            <a:r>
              <a:rPr lang="en-GB" sz="1800" dirty="0">
                <a:solidFill>
                  <a:schemeClr val="bg1">
                    <a:lumMod val="50000"/>
                  </a:schemeClr>
                </a:solidFill>
                <a:latin typeface="Arial Rounded MT Bold" panose="020F0704030504030204" pitchFamily="34" charset="77"/>
              </a:rPr>
              <a:t>• Greatest challenge: diversity of researchers’ interests and activities</a:t>
            </a:r>
          </a:p>
          <a:p>
            <a:pPr>
              <a:spcAft>
                <a:spcPts val="1200"/>
              </a:spcAft>
            </a:pPr>
            <a:r>
              <a:rPr lang="en-GB" sz="1800" dirty="0">
                <a:latin typeface="Arial Rounded MT Bold" panose="020F0704030504030204" pitchFamily="34" charset="77"/>
              </a:rPr>
              <a:t>• Is it better to please all of the people some of the time, or some of the people all of the time? </a:t>
            </a:r>
            <a:r>
              <a:rPr lang="en-GB" sz="1800" dirty="0" smtClean="0">
                <a:latin typeface="Arial Rounded MT Bold" panose="020F0704030504030204" pitchFamily="34" charset="77"/>
              </a:rPr>
              <a:t> </a:t>
            </a:r>
            <a:endParaRPr lang="en-GB" sz="1800" dirty="0">
              <a:latin typeface="Arial Rounded MT Bold" panose="020F0704030504030204" pitchFamily="34" charset="77"/>
            </a:endParaRPr>
          </a:p>
        </p:txBody>
      </p:sp>
    </p:spTree>
    <p:extLst>
      <p:ext uri="{BB962C8B-B14F-4D97-AF65-F5344CB8AC3E}">
        <p14:creationId xmlns:p14="http://schemas.microsoft.com/office/powerpoint/2010/main" val="4132318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 xmlns:a16="http://schemas.microsoft.com/office/drawing/2014/main" id="{7A902EC3-CD1B-D34C-8D5B-0CD06D9C52C0}"/>
              </a:ext>
            </a:extLst>
          </p:cNvPr>
          <p:cNvSpPr txBox="1"/>
          <p:nvPr/>
        </p:nvSpPr>
        <p:spPr>
          <a:xfrm>
            <a:off x="720436" y="665010"/>
            <a:ext cx="7449860" cy="461665"/>
          </a:xfrm>
          <a:prstGeom prst="rect">
            <a:avLst/>
          </a:prstGeom>
          <a:noFill/>
        </p:spPr>
        <p:txBody>
          <a:bodyPr wrap="none" rtlCol="0">
            <a:spAutoFit/>
          </a:bodyPr>
          <a:lstStyle/>
          <a:p>
            <a:r>
              <a:rPr lang="en-GB" sz="2400" dirty="0">
                <a:solidFill>
                  <a:srgbClr val="FF0000"/>
                </a:solidFill>
                <a:latin typeface="Arial Rounded MT Bold" panose="020F0704030504030204" pitchFamily="34" charset="77"/>
              </a:rPr>
              <a:t>Dec 2016:  Survey, School of Biological Sciences</a:t>
            </a:r>
            <a:endParaRPr lang="en-US" sz="2400" dirty="0">
              <a:solidFill>
                <a:srgbClr val="FF0000"/>
              </a:solidFill>
              <a:latin typeface="Arial Rounded MT Bold" panose="020F0704030504030204" pitchFamily="34" charset="77"/>
            </a:endParaRPr>
          </a:p>
        </p:txBody>
      </p:sp>
      <p:sp>
        <p:nvSpPr>
          <p:cNvPr id="11" name="TextBox 10">
            <a:extLst>
              <a:ext uri="{FF2B5EF4-FFF2-40B4-BE49-F238E27FC236}">
                <a16:creationId xmlns="" xmlns:a16="http://schemas.microsoft.com/office/drawing/2014/main" id="{315D7CD3-87ED-244B-8FFB-825A4F25FD2F}"/>
              </a:ext>
            </a:extLst>
          </p:cNvPr>
          <p:cNvSpPr txBox="1"/>
          <p:nvPr/>
        </p:nvSpPr>
        <p:spPr>
          <a:xfrm>
            <a:off x="720434" y="1537844"/>
            <a:ext cx="7812005" cy="3385542"/>
          </a:xfrm>
          <a:prstGeom prst="rect">
            <a:avLst/>
          </a:prstGeom>
          <a:noFill/>
        </p:spPr>
        <p:txBody>
          <a:bodyPr wrap="square" rtlCol="0">
            <a:spAutoFit/>
          </a:bodyPr>
          <a:lstStyle/>
          <a:p>
            <a:pPr>
              <a:spcAft>
                <a:spcPts val="1200"/>
              </a:spcAft>
            </a:pPr>
            <a:r>
              <a:rPr lang="en-GB" sz="1800" dirty="0">
                <a:latin typeface="Arial Rounded MT Bold" panose="020F0704030504030204" pitchFamily="34" charset="77"/>
              </a:rPr>
              <a:t>• 345 responses from 13 departments</a:t>
            </a:r>
          </a:p>
          <a:p>
            <a:pPr>
              <a:spcAft>
                <a:spcPts val="1200"/>
              </a:spcAft>
            </a:pPr>
            <a:r>
              <a:rPr lang="en-GB" sz="1800" dirty="0">
                <a:latin typeface="Arial Rounded MT Bold" panose="020F0704030504030204" pitchFamily="34" charset="77"/>
              </a:rPr>
              <a:t>• 46x PI; 135x Postdoc; 115x Postgrad student; 49x Other</a:t>
            </a:r>
          </a:p>
          <a:p>
            <a:pPr>
              <a:spcAft>
                <a:spcPts val="1200"/>
              </a:spcAft>
            </a:pPr>
            <a:r>
              <a:rPr lang="en-GB" sz="1800" dirty="0">
                <a:latin typeface="Arial Rounded MT Bold" panose="020F0704030504030204" pitchFamily="34" charset="77"/>
              </a:rPr>
              <a:t>• 75% had not tried ‘real’ ELN software before</a:t>
            </a:r>
          </a:p>
          <a:p>
            <a:pPr>
              <a:spcAft>
                <a:spcPts val="1200"/>
              </a:spcAft>
            </a:pPr>
            <a:r>
              <a:rPr lang="en-GB" sz="1800" dirty="0">
                <a:latin typeface="Arial Rounded MT Bold" panose="020F0704030504030204" pitchFamily="34" charset="77"/>
              </a:rPr>
              <a:t>• 90% currently using some kind of digital documentation</a:t>
            </a:r>
          </a:p>
          <a:p>
            <a:pPr>
              <a:spcAft>
                <a:spcPts val="1200"/>
              </a:spcAft>
            </a:pPr>
            <a:r>
              <a:rPr lang="en-GB" sz="1800" dirty="0">
                <a:latin typeface="Arial Rounded MT Bold" panose="020F0704030504030204" pitchFamily="34" charset="77"/>
              </a:rPr>
              <a:t>• 80% interest in Campus/Institution/Department ELN deployment</a:t>
            </a:r>
          </a:p>
          <a:p>
            <a:pPr>
              <a:spcAft>
                <a:spcPts val="1200"/>
              </a:spcAft>
            </a:pPr>
            <a:r>
              <a:rPr lang="en-GB" sz="1800" dirty="0">
                <a:latin typeface="Arial Rounded MT Bold" panose="020F0704030504030204" pitchFamily="34" charset="77"/>
              </a:rPr>
              <a:t>• Desires: Ease of use, reliability, collaboration, security</a:t>
            </a:r>
          </a:p>
          <a:p>
            <a:pPr>
              <a:spcAft>
                <a:spcPts val="1200"/>
              </a:spcAft>
            </a:pPr>
            <a:r>
              <a:rPr lang="en-GB" sz="1800" dirty="0">
                <a:latin typeface="Arial Rounded MT Bold" panose="020F0704030504030204" pitchFamily="34" charset="77"/>
              </a:rPr>
              <a:t>• Concerns: Upheaval, wet bench bias, duplication of effort, quality</a:t>
            </a:r>
          </a:p>
          <a:p>
            <a:pPr>
              <a:spcAft>
                <a:spcPts val="1200"/>
              </a:spcAft>
            </a:pPr>
            <a:r>
              <a:rPr lang="en-GB" sz="1800" dirty="0">
                <a:latin typeface="Arial Rounded MT Bold" panose="020F0704030504030204" pitchFamily="34" charset="77"/>
              </a:rPr>
              <a:t>• Observation: Great diversity of interests &amp; working methods</a:t>
            </a:r>
          </a:p>
        </p:txBody>
      </p:sp>
    </p:spTree>
    <p:extLst>
      <p:ext uri="{BB962C8B-B14F-4D97-AF65-F5344CB8AC3E}">
        <p14:creationId xmlns:p14="http://schemas.microsoft.com/office/powerpoint/2010/main" val="1053558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 xmlns:a16="http://schemas.microsoft.com/office/drawing/2014/main" id="{7A902EC3-CD1B-D34C-8D5B-0CD06D9C52C0}"/>
              </a:ext>
            </a:extLst>
          </p:cNvPr>
          <p:cNvSpPr txBox="1"/>
          <p:nvPr/>
        </p:nvSpPr>
        <p:spPr>
          <a:xfrm>
            <a:off x="720436" y="665010"/>
            <a:ext cx="7937750" cy="461665"/>
          </a:xfrm>
          <a:prstGeom prst="rect">
            <a:avLst/>
          </a:prstGeom>
          <a:noFill/>
        </p:spPr>
        <p:txBody>
          <a:bodyPr wrap="none" rtlCol="0">
            <a:spAutoFit/>
          </a:bodyPr>
          <a:lstStyle/>
          <a:p>
            <a:r>
              <a:rPr lang="en-GB" sz="2400" dirty="0">
                <a:solidFill>
                  <a:srgbClr val="FF0000"/>
                </a:solidFill>
                <a:latin typeface="Arial Rounded MT Bold" panose="020F0704030504030204" pitchFamily="34" charset="77"/>
              </a:rPr>
              <a:t>Jan-Feb 2017: Working group and product selection</a:t>
            </a:r>
            <a:endParaRPr lang="en-US" sz="2400" dirty="0">
              <a:solidFill>
                <a:srgbClr val="FF0000"/>
              </a:solidFill>
              <a:latin typeface="Arial Rounded MT Bold" panose="020F0704030504030204" pitchFamily="34" charset="77"/>
            </a:endParaRPr>
          </a:p>
        </p:txBody>
      </p:sp>
      <p:sp>
        <p:nvSpPr>
          <p:cNvPr id="11" name="TextBox 10">
            <a:extLst>
              <a:ext uri="{FF2B5EF4-FFF2-40B4-BE49-F238E27FC236}">
                <a16:creationId xmlns="" xmlns:a16="http://schemas.microsoft.com/office/drawing/2014/main" id="{315D7CD3-87ED-244B-8FFB-825A4F25FD2F}"/>
              </a:ext>
            </a:extLst>
          </p:cNvPr>
          <p:cNvSpPr txBox="1"/>
          <p:nvPr/>
        </p:nvSpPr>
        <p:spPr>
          <a:xfrm>
            <a:off x="720435" y="1537844"/>
            <a:ext cx="7592292" cy="800219"/>
          </a:xfrm>
          <a:prstGeom prst="rect">
            <a:avLst/>
          </a:prstGeom>
          <a:noFill/>
        </p:spPr>
        <p:txBody>
          <a:bodyPr wrap="square" rtlCol="0">
            <a:spAutoFit/>
          </a:bodyPr>
          <a:lstStyle/>
          <a:p>
            <a:pPr>
              <a:spcAft>
                <a:spcPts val="1200"/>
              </a:spcAft>
            </a:pPr>
            <a:r>
              <a:rPr lang="en-GB" sz="1800" dirty="0">
                <a:latin typeface="Arial Rounded MT Bold" panose="020F0704030504030204" pitchFamily="34" charset="77"/>
              </a:rPr>
              <a:t>• Survey results presented in Cambridge</a:t>
            </a:r>
          </a:p>
          <a:p>
            <a:pPr>
              <a:spcAft>
                <a:spcPts val="1200"/>
              </a:spcAft>
            </a:pPr>
            <a:r>
              <a:rPr lang="en-GB" sz="1800" dirty="0">
                <a:latin typeface="Arial Rounded MT Bold" panose="020F0704030504030204" pitchFamily="34" charset="77"/>
              </a:rPr>
              <a:t>• Working group: 6 individuals representing SBS, OSC and UIS</a:t>
            </a:r>
          </a:p>
        </p:txBody>
      </p:sp>
    </p:spTree>
    <p:extLst>
      <p:ext uri="{BB962C8B-B14F-4D97-AF65-F5344CB8AC3E}">
        <p14:creationId xmlns:p14="http://schemas.microsoft.com/office/powerpoint/2010/main" val="2242782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 xmlns:a16="http://schemas.microsoft.com/office/drawing/2014/main" id="{7A902EC3-CD1B-D34C-8D5B-0CD06D9C52C0}"/>
              </a:ext>
            </a:extLst>
          </p:cNvPr>
          <p:cNvSpPr txBox="1"/>
          <p:nvPr/>
        </p:nvSpPr>
        <p:spPr>
          <a:xfrm>
            <a:off x="720436" y="665010"/>
            <a:ext cx="7937750" cy="461665"/>
          </a:xfrm>
          <a:prstGeom prst="rect">
            <a:avLst/>
          </a:prstGeom>
          <a:noFill/>
        </p:spPr>
        <p:txBody>
          <a:bodyPr wrap="none" rtlCol="0">
            <a:spAutoFit/>
          </a:bodyPr>
          <a:lstStyle/>
          <a:p>
            <a:r>
              <a:rPr lang="en-GB" sz="2400" dirty="0">
                <a:solidFill>
                  <a:srgbClr val="FF0000"/>
                </a:solidFill>
                <a:latin typeface="Arial Rounded MT Bold" panose="020F0704030504030204" pitchFamily="34" charset="77"/>
              </a:rPr>
              <a:t>Jan-Feb 2017: Working group and product selection</a:t>
            </a:r>
            <a:endParaRPr lang="en-US" sz="2400" dirty="0">
              <a:solidFill>
                <a:srgbClr val="FF0000"/>
              </a:solidFill>
              <a:latin typeface="Arial Rounded MT Bold" panose="020F0704030504030204" pitchFamily="34" charset="77"/>
            </a:endParaRPr>
          </a:p>
        </p:txBody>
      </p:sp>
      <p:sp>
        <p:nvSpPr>
          <p:cNvPr id="11" name="TextBox 10">
            <a:extLst>
              <a:ext uri="{FF2B5EF4-FFF2-40B4-BE49-F238E27FC236}">
                <a16:creationId xmlns="" xmlns:a16="http://schemas.microsoft.com/office/drawing/2014/main" id="{315D7CD3-87ED-244B-8FFB-825A4F25FD2F}"/>
              </a:ext>
            </a:extLst>
          </p:cNvPr>
          <p:cNvSpPr txBox="1"/>
          <p:nvPr/>
        </p:nvSpPr>
        <p:spPr>
          <a:xfrm>
            <a:off x="720435" y="1537844"/>
            <a:ext cx="7592292" cy="2585323"/>
          </a:xfrm>
          <a:prstGeom prst="rect">
            <a:avLst/>
          </a:prstGeom>
          <a:noFill/>
        </p:spPr>
        <p:txBody>
          <a:bodyPr wrap="square" rtlCol="0">
            <a:spAutoFit/>
          </a:bodyPr>
          <a:lstStyle/>
          <a:p>
            <a:pPr>
              <a:spcAft>
                <a:spcPts val="1200"/>
              </a:spcAft>
            </a:pPr>
            <a:r>
              <a:rPr lang="en-GB" sz="1800" dirty="0">
                <a:solidFill>
                  <a:schemeClr val="bg1">
                    <a:lumMod val="50000"/>
                  </a:schemeClr>
                </a:solidFill>
                <a:latin typeface="Arial Rounded MT Bold" panose="020F0704030504030204" pitchFamily="34" charset="77"/>
              </a:rPr>
              <a:t>• Survey results presented in Cambridge</a:t>
            </a:r>
          </a:p>
          <a:p>
            <a:pPr>
              <a:spcAft>
                <a:spcPts val="1200"/>
              </a:spcAft>
            </a:pPr>
            <a:r>
              <a:rPr lang="en-GB" sz="1800" dirty="0">
                <a:solidFill>
                  <a:schemeClr val="bg1">
                    <a:lumMod val="50000"/>
                  </a:schemeClr>
                </a:solidFill>
                <a:latin typeface="Arial Rounded MT Bold" panose="020F0704030504030204" pitchFamily="34" charset="77"/>
              </a:rPr>
              <a:t>• Working group: 6 individuals representing SBS, OSC and UIS</a:t>
            </a:r>
          </a:p>
          <a:p>
            <a:pPr>
              <a:spcAft>
                <a:spcPts val="1200"/>
              </a:spcAft>
            </a:pPr>
            <a:r>
              <a:rPr lang="en-GB" sz="1800" dirty="0">
                <a:latin typeface="Arial Rounded MT Bold" panose="020F0704030504030204" pitchFamily="34" charset="77"/>
              </a:rPr>
              <a:t>• List of basic matching/scoring criteria: 		             	</a:t>
            </a:r>
            <a:r>
              <a:rPr lang="en-GB" sz="1400" dirty="0">
                <a:solidFill>
                  <a:schemeClr val="accent1">
                    <a:lumMod val="75000"/>
                  </a:schemeClr>
                </a:solidFill>
                <a:latin typeface="Arial Rounded MT Bold" panose="020F0704030504030204" pitchFamily="34" charset="77"/>
              </a:rPr>
              <a:t>Exportable?		Searchable? 		Private cloud? 		External auth?		Cross-platform? 	Browser-based? 		Int. collaboration?	Ext. collaboration?	Proprietary formats? 	Cross-product? 	Offline mode?		Cost?		Dropbox/OneDrive?	Local storage?		Tablet? 				Open source?</a:t>
            </a:r>
          </a:p>
        </p:txBody>
      </p:sp>
    </p:spTree>
    <p:extLst>
      <p:ext uri="{BB962C8B-B14F-4D97-AF65-F5344CB8AC3E}">
        <p14:creationId xmlns:p14="http://schemas.microsoft.com/office/powerpoint/2010/main" val="1635117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 xmlns:a16="http://schemas.microsoft.com/office/drawing/2014/main" id="{7A902EC3-CD1B-D34C-8D5B-0CD06D9C52C0}"/>
              </a:ext>
            </a:extLst>
          </p:cNvPr>
          <p:cNvSpPr txBox="1"/>
          <p:nvPr/>
        </p:nvSpPr>
        <p:spPr>
          <a:xfrm>
            <a:off x="720436" y="665010"/>
            <a:ext cx="7937750" cy="461665"/>
          </a:xfrm>
          <a:prstGeom prst="rect">
            <a:avLst/>
          </a:prstGeom>
          <a:noFill/>
        </p:spPr>
        <p:txBody>
          <a:bodyPr wrap="none" rtlCol="0">
            <a:spAutoFit/>
          </a:bodyPr>
          <a:lstStyle/>
          <a:p>
            <a:r>
              <a:rPr lang="en-GB" sz="2400" dirty="0">
                <a:solidFill>
                  <a:srgbClr val="FF0000"/>
                </a:solidFill>
                <a:latin typeface="Arial Rounded MT Bold" panose="020F0704030504030204" pitchFamily="34" charset="77"/>
              </a:rPr>
              <a:t>Jan-Feb 2017: Working group and product selection</a:t>
            </a:r>
            <a:endParaRPr lang="en-US" sz="2400" dirty="0">
              <a:solidFill>
                <a:srgbClr val="FF0000"/>
              </a:solidFill>
              <a:latin typeface="Arial Rounded MT Bold" panose="020F0704030504030204" pitchFamily="34" charset="77"/>
            </a:endParaRPr>
          </a:p>
        </p:txBody>
      </p:sp>
      <p:sp>
        <p:nvSpPr>
          <p:cNvPr id="11" name="TextBox 10">
            <a:extLst>
              <a:ext uri="{FF2B5EF4-FFF2-40B4-BE49-F238E27FC236}">
                <a16:creationId xmlns="" xmlns:a16="http://schemas.microsoft.com/office/drawing/2014/main" id="{315D7CD3-87ED-244B-8FFB-825A4F25FD2F}"/>
              </a:ext>
            </a:extLst>
          </p:cNvPr>
          <p:cNvSpPr txBox="1"/>
          <p:nvPr/>
        </p:nvSpPr>
        <p:spPr>
          <a:xfrm>
            <a:off x="720435" y="1537844"/>
            <a:ext cx="7592292" cy="3016210"/>
          </a:xfrm>
          <a:prstGeom prst="rect">
            <a:avLst/>
          </a:prstGeom>
          <a:noFill/>
        </p:spPr>
        <p:txBody>
          <a:bodyPr wrap="square" rtlCol="0">
            <a:spAutoFit/>
          </a:bodyPr>
          <a:lstStyle/>
          <a:p>
            <a:pPr>
              <a:spcAft>
                <a:spcPts val="1200"/>
              </a:spcAft>
            </a:pPr>
            <a:r>
              <a:rPr lang="en-GB" sz="1800" dirty="0">
                <a:solidFill>
                  <a:schemeClr val="bg1">
                    <a:lumMod val="50000"/>
                  </a:schemeClr>
                </a:solidFill>
                <a:latin typeface="Arial Rounded MT Bold" panose="020F0704030504030204" pitchFamily="34" charset="77"/>
              </a:rPr>
              <a:t>• Survey results presented in Cambridge</a:t>
            </a:r>
          </a:p>
          <a:p>
            <a:pPr>
              <a:spcAft>
                <a:spcPts val="1200"/>
              </a:spcAft>
            </a:pPr>
            <a:r>
              <a:rPr lang="en-GB" sz="1800" dirty="0">
                <a:solidFill>
                  <a:schemeClr val="bg1">
                    <a:lumMod val="50000"/>
                  </a:schemeClr>
                </a:solidFill>
                <a:latin typeface="Arial Rounded MT Bold" panose="020F0704030504030204" pitchFamily="34" charset="77"/>
              </a:rPr>
              <a:t>• Working group: 6 individuals representing SBS, OSC and UIS</a:t>
            </a:r>
          </a:p>
          <a:p>
            <a:pPr>
              <a:spcAft>
                <a:spcPts val="1200"/>
              </a:spcAft>
            </a:pPr>
            <a:r>
              <a:rPr lang="en-GB" sz="1800" dirty="0">
                <a:solidFill>
                  <a:schemeClr val="bg1">
                    <a:lumMod val="50000"/>
                  </a:schemeClr>
                </a:solidFill>
                <a:latin typeface="Arial Rounded MT Bold" panose="020F0704030504030204" pitchFamily="34" charset="77"/>
              </a:rPr>
              <a:t>• List of basic matching/scoring criteria: 		             	</a:t>
            </a:r>
            <a:r>
              <a:rPr lang="en-GB" sz="1400" dirty="0">
                <a:solidFill>
                  <a:schemeClr val="bg1">
                    <a:lumMod val="50000"/>
                  </a:schemeClr>
                </a:solidFill>
                <a:latin typeface="Arial Rounded MT Bold" panose="020F0704030504030204" pitchFamily="34" charset="77"/>
              </a:rPr>
              <a:t>Exportable?		Searchable? 		Private cloud? 		External auth?		Cross-platform? 	Browser-based? 		Int. collaboration?	Ext. collaboration?	Proprietary formats? 	Cross-product? 	Offline mode?		Cost?		Dropbox/OneDrive?	Local storage?		Tablet? 				Open source?</a:t>
            </a:r>
          </a:p>
          <a:p>
            <a:pPr>
              <a:spcAft>
                <a:spcPts val="1200"/>
              </a:spcAft>
            </a:pPr>
            <a:r>
              <a:rPr lang="en-GB" sz="1800" dirty="0">
                <a:latin typeface="Arial Rounded MT Bold" panose="020F0704030504030204" pitchFamily="34" charset="77"/>
              </a:rPr>
              <a:t>• Shortlist:  RSpace,  LabArchives,  SciNote,  OSF</a:t>
            </a:r>
          </a:p>
        </p:txBody>
      </p:sp>
    </p:spTree>
    <p:extLst>
      <p:ext uri="{BB962C8B-B14F-4D97-AF65-F5344CB8AC3E}">
        <p14:creationId xmlns:p14="http://schemas.microsoft.com/office/powerpoint/2010/main" val="2233433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 xmlns:a16="http://schemas.microsoft.com/office/drawing/2014/main" id="{7A902EC3-CD1B-D34C-8D5B-0CD06D9C52C0}"/>
              </a:ext>
            </a:extLst>
          </p:cNvPr>
          <p:cNvSpPr txBox="1"/>
          <p:nvPr/>
        </p:nvSpPr>
        <p:spPr>
          <a:xfrm>
            <a:off x="720436" y="665010"/>
            <a:ext cx="4863960" cy="461665"/>
          </a:xfrm>
          <a:prstGeom prst="rect">
            <a:avLst/>
          </a:prstGeom>
          <a:noFill/>
        </p:spPr>
        <p:txBody>
          <a:bodyPr wrap="none" rtlCol="0">
            <a:spAutoFit/>
          </a:bodyPr>
          <a:lstStyle/>
          <a:p>
            <a:r>
              <a:rPr lang="en-GB" sz="2400" dirty="0">
                <a:solidFill>
                  <a:srgbClr val="FF0000"/>
                </a:solidFill>
                <a:latin typeface="Arial Rounded MT Bold" panose="020F0704030504030204" pitchFamily="34" charset="77"/>
              </a:rPr>
              <a:t>March-May 2017:  Trial protocol</a:t>
            </a:r>
            <a:endParaRPr lang="en-US" sz="2400" dirty="0">
              <a:solidFill>
                <a:srgbClr val="FF0000"/>
              </a:solidFill>
              <a:latin typeface="Arial Rounded MT Bold" panose="020F0704030504030204" pitchFamily="34" charset="77"/>
            </a:endParaRPr>
          </a:p>
        </p:txBody>
      </p:sp>
      <p:sp>
        <p:nvSpPr>
          <p:cNvPr id="11" name="TextBox 10">
            <a:extLst>
              <a:ext uri="{FF2B5EF4-FFF2-40B4-BE49-F238E27FC236}">
                <a16:creationId xmlns="" xmlns:a16="http://schemas.microsoft.com/office/drawing/2014/main" id="{315D7CD3-87ED-244B-8FFB-825A4F25FD2F}"/>
              </a:ext>
            </a:extLst>
          </p:cNvPr>
          <p:cNvSpPr txBox="1"/>
          <p:nvPr/>
        </p:nvSpPr>
        <p:spPr>
          <a:xfrm>
            <a:off x="720435" y="1537844"/>
            <a:ext cx="7592292" cy="3385542"/>
          </a:xfrm>
          <a:prstGeom prst="rect">
            <a:avLst/>
          </a:prstGeom>
          <a:noFill/>
        </p:spPr>
        <p:txBody>
          <a:bodyPr wrap="square" rtlCol="0">
            <a:spAutoFit/>
          </a:bodyPr>
          <a:lstStyle/>
          <a:p>
            <a:pPr>
              <a:spcAft>
                <a:spcPts val="1200"/>
              </a:spcAft>
            </a:pPr>
            <a:r>
              <a:rPr lang="en-GB" sz="1800" dirty="0">
                <a:latin typeface="Arial Rounded MT Bold" panose="020F0704030504030204" pitchFamily="34" charset="77"/>
              </a:rPr>
              <a:t>• Trial dates set:  12 June – 14 August 2017</a:t>
            </a:r>
          </a:p>
          <a:p>
            <a:pPr>
              <a:spcAft>
                <a:spcPts val="1200"/>
              </a:spcAft>
            </a:pPr>
            <a:r>
              <a:rPr lang="en-GB" sz="1800" dirty="0">
                <a:latin typeface="Arial Rounded MT Bold" panose="020F0704030504030204" pitchFamily="34" charset="77"/>
              </a:rPr>
              <a:t>• Call for participants; responses added to ‘everybody’ mailing list</a:t>
            </a:r>
          </a:p>
          <a:p>
            <a:pPr>
              <a:spcAft>
                <a:spcPts val="1200"/>
              </a:spcAft>
            </a:pPr>
            <a:r>
              <a:rPr lang="en-GB" sz="1800" dirty="0">
                <a:latin typeface="Arial Rounded MT Bold" panose="020F0704030504030204" pitchFamily="34" charset="77"/>
              </a:rPr>
              <a:t>• Support mailing lists created for each product</a:t>
            </a:r>
          </a:p>
          <a:p>
            <a:pPr>
              <a:spcAft>
                <a:spcPts val="1200"/>
              </a:spcAft>
            </a:pPr>
            <a:r>
              <a:rPr lang="en-GB" sz="1800" dirty="0">
                <a:latin typeface="Arial Rounded MT Bold" panose="020F0704030504030204" pitchFamily="34" charset="77"/>
              </a:rPr>
              <a:t>• Vendors invited to supply promo movies and training resources </a:t>
            </a:r>
          </a:p>
          <a:p>
            <a:pPr>
              <a:spcAft>
                <a:spcPts val="1200"/>
              </a:spcAft>
            </a:pPr>
            <a:r>
              <a:rPr lang="en-GB" sz="1800" dirty="0">
                <a:latin typeface="Arial Rounded MT Bold" panose="020F0704030504030204" pitchFamily="34" charset="77"/>
              </a:rPr>
              <a:t>• List of evaluation criteria agreed</a:t>
            </a:r>
          </a:p>
          <a:p>
            <a:pPr>
              <a:spcAft>
                <a:spcPts val="1200"/>
              </a:spcAft>
            </a:pPr>
            <a:r>
              <a:rPr lang="en-GB" sz="1800" dirty="0">
                <a:latin typeface="Arial Rounded MT Bold" panose="020F0704030504030204" pitchFamily="34" charset="77"/>
              </a:rPr>
              <a:t>• SurveyMonkey evaluation forms created for each product</a:t>
            </a:r>
          </a:p>
          <a:p>
            <a:pPr>
              <a:spcAft>
                <a:spcPts val="1200"/>
              </a:spcAft>
            </a:pPr>
            <a:r>
              <a:rPr lang="en-GB" sz="1800" dirty="0">
                <a:latin typeface="Arial Rounded MT Bold" panose="020F0704030504030204" pitchFamily="34" charset="77"/>
              </a:rPr>
              <a:t>• Promo/training materials and protocol published in advance</a:t>
            </a:r>
          </a:p>
          <a:p>
            <a:pPr>
              <a:spcAft>
                <a:spcPts val="1200"/>
              </a:spcAft>
            </a:pPr>
            <a:r>
              <a:rPr lang="en-GB" sz="1800" dirty="0">
                <a:latin typeface="Arial Rounded MT Bold" panose="020F0704030504030204" pitchFamily="34" charset="77"/>
              </a:rPr>
              <a:t>• Registration URLs published on start date</a:t>
            </a:r>
          </a:p>
        </p:txBody>
      </p:sp>
    </p:spTree>
    <p:extLst>
      <p:ext uri="{BB962C8B-B14F-4D97-AF65-F5344CB8AC3E}">
        <p14:creationId xmlns:p14="http://schemas.microsoft.com/office/powerpoint/2010/main" val="1527991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 xmlns:a16="http://schemas.microsoft.com/office/drawing/2014/main" id="{7A902EC3-CD1B-D34C-8D5B-0CD06D9C52C0}"/>
              </a:ext>
            </a:extLst>
          </p:cNvPr>
          <p:cNvSpPr txBox="1"/>
          <p:nvPr/>
        </p:nvSpPr>
        <p:spPr>
          <a:xfrm>
            <a:off x="720436" y="665010"/>
            <a:ext cx="1639167" cy="461665"/>
          </a:xfrm>
          <a:prstGeom prst="rect">
            <a:avLst/>
          </a:prstGeom>
          <a:noFill/>
        </p:spPr>
        <p:txBody>
          <a:bodyPr wrap="none" rtlCol="0">
            <a:spAutoFit/>
          </a:bodyPr>
          <a:lstStyle/>
          <a:p>
            <a:r>
              <a:rPr lang="en-GB" sz="2400" dirty="0">
                <a:solidFill>
                  <a:srgbClr val="FF0000"/>
                </a:solidFill>
                <a:latin typeface="Arial Rounded MT Bold" panose="020F0704030504030204" pitchFamily="34" charset="77"/>
              </a:rPr>
              <a:t>Feedback</a:t>
            </a:r>
            <a:endParaRPr lang="en-US" sz="2400" dirty="0">
              <a:solidFill>
                <a:srgbClr val="FF0000"/>
              </a:solidFill>
              <a:latin typeface="Arial Rounded MT Bold" panose="020F0704030504030204" pitchFamily="34" charset="77"/>
            </a:endParaRPr>
          </a:p>
        </p:txBody>
      </p:sp>
      <p:sp>
        <p:nvSpPr>
          <p:cNvPr id="11" name="TextBox 10">
            <a:extLst>
              <a:ext uri="{FF2B5EF4-FFF2-40B4-BE49-F238E27FC236}">
                <a16:creationId xmlns="" xmlns:a16="http://schemas.microsoft.com/office/drawing/2014/main" id="{315D7CD3-87ED-244B-8FFB-825A4F25FD2F}"/>
              </a:ext>
            </a:extLst>
          </p:cNvPr>
          <p:cNvSpPr txBox="1"/>
          <p:nvPr/>
        </p:nvSpPr>
        <p:spPr>
          <a:xfrm>
            <a:off x="720435" y="1537844"/>
            <a:ext cx="7592292" cy="369332"/>
          </a:xfrm>
          <a:prstGeom prst="rect">
            <a:avLst/>
          </a:prstGeom>
          <a:noFill/>
        </p:spPr>
        <p:txBody>
          <a:bodyPr wrap="square" rtlCol="0">
            <a:spAutoFit/>
          </a:bodyPr>
          <a:lstStyle/>
          <a:p>
            <a:pPr>
              <a:spcAft>
                <a:spcPts val="1200"/>
              </a:spcAft>
            </a:pPr>
            <a:r>
              <a:rPr lang="en-GB" sz="1800" dirty="0">
                <a:latin typeface="Arial Rounded MT Bold" panose="020F0704030504030204" pitchFamily="34" charset="77"/>
              </a:rPr>
              <a:t>• 161 participants; 51 forms from 37 individuals</a:t>
            </a:r>
          </a:p>
        </p:txBody>
      </p:sp>
    </p:spTree>
    <p:extLst>
      <p:ext uri="{BB962C8B-B14F-4D97-AF65-F5344CB8AC3E}">
        <p14:creationId xmlns:p14="http://schemas.microsoft.com/office/powerpoint/2010/main" val="3761516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 xmlns:a16="http://schemas.microsoft.com/office/drawing/2014/main" id="{7A902EC3-CD1B-D34C-8D5B-0CD06D9C52C0}"/>
              </a:ext>
            </a:extLst>
          </p:cNvPr>
          <p:cNvSpPr txBox="1"/>
          <p:nvPr/>
        </p:nvSpPr>
        <p:spPr>
          <a:xfrm>
            <a:off x="720436" y="665010"/>
            <a:ext cx="1639167" cy="461665"/>
          </a:xfrm>
          <a:prstGeom prst="rect">
            <a:avLst/>
          </a:prstGeom>
          <a:noFill/>
        </p:spPr>
        <p:txBody>
          <a:bodyPr wrap="none" rtlCol="0">
            <a:spAutoFit/>
          </a:bodyPr>
          <a:lstStyle/>
          <a:p>
            <a:r>
              <a:rPr lang="en-GB" sz="2400" dirty="0">
                <a:solidFill>
                  <a:srgbClr val="FF0000"/>
                </a:solidFill>
                <a:latin typeface="Arial Rounded MT Bold" panose="020F0704030504030204" pitchFamily="34" charset="77"/>
              </a:rPr>
              <a:t>Feedback</a:t>
            </a:r>
            <a:endParaRPr lang="en-US" sz="2400" dirty="0">
              <a:solidFill>
                <a:srgbClr val="FF0000"/>
              </a:solidFill>
              <a:latin typeface="Arial Rounded MT Bold" panose="020F0704030504030204" pitchFamily="34" charset="77"/>
            </a:endParaRPr>
          </a:p>
        </p:txBody>
      </p:sp>
      <p:sp>
        <p:nvSpPr>
          <p:cNvPr id="11" name="TextBox 10">
            <a:extLst>
              <a:ext uri="{FF2B5EF4-FFF2-40B4-BE49-F238E27FC236}">
                <a16:creationId xmlns="" xmlns:a16="http://schemas.microsoft.com/office/drawing/2014/main" id="{315D7CD3-87ED-244B-8FFB-825A4F25FD2F}"/>
              </a:ext>
            </a:extLst>
          </p:cNvPr>
          <p:cNvSpPr txBox="1"/>
          <p:nvPr/>
        </p:nvSpPr>
        <p:spPr>
          <a:xfrm>
            <a:off x="720435" y="1537844"/>
            <a:ext cx="7592292" cy="369332"/>
          </a:xfrm>
          <a:prstGeom prst="rect">
            <a:avLst/>
          </a:prstGeom>
          <a:noFill/>
        </p:spPr>
        <p:txBody>
          <a:bodyPr wrap="square" rtlCol="0">
            <a:spAutoFit/>
          </a:bodyPr>
          <a:lstStyle/>
          <a:p>
            <a:pPr>
              <a:spcAft>
                <a:spcPts val="1200"/>
              </a:spcAft>
            </a:pPr>
            <a:r>
              <a:rPr lang="en-GB" sz="1800" dirty="0">
                <a:solidFill>
                  <a:schemeClr val="bg1">
                    <a:lumMod val="50000"/>
                  </a:schemeClr>
                </a:solidFill>
                <a:latin typeface="Arial Rounded MT Bold" panose="020F0704030504030204" pitchFamily="34" charset="77"/>
              </a:rPr>
              <a:t>• 161 participants; 51 forms from 37 individuals</a:t>
            </a:r>
          </a:p>
        </p:txBody>
      </p:sp>
      <p:cxnSp>
        <p:nvCxnSpPr>
          <p:cNvPr id="64" name="Straight Connector 63">
            <a:extLst>
              <a:ext uri="{FF2B5EF4-FFF2-40B4-BE49-F238E27FC236}">
                <a16:creationId xmlns="" xmlns:a16="http://schemas.microsoft.com/office/drawing/2014/main" id="{A1DCECD5-2EF1-874E-A07E-F78800D6DF31}"/>
              </a:ext>
            </a:extLst>
          </p:cNvPr>
          <p:cNvCxnSpPr/>
          <p:nvPr/>
        </p:nvCxnSpPr>
        <p:spPr>
          <a:xfrm>
            <a:off x="1243405" y="4588613"/>
            <a:ext cx="561662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 xmlns:a16="http://schemas.microsoft.com/office/drawing/2014/main" id="{8296C6E3-1C4F-A94B-8327-848F528C7D63}"/>
              </a:ext>
            </a:extLst>
          </p:cNvPr>
          <p:cNvCxnSpPr/>
          <p:nvPr/>
        </p:nvCxnSpPr>
        <p:spPr>
          <a:xfrm>
            <a:off x="1243405" y="4351546"/>
            <a:ext cx="561662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 xmlns:a16="http://schemas.microsoft.com/office/drawing/2014/main" id="{0B560230-5C40-0D4A-BA8F-C179F7472128}"/>
              </a:ext>
            </a:extLst>
          </p:cNvPr>
          <p:cNvCxnSpPr/>
          <p:nvPr/>
        </p:nvCxnSpPr>
        <p:spPr>
          <a:xfrm>
            <a:off x="1246792" y="4107707"/>
            <a:ext cx="561662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 xmlns:a16="http://schemas.microsoft.com/office/drawing/2014/main" id="{DB3FE1C2-F5DD-7C44-B46C-C64C88E25614}"/>
              </a:ext>
            </a:extLst>
          </p:cNvPr>
          <p:cNvCxnSpPr/>
          <p:nvPr/>
        </p:nvCxnSpPr>
        <p:spPr>
          <a:xfrm>
            <a:off x="1243406" y="3863867"/>
            <a:ext cx="561662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 xmlns:a16="http://schemas.microsoft.com/office/drawing/2014/main" id="{0055949E-BBA4-F042-B3D2-6DE6AD01C93C}"/>
              </a:ext>
            </a:extLst>
          </p:cNvPr>
          <p:cNvCxnSpPr/>
          <p:nvPr/>
        </p:nvCxnSpPr>
        <p:spPr>
          <a:xfrm>
            <a:off x="1243405" y="3630186"/>
            <a:ext cx="561662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 xmlns:a16="http://schemas.microsoft.com/office/drawing/2014/main" id="{4FD583A5-EDF7-2F49-B28D-B20AB7B12A69}"/>
              </a:ext>
            </a:extLst>
          </p:cNvPr>
          <p:cNvCxnSpPr/>
          <p:nvPr/>
        </p:nvCxnSpPr>
        <p:spPr>
          <a:xfrm>
            <a:off x="1243406" y="3386347"/>
            <a:ext cx="561662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 xmlns:a16="http://schemas.microsoft.com/office/drawing/2014/main" id="{70331930-6E3B-8741-B6B7-B9E483F4CBAA}"/>
              </a:ext>
            </a:extLst>
          </p:cNvPr>
          <p:cNvCxnSpPr/>
          <p:nvPr/>
        </p:nvCxnSpPr>
        <p:spPr>
          <a:xfrm>
            <a:off x="1243405" y="3142507"/>
            <a:ext cx="561662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 xmlns:a16="http://schemas.microsoft.com/office/drawing/2014/main" id="{1D43EA36-853B-9342-AE42-09AD25B2BFBA}"/>
              </a:ext>
            </a:extLst>
          </p:cNvPr>
          <p:cNvCxnSpPr/>
          <p:nvPr/>
        </p:nvCxnSpPr>
        <p:spPr>
          <a:xfrm>
            <a:off x="1243406" y="2905441"/>
            <a:ext cx="561662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 xmlns:a16="http://schemas.microsoft.com/office/drawing/2014/main" id="{1636C744-3DE0-AE41-B800-140A3A220DE2}"/>
              </a:ext>
            </a:extLst>
          </p:cNvPr>
          <p:cNvCxnSpPr/>
          <p:nvPr/>
        </p:nvCxnSpPr>
        <p:spPr>
          <a:xfrm>
            <a:off x="1243405" y="2664987"/>
            <a:ext cx="561662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 xmlns:a16="http://schemas.microsoft.com/office/drawing/2014/main" id="{D5A9CCDD-F279-5C4A-9B46-B1491ED2EDDD}"/>
              </a:ext>
            </a:extLst>
          </p:cNvPr>
          <p:cNvCxnSpPr/>
          <p:nvPr/>
        </p:nvCxnSpPr>
        <p:spPr>
          <a:xfrm>
            <a:off x="1243405" y="2424534"/>
            <a:ext cx="561662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 xmlns:a16="http://schemas.microsoft.com/office/drawing/2014/main" id="{E14A70AB-0822-F24D-979E-81AE86F70EF3}"/>
              </a:ext>
            </a:extLst>
          </p:cNvPr>
          <p:cNvSpPr/>
          <p:nvPr/>
        </p:nvSpPr>
        <p:spPr>
          <a:xfrm>
            <a:off x="1309802" y="3270001"/>
            <a:ext cx="98385" cy="1552291"/>
          </a:xfrm>
          <a:prstGeom prst="rect">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 xmlns:a16="http://schemas.microsoft.com/office/drawing/2014/main" id="{9A2FA239-0E57-ED4A-A91E-B3111D633E5F}"/>
              </a:ext>
            </a:extLst>
          </p:cNvPr>
          <p:cNvSpPr/>
          <p:nvPr/>
        </p:nvSpPr>
        <p:spPr>
          <a:xfrm>
            <a:off x="1416423" y="2927948"/>
            <a:ext cx="98385" cy="1894345"/>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 xmlns:a16="http://schemas.microsoft.com/office/drawing/2014/main" id="{872EC231-7395-DB40-A1EC-F933C28BB6E3}"/>
              </a:ext>
            </a:extLst>
          </p:cNvPr>
          <p:cNvSpPr/>
          <p:nvPr/>
        </p:nvSpPr>
        <p:spPr>
          <a:xfrm>
            <a:off x="1519941" y="3293497"/>
            <a:ext cx="98074" cy="1531972"/>
          </a:xfrm>
          <a:prstGeom prst="rect">
            <a:avLst/>
          </a:prstGeom>
          <a:solidFill>
            <a:schemeClr val="bg1">
              <a:lumMod val="75000"/>
            </a:schemeClr>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 xmlns:a16="http://schemas.microsoft.com/office/drawing/2014/main" id="{2460C9A6-C473-9148-B9A7-7AE3782196E1}"/>
              </a:ext>
            </a:extLst>
          </p:cNvPr>
          <p:cNvSpPr/>
          <p:nvPr/>
        </p:nvSpPr>
        <p:spPr>
          <a:xfrm>
            <a:off x="1625010" y="3252856"/>
            <a:ext cx="98385" cy="1572611"/>
          </a:xfrm>
          <a:prstGeom prst="rect">
            <a:avLst/>
          </a:prstGeom>
          <a:solidFill>
            <a:schemeClr val="accent4"/>
          </a:solidFill>
          <a:ln w="63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 xmlns:a16="http://schemas.microsoft.com/office/drawing/2014/main" id="{2A1B4979-3097-EE4D-816F-EB7BDFD9A860}"/>
              </a:ext>
            </a:extLst>
          </p:cNvPr>
          <p:cNvSpPr/>
          <p:nvPr/>
        </p:nvSpPr>
        <p:spPr>
          <a:xfrm>
            <a:off x="1878762" y="3253069"/>
            <a:ext cx="98385" cy="1569224"/>
          </a:xfrm>
          <a:prstGeom prst="rect">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 xmlns:a16="http://schemas.microsoft.com/office/drawing/2014/main" id="{F410D5BB-3A22-814C-BE64-D7241FC5AEFD}"/>
              </a:ext>
            </a:extLst>
          </p:cNvPr>
          <p:cNvSpPr/>
          <p:nvPr/>
        </p:nvSpPr>
        <p:spPr>
          <a:xfrm>
            <a:off x="1985383" y="2992295"/>
            <a:ext cx="98385" cy="1829998"/>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 xmlns:a16="http://schemas.microsoft.com/office/drawing/2014/main" id="{F4C4607F-41CE-E44A-B904-BDDC3BF1459F}"/>
              </a:ext>
            </a:extLst>
          </p:cNvPr>
          <p:cNvSpPr/>
          <p:nvPr/>
        </p:nvSpPr>
        <p:spPr>
          <a:xfrm>
            <a:off x="2088901" y="3429176"/>
            <a:ext cx="98074" cy="1393118"/>
          </a:xfrm>
          <a:prstGeom prst="rect">
            <a:avLst/>
          </a:prstGeom>
          <a:solidFill>
            <a:schemeClr val="bg1">
              <a:lumMod val="75000"/>
            </a:schemeClr>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 xmlns:a16="http://schemas.microsoft.com/office/drawing/2014/main" id="{D651C7C2-9EDF-4042-A03E-18625DBA8700}"/>
              </a:ext>
            </a:extLst>
          </p:cNvPr>
          <p:cNvSpPr/>
          <p:nvPr/>
        </p:nvSpPr>
        <p:spPr>
          <a:xfrm>
            <a:off x="2193970" y="3395309"/>
            <a:ext cx="98385" cy="1426984"/>
          </a:xfrm>
          <a:prstGeom prst="rect">
            <a:avLst/>
          </a:prstGeom>
          <a:solidFill>
            <a:schemeClr val="accent4"/>
          </a:solidFill>
          <a:ln w="63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 xmlns:a16="http://schemas.microsoft.com/office/drawing/2014/main" id="{05268C98-9F2C-8F43-B102-7D491F011F38}"/>
              </a:ext>
            </a:extLst>
          </p:cNvPr>
          <p:cNvSpPr/>
          <p:nvPr/>
        </p:nvSpPr>
        <p:spPr>
          <a:xfrm>
            <a:off x="2440949" y="3283549"/>
            <a:ext cx="98385" cy="1538744"/>
          </a:xfrm>
          <a:prstGeom prst="rect">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 xmlns:a16="http://schemas.microsoft.com/office/drawing/2014/main" id="{3945AD98-2608-8549-8F46-B6A623847947}"/>
              </a:ext>
            </a:extLst>
          </p:cNvPr>
          <p:cNvSpPr/>
          <p:nvPr/>
        </p:nvSpPr>
        <p:spPr>
          <a:xfrm>
            <a:off x="2547570" y="2938108"/>
            <a:ext cx="98385" cy="1884185"/>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 xmlns:a16="http://schemas.microsoft.com/office/drawing/2014/main" id="{8699268F-544B-4543-BE47-79080B639D7E}"/>
              </a:ext>
            </a:extLst>
          </p:cNvPr>
          <p:cNvSpPr/>
          <p:nvPr/>
        </p:nvSpPr>
        <p:spPr>
          <a:xfrm>
            <a:off x="2651088" y="3374988"/>
            <a:ext cx="98074" cy="1447305"/>
          </a:xfrm>
          <a:prstGeom prst="rect">
            <a:avLst/>
          </a:prstGeom>
          <a:solidFill>
            <a:schemeClr val="bg1">
              <a:lumMod val="75000"/>
            </a:schemeClr>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 xmlns:a16="http://schemas.microsoft.com/office/drawing/2014/main" id="{7C2F13AC-56B9-FD4F-9136-B37648EC6B58}"/>
              </a:ext>
            </a:extLst>
          </p:cNvPr>
          <p:cNvSpPr/>
          <p:nvPr/>
        </p:nvSpPr>
        <p:spPr>
          <a:xfrm>
            <a:off x="2756157" y="3324189"/>
            <a:ext cx="98385" cy="1498104"/>
          </a:xfrm>
          <a:prstGeom prst="rect">
            <a:avLst/>
          </a:prstGeom>
          <a:solidFill>
            <a:schemeClr val="accent4"/>
          </a:solidFill>
          <a:ln w="63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 xmlns:a16="http://schemas.microsoft.com/office/drawing/2014/main" id="{EA07452A-A596-A443-8A3C-B12C746100B5}"/>
              </a:ext>
            </a:extLst>
          </p:cNvPr>
          <p:cNvSpPr/>
          <p:nvPr/>
        </p:nvSpPr>
        <p:spPr>
          <a:xfrm>
            <a:off x="2999749" y="3334349"/>
            <a:ext cx="98385" cy="1487944"/>
          </a:xfrm>
          <a:prstGeom prst="rect">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 xmlns:a16="http://schemas.microsoft.com/office/drawing/2014/main" id="{298DADDD-7542-5E41-A55E-E3A67F6F483D}"/>
              </a:ext>
            </a:extLst>
          </p:cNvPr>
          <p:cNvSpPr/>
          <p:nvPr/>
        </p:nvSpPr>
        <p:spPr>
          <a:xfrm>
            <a:off x="3106370" y="2975361"/>
            <a:ext cx="98385" cy="184693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 xmlns:a16="http://schemas.microsoft.com/office/drawing/2014/main" id="{2EFCF157-EFD2-344C-B18A-5A260DE997B6}"/>
              </a:ext>
            </a:extLst>
          </p:cNvPr>
          <p:cNvSpPr/>
          <p:nvPr/>
        </p:nvSpPr>
        <p:spPr>
          <a:xfrm>
            <a:off x="3209888" y="3236136"/>
            <a:ext cx="98074" cy="1586158"/>
          </a:xfrm>
          <a:prstGeom prst="rect">
            <a:avLst/>
          </a:prstGeom>
          <a:solidFill>
            <a:schemeClr val="bg1">
              <a:lumMod val="75000"/>
            </a:schemeClr>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 xmlns:a16="http://schemas.microsoft.com/office/drawing/2014/main" id="{E2007269-9937-B949-8405-87826BEB0EA7}"/>
              </a:ext>
            </a:extLst>
          </p:cNvPr>
          <p:cNvSpPr/>
          <p:nvPr/>
        </p:nvSpPr>
        <p:spPr>
          <a:xfrm>
            <a:off x="3314957" y="2975361"/>
            <a:ext cx="98385" cy="1846931"/>
          </a:xfrm>
          <a:prstGeom prst="rect">
            <a:avLst/>
          </a:prstGeom>
          <a:solidFill>
            <a:schemeClr val="accent4"/>
          </a:solidFill>
          <a:ln w="63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 xmlns:a16="http://schemas.microsoft.com/office/drawing/2014/main" id="{4FF53DAB-1CEA-3E4C-BEE3-B1495EB69116}"/>
              </a:ext>
            </a:extLst>
          </p:cNvPr>
          <p:cNvSpPr/>
          <p:nvPr/>
        </p:nvSpPr>
        <p:spPr>
          <a:xfrm>
            <a:off x="3558549" y="2907629"/>
            <a:ext cx="98385" cy="1914664"/>
          </a:xfrm>
          <a:prstGeom prst="rect">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 xmlns:a16="http://schemas.microsoft.com/office/drawing/2014/main" id="{C6A9EC35-DFF4-4546-8358-78D70DE85348}"/>
              </a:ext>
            </a:extLst>
          </p:cNvPr>
          <p:cNvSpPr/>
          <p:nvPr/>
        </p:nvSpPr>
        <p:spPr>
          <a:xfrm>
            <a:off x="3665170" y="3120988"/>
            <a:ext cx="98385" cy="1701305"/>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 xmlns:a16="http://schemas.microsoft.com/office/drawing/2014/main" id="{CFE40057-54B7-FC4C-9E6F-9AC77332EF54}"/>
              </a:ext>
            </a:extLst>
          </p:cNvPr>
          <p:cNvSpPr/>
          <p:nvPr/>
        </p:nvSpPr>
        <p:spPr>
          <a:xfrm>
            <a:off x="3768688" y="3584962"/>
            <a:ext cx="98074" cy="1237332"/>
          </a:xfrm>
          <a:prstGeom prst="rect">
            <a:avLst/>
          </a:prstGeom>
          <a:solidFill>
            <a:schemeClr val="bg1">
              <a:lumMod val="75000"/>
            </a:schemeClr>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 xmlns:a16="http://schemas.microsoft.com/office/drawing/2014/main" id="{4B62B810-0F7E-E442-9BB3-96A0FF0DD20E}"/>
              </a:ext>
            </a:extLst>
          </p:cNvPr>
          <p:cNvSpPr/>
          <p:nvPr/>
        </p:nvSpPr>
        <p:spPr>
          <a:xfrm>
            <a:off x="3873757" y="2907629"/>
            <a:ext cx="98385" cy="1914664"/>
          </a:xfrm>
          <a:prstGeom prst="rect">
            <a:avLst/>
          </a:prstGeom>
          <a:solidFill>
            <a:schemeClr val="accent4"/>
          </a:solidFill>
          <a:ln w="63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 xmlns:a16="http://schemas.microsoft.com/office/drawing/2014/main" id="{9CC478EA-5ABB-FB4E-AE28-1314EEF3F7EE}"/>
              </a:ext>
            </a:extLst>
          </p:cNvPr>
          <p:cNvSpPr/>
          <p:nvPr/>
        </p:nvSpPr>
        <p:spPr>
          <a:xfrm>
            <a:off x="4120735" y="3120989"/>
            <a:ext cx="98385" cy="1701304"/>
          </a:xfrm>
          <a:prstGeom prst="rect">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 xmlns:a16="http://schemas.microsoft.com/office/drawing/2014/main" id="{306982A4-2CF4-914B-8CF0-9581B4320ED4}"/>
              </a:ext>
            </a:extLst>
          </p:cNvPr>
          <p:cNvSpPr/>
          <p:nvPr/>
        </p:nvSpPr>
        <p:spPr>
          <a:xfrm>
            <a:off x="4227356" y="2826348"/>
            <a:ext cx="98385" cy="1995945"/>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 xmlns:a16="http://schemas.microsoft.com/office/drawing/2014/main" id="{EA273F26-325F-164B-8FE2-DD872BB3CB11}"/>
              </a:ext>
            </a:extLst>
          </p:cNvPr>
          <p:cNvSpPr/>
          <p:nvPr/>
        </p:nvSpPr>
        <p:spPr>
          <a:xfrm>
            <a:off x="4330874" y="2992296"/>
            <a:ext cx="98074" cy="1829998"/>
          </a:xfrm>
          <a:prstGeom prst="rect">
            <a:avLst/>
          </a:prstGeom>
          <a:solidFill>
            <a:schemeClr val="bg1">
              <a:lumMod val="75000"/>
            </a:schemeClr>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 xmlns:a16="http://schemas.microsoft.com/office/drawing/2014/main" id="{AEB06A12-2BE0-954D-8843-54B022E41B78}"/>
              </a:ext>
            </a:extLst>
          </p:cNvPr>
          <p:cNvSpPr/>
          <p:nvPr/>
        </p:nvSpPr>
        <p:spPr>
          <a:xfrm>
            <a:off x="4435943" y="2711201"/>
            <a:ext cx="98385" cy="2111092"/>
          </a:xfrm>
          <a:prstGeom prst="rect">
            <a:avLst/>
          </a:prstGeom>
          <a:solidFill>
            <a:schemeClr val="accent4"/>
          </a:solidFill>
          <a:ln w="63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 xmlns:a16="http://schemas.microsoft.com/office/drawing/2014/main" id="{A97AC12E-B7D4-C74C-B82B-1E9D048BA835}"/>
              </a:ext>
            </a:extLst>
          </p:cNvPr>
          <p:cNvSpPr/>
          <p:nvPr/>
        </p:nvSpPr>
        <p:spPr>
          <a:xfrm>
            <a:off x="4682922" y="3391922"/>
            <a:ext cx="98385" cy="1430372"/>
          </a:xfrm>
          <a:prstGeom prst="rect">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 xmlns:a16="http://schemas.microsoft.com/office/drawing/2014/main" id="{AA586466-D44E-AE46-A95C-CA41ACF7427C}"/>
              </a:ext>
            </a:extLst>
          </p:cNvPr>
          <p:cNvSpPr/>
          <p:nvPr/>
        </p:nvSpPr>
        <p:spPr>
          <a:xfrm>
            <a:off x="4786368" y="2670561"/>
            <a:ext cx="98385" cy="2151733"/>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 xmlns:a16="http://schemas.microsoft.com/office/drawing/2014/main" id="{6E29982E-D421-ED44-A950-95A8B40E712A}"/>
              </a:ext>
            </a:extLst>
          </p:cNvPr>
          <p:cNvSpPr/>
          <p:nvPr/>
        </p:nvSpPr>
        <p:spPr>
          <a:xfrm>
            <a:off x="4893061" y="3154855"/>
            <a:ext cx="98074" cy="1667439"/>
          </a:xfrm>
          <a:prstGeom prst="rect">
            <a:avLst/>
          </a:prstGeom>
          <a:solidFill>
            <a:schemeClr val="bg1">
              <a:lumMod val="75000"/>
            </a:schemeClr>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 xmlns:a16="http://schemas.microsoft.com/office/drawing/2014/main" id="{BDF5B816-74DA-574E-B0D6-6215834EE500}"/>
              </a:ext>
            </a:extLst>
          </p:cNvPr>
          <p:cNvSpPr/>
          <p:nvPr/>
        </p:nvSpPr>
        <p:spPr>
          <a:xfrm>
            <a:off x="4998130" y="3391922"/>
            <a:ext cx="98385" cy="1430372"/>
          </a:xfrm>
          <a:prstGeom prst="rect">
            <a:avLst/>
          </a:prstGeom>
          <a:solidFill>
            <a:schemeClr val="accent4"/>
          </a:solidFill>
          <a:ln w="63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 xmlns:a16="http://schemas.microsoft.com/office/drawing/2014/main" id="{49C0D25A-3671-9B4C-BA2A-8E171146F1DA}"/>
              </a:ext>
            </a:extLst>
          </p:cNvPr>
          <p:cNvSpPr/>
          <p:nvPr/>
        </p:nvSpPr>
        <p:spPr>
          <a:xfrm>
            <a:off x="5241722" y="2968589"/>
            <a:ext cx="98385" cy="1853704"/>
          </a:xfrm>
          <a:prstGeom prst="rect">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 xmlns:a16="http://schemas.microsoft.com/office/drawing/2014/main" id="{56997A22-9AD0-2D45-AED8-FAFFB8AFEAC2}"/>
              </a:ext>
            </a:extLst>
          </p:cNvPr>
          <p:cNvSpPr/>
          <p:nvPr/>
        </p:nvSpPr>
        <p:spPr>
          <a:xfrm>
            <a:off x="5345168" y="2856828"/>
            <a:ext cx="98385" cy="1965465"/>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 xmlns:a16="http://schemas.microsoft.com/office/drawing/2014/main" id="{377D88F4-4AC4-7A42-A66C-22E2B90853D0}"/>
              </a:ext>
            </a:extLst>
          </p:cNvPr>
          <p:cNvSpPr/>
          <p:nvPr/>
        </p:nvSpPr>
        <p:spPr>
          <a:xfrm>
            <a:off x="5451861" y="3246296"/>
            <a:ext cx="98074" cy="1575998"/>
          </a:xfrm>
          <a:prstGeom prst="rect">
            <a:avLst/>
          </a:prstGeom>
          <a:solidFill>
            <a:schemeClr val="bg1">
              <a:lumMod val="75000"/>
            </a:schemeClr>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 xmlns:a16="http://schemas.microsoft.com/office/drawing/2014/main" id="{7069B908-B4D6-7043-85E4-B309719CD517}"/>
              </a:ext>
            </a:extLst>
          </p:cNvPr>
          <p:cNvSpPr/>
          <p:nvPr/>
        </p:nvSpPr>
        <p:spPr>
          <a:xfrm>
            <a:off x="5556930" y="3544321"/>
            <a:ext cx="98385" cy="1277971"/>
          </a:xfrm>
          <a:prstGeom prst="rect">
            <a:avLst/>
          </a:prstGeom>
          <a:solidFill>
            <a:schemeClr val="accent4"/>
          </a:solidFill>
          <a:ln w="63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 xmlns:a16="http://schemas.microsoft.com/office/drawing/2014/main" id="{AAEA5ED8-9C56-F247-9C7C-F8BC09DD670F}"/>
              </a:ext>
            </a:extLst>
          </p:cNvPr>
          <p:cNvSpPr/>
          <p:nvPr/>
        </p:nvSpPr>
        <p:spPr>
          <a:xfrm>
            <a:off x="5803909" y="3161629"/>
            <a:ext cx="98385" cy="1660664"/>
          </a:xfrm>
          <a:prstGeom prst="rect">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 xmlns:a16="http://schemas.microsoft.com/office/drawing/2014/main" id="{7F798271-B193-624E-B907-7DEB64F7A0C6}"/>
              </a:ext>
            </a:extLst>
          </p:cNvPr>
          <p:cNvSpPr/>
          <p:nvPr/>
        </p:nvSpPr>
        <p:spPr>
          <a:xfrm>
            <a:off x="5907355" y="2924561"/>
            <a:ext cx="98385" cy="189773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 xmlns:a16="http://schemas.microsoft.com/office/drawing/2014/main" id="{A2037A5A-3151-6442-A72D-0FEBB8F73028}"/>
              </a:ext>
            </a:extLst>
          </p:cNvPr>
          <p:cNvSpPr/>
          <p:nvPr/>
        </p:nvSpPr>
        <p:spPr>
          <a:xfrm>
            <a:off x="6014048" y="3320802"/>
            <a:ext cx="98074" cy="1501492"/>
          </a:xfrm>
          <a:prstGeom prst="rect">
            <a:avLst/>
          </a:prstGeom>
          <a:solidFill>
            <a:schemeClr val="bg1">
              <a:lumMod val="75000"/>
            </a:schemeClr>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 xmlns:a16="http://schemas.microsoft.com/office/drawing/2014/main" id="{0B52580B-62AE-0B4B-AB6A-F656CD3EA78E}"/>
              </a:ext>
            </a:extLst>
          </p:cNvPr>
          <p:cNvSpPr/>
          <p:nvPr/>
        </p:nvSpPr>
        <p:spPr>
          <a:xfrm>
            <a:off x="6119117" y="3249681"/>
            <a:ext cx="98385" cy="1572611"/>
          </a:xfrm>
          <a:prstGeom prst="rect">
            <a:avLst/>
          </a:prstGeom>
          <a:solidFill>
            <a:schemeClr val="accent4"/>
          </a:solidFill>
          <a:ln w="63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 xmlns:a16="http://schemas.microsoft.com/office/drawing/2014/main" id="{7403F347-4F2D-D042-813A-7601B52960A3}"/>
              </a:ext>
            </a:extLst>
          </p:cNvPr>
          <p:cNvSpPr/>
          <p:nvPr/>
        </p:nvSpPr>
        <p:spPr>
          <a:xfrm>
            <a:off x="6366095" y="3198882"/>
            <a:ext cx="98385" cy="1623412"/>
          </a:xfrm>
          <a:prstGeom prst="rect">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 xmlns:a16="http://schemas.microsoft.com/office/drawing/2014/main" id="{406BEE00-BB43-E141-AA48-C0A5DBD58042}"/>
              </a:ext>
            </a:extLst>
          </p:cNvPr>
          <p:cNvSpPr/>
          <p:nvPr/>
        </p:nvSpPr>
        <p:spPr>
          <a:xfrm>
            <a:off x="6469541" y="2907628"/>
            <a:ext cx="98385" cy="1914666"/>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 xmlns:a16="http://schemas.microsoft.com/office/drawing/2014/main" id="{8CF67026-7F3D-1B44-B39B-8E066BF17BFA}"/>
              </a:ext>
            </a:extLst>
          </p:cNvPr>
          <p:cNvSpPr/>
          <p:nvPr/>
        </p:nvSpPr>
        <p:spPr>
          <a:xfrm>
            <a:off x="6576234" y="3456269"/>
            <a:ext cx="98074" cy="1366026"/>
          </a:xfrm>
          <a:prstGeom prst="rect">
            <a:avLst/>
          </a:prstGeom>
          <a:solidFill>
            <a:schemeClr val="bg1">
              <a:lumMod val="75000"/>
            </a:schemeClr>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 xmlns:a16="http://schemas.microsoft.com/office/drawing/2014/main" id="{3BA5913B-215E-A545-A09D-D6B41ACF636F}"/>
              </a:ext>
            </a:extLst>
          </p:cNvPr>
          <p:cNvSpPr/>
          <p:nvPr/>
        </p:nvSpPr>
        <p:spPr>
          <a:xfrm>
            <a:off x="6680463" y="3320802"/>
            <a:ext cx="98385" cy="1501492"/>
          </a:xfrm>
          <a:prstGeom prst="rect">
            <a:avLst/>
          </a:prstGeom>
          <a:solidFill>
            <a:schemeClr val="accent4"/>
          </a:solidFill>
          <a:ln w="63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a:extLst>
              <a:ext uri="{FF2B5EF4-FFF2-40B4-BE49-F238E27FC236}">
                <a16:creationId xmlns="" xmlns:a16="http://schemas.microsoft.com/office/drawing/2014/main" id="{9036CF7E-61EF-1040-AB26-71E3EEF27A54}"/>
              </a:ext>
            </a:extLst>
          </p:cNvPr>
          <p:cNvSpPr txBox="1"/>
          <p:nvPr/>
        </p:nvSpPr>
        <p:spPr>
          <a:xfrm>
            <a:off x="1058793" y="4716107"/>
            <a:ext cx="149013" cy="215444"/>
          </a:xfrm>
          <a:prstGeom prst="rect">
            <a:avLst/>
          </a:prstGeom>
          <a:noFill/>
        </p:spPr>
        <p:txBody>
          <a:bodyPr wrap="square" rtlCol="0">
            <a:spAutoFit/>
          </a:bodyPr>
          <a:lstStyle/>
          <a:p>
            <a:r>
              <a:rPr lang="en-US" sz="800" dirty="0"/>
              <a:t>0</a:t>
            </a:r>
          </a:p>
        </p:txBody>
      </p:sp>
      <p:sp>
        <p:nvSpPr>
          <p:cNvPr id="75" name="TextBox 74">
            <a:extLst>
              <a:ext uri="{FF2B5EF4-FFF2-40B4-BE49-F238E27FC236}">
                <a16:creationId xmlns="" xmlns:a16="http://schemas.microsoft.com/office/drawing/2014/main" id="{E2EF14F8-133D-9F40-93A0-CDF2B3C9C3A7}"/>
              </a:ext>
            </a:extLst>
          </p:cNvPr>
          <p:cNvSpPr txBox="1"/>
          <p:nvPr/>
        </p:nvSpPr>
        <p:spPr>
          <a:xfrm>
            <a:off x="1058793" y="4485813"/>
            <a:ext cx="149013" cy="215444"/>
          </a:xfrm>
          <a:prstGeom prst="rect">
            <a:avLst/>
          </a:prstGeom>
          <a:noFill/>
        </p:spPr>
        <p:txBody>
          <a:bodyPr wrap="square" rtlCol="0">
            <a:spAutoFit/>
          </a:bodyPr>
          <a:lstStyle/>
          <a:p>
            <a:r>
              <a:rPr lang="en-US" sz="800" dirty="0"/>
              <a:t>1</a:t>
            </a:r>
          </a:p>
        </p:txBody>
      </p:sp>
      <p:sp>
        <p:nvSpPr>
          <p:cNvPr id="76" name="TextBox 75">
            <a:extLst>
              <a:ext uri="{FF2B5EF4-FFF2-40B4-BE49-F238E27FC236}">
                <a16:creationId xmlns="" xmlns:a16="http://schemas.microsoft.com/office/drawing/2014/main" id="{E260522E-4B93-DB40-BCF3-80ECB1CF134A}"/>
              </a:ext>
            </a:extLst>
          </p:cNvPr>
          <p:cNvSpPr txBox="1"/>
          <p:nvPr/>
        </p:nvSpPr>
        <p:spPr>
          <a:xfrm>
            <a:off x="1058793" y="4245361"/>
            <a:ext cx="149013" cy="215444"/>
          </a:xfrm>
          <a:prstGeom prst="rect">
            <a:avLst/>
          </a:prstGeom>
          <a:noFill/>
        </p:spPr>
        <p:txBody>
          <a:bodyPr wrap="square" rtlCol="0">
            <a:spAutoFit/>
          </a:bodyPr>
          <a:lstStyle/>
          <a:p>
            <a:r>
              <a:rPr lang="en-US" sz="800" dirty="0"/>
              <a:t>2</a:t>
            </a:r>
          </a:p>
        </p:txBody>
      </p:sp>
      <p:sp>
        <p:nvSpPr>
          <p:cNvPr id="77" name="TextBox 76">
            <a:extLst>
              <a:ext uri="{FF2B5EF4-FFF2-40B4-BE49-F238E27FC236}">
                <a16:creationId xmlns="" xmlns:a16="http://schemas.microsoft.com/office/drawing/2014/main" id="{27CD24FE-248D-C144-80D5-8384248AF7A5}"/>
              </a:ext>
            </a:extLst>
          </p:cNvPr>
          <p:cNvSpPr txBox="1"/>
          <p:nvPr/>
        </p:nvSpPr>
        <p:spPr>
          <a:xfrm>
            <a:off x="1058793" y="4004907"/>
            <a:ext cx="149013" cy="215444"/>
          </a:xfrm>
          <a:prstGeom prst="rect">
            <a:avLst/>
          </a:prstGeom>
          <a:noFill/>
        </p:spPr>
        <p:txBody>
          <a:bodyPr wrap="square" rtlCol="0">
            <a:spAutoFit/>
          </a:bodyPr>
          <a:lstStyle/>
          <a:p>
            <a:r>
              <a:rPr lang="en-US" sz="800" dirty="0"/>
              <a:t>3</a:t>
            </a:r>
          </a:p>
        </p:txBody>
      </p:sp>
      <p:sp>
        <p:nvSpPr>
          <p:cNvPr id="78" name="TextBox 77">
            <a:extLst>
              <a:ext uri="{FF2B5EF4-FFF2-40B4-BE49-F238E27FC236}">
                <a16:creationId xmlns="" xmlns:a16="http://schemas.microsoft.com/office/drawing/2014/main" id="{16577B5F-DAD8-3248-ADCA-20D329A73E72}"/>
              </a:ext>
            </a:extLst>
          </p:cNvPr>
          <p:cNvSpPr txBox="1"/>
          <p:nvPr/>
        </p:nvSpPr>
        <p:spPr>
          <a:xfrm>
            <a:off x="1058793" y="3764454"/>
            <a:ext cx="149013" cy="215444"/>
          </a:xfrm>
          <a:prstGeom prst="rect">
            <a:avLst/>
          </a:prstGeom>
          <a:noFill/>
        </p:spPr>
        <p:txBody>
          <a:bodyPr wrap="square" rtlCol="0">
            <a:spAutoFit/>
          </a:bodyPr>
          <a:lstStyle/>
          <a:p>
            <a:r>
              <a:rPr lang="en-US" sz="800" dirty="0"/>
              <a:t>4</a:t>
            </a:r>
          </a:p>
        </p:txBody>
      </p:sp>
      <p:sp>
        <p:nvSpPr>
          <p:cNvPr id="79" name="TextBox 78">
            <a:extLst>
              <a:ext uri="{FF2B5EF4-FFF2-40B4-BE49-F238E27FC236}">
                <a16:creationId xmlns="" xmlns:a16="http://schemas.microsoft.com/office/drawing/2014/main" id="{CBFB1ABA-D2F7-6944-945F-3B8F68F87A1D}"/>
              </a:ext>
            </a:extLst>
          </p:cNvPr>
          <p:cNvSpPr txBox="1"/>
          <p:nvPr/>
        </p:nvSpPr>
        <p:spPr>
          <a:xfrm>
            <a:off x="1058793" y="3520613"/>
            <a:ext cx="149013" cy="215444"/>
          </a:xfrm>
          <a:prstGeom prst="rect">
            <a:avLst/>
          </a:prstGeom>
          <a:noFill/>
        </p:spPr>
        <p:txBody>
          <a:bodyPr wrap="square" rtlCol="0">
            <a:spAutoFit/>
          </a:bodyPr>
          <a:lstStyle/>
          <a:p>
            <a:r>
              <a:rPr lang="en-US" sz="800" dirty="0"/>
              <a:t>5</a:t>
            </a:r>
          </a:p>
        </p:txBody>
      </p:sp>
      <p:sp>
        <p:nvSpPr>
          <p:cNvPr id="80" name="TextBox 79">
            <a:extLst>
              <a:ext uri="{FF2B5EF4-FFF2-40B4-BE49-F238E27FC236}">
                <a16:creationId xmlns="" xmlns:a16="http://schemas.microsoft.com/office/drawing/2014/main" id="{CB2BE59A-28C4-4647-BC0D-18AC03291A44}"/>
              </a:ext>
            </a:extLst>
          </p:cNvPr>
          <p:cNvSpPr txBox="1"/>
          <p:nvPr/>
        </p:nvSpPr>
        <p:spPr>
          <a:xfrm>
            <a:off x="1058793" y="3283547"/>
            <a:ext cx="149013" cy="215444"/>
          </a:xfrm>
          <a:prstGeom prst="rect">
            <a:avLst/>
          </a:prstGeom>
          <a:noFill/>
        </p:spPr>
        <p:txBody>
          <a:bodyPr wrap="square" rtlCol="0">
            <a:spAutoFit/>
          </a:bodyPr>
          <a:lstStyle/>
          <a:p>
            <a:r>
              <a:rPr lang="en-US" sz="800" dirty="0"/>
              <a:t>6</a:t>
            </a:r>
          </a:p>
        </p:txBody>
      </p:sp>
      <p:sp>
        <p:nvSpPr>
          <p:cNvPr id="81" name="TextBox 80">
            <a:extLst>
              <a:ext uri="{FF2B5EF4-FFF2-40B4-BE49-F238E27FC236}">
                <a16:creationId xmlns="" xmlns:a16="http://schemas.microsoft.com/office/drawing/2014/main" id="{E70F0E83-83F0-CF4E-BB13-BDA7219DBAED}"/>
              </a:ext>
            </a:extLst>
          </p:cNvPr>
          <p:cNvSpPr txBox="1"/>
          <p:nvPr/>
        </p:nvSpPr>
        <p:spPr>
          <a:xfrm>
            <a:off x="1058793" y="3039708"/>
            <a:ext cx="149013" cy="215444"/>
          </a:xfrm>
          <a:prstGeom prst="rect">
            <a:avLst/>
          </a:prstGeom>
          <a:noFill/>
        </p:spPr>
        <p:txBody>
          <a:bodyPr wrap="square" rtlCol="0">
            <a:spAutoFit/>
          </a:bodyPr>
          <a:lstStyle/>
          <a:p>
            <a:r>
              <a:rPr lang="en-US" sz="800" dirty="0"/>
              <a:t>7</a:t>
            </a:r>
          </a:p>
        </p:txBody>
      </p:sp>
      <p:sp>
        <p:nvSpPr>
          <p:cNvPr id="82" name="TextBox 81">
            <a:extLst>
              <a:ext uri="{FF2B5EF4-FFF2-40B4-BE49-F238E27FC236}">
                <a16:creationId xmlns="" xmlns:a16="http://schemas.microsoft.com/office/drawing/2014/main" id="{778F5782-6B63-B245-BE63-B911A66B093C}"/>
              </a:ext>
            </a:extLst>
          </p:cNvPr>
          <p:cNvSpPr txBox="1"/>
          <p:nvPr/>
        </p:nvSpPr>
        <p:spPr>
          <a:xfrm>
            <a:off x="1058793" y="2799253"/>
            <a:ext cx="149013" cy="215444"/>
          </a:xfrm>
          <a:prstGeom prst="rect">
            <a:avLst/>
          </a:prstGeom>
          <a:noFill/>
        </p:spPr>
        <p:txBody>
          <a:bodyPr wrap="square" rtlCol="0">
            <a:spAutoFit/>
          </a:bodyPr>
          <a:lstStyle/>
          <a:p>
            <a:r>
              <a:rPr lang="en-US" sz="800" dirty="0"/>
              <a:t>8</a:t>
            </a:r>
          </a:p>
        </p:txBody>
      </p:sp>
      <p:sp>
        <p:nvSpPr>
          <p:cNvPr id="83" name="TextBox 82">
            <a:extLst>
              <a:ext uri="{FF2B5EF4-FFF2-40B4-BE49-F238E27FC236}">
                <a16:creationId xmlns="" xmlns:a16="http://schemas.microsoft.com/office/drawing/2014/main" id="{137056EC-A8BA-AC4B-9740-1037743BF92F}"/>
              </a:ext>
            </a:extLst>
          </p:cNvPr>
          <p:cNvSpPr txBox="1"/>
          <p:nvPr/>
        </p:nvSpPr>
        <p:spPr>
          <a:xfrm>
            <a:off x="1058793" y="2562186"/>
            <a:ext cx="149013" cy="215444"/>
          </a:xfrm>
          <a:prstGeom prst="rect">
            <a:avLst/>
          </a:prstGeom>
          <a:noFill/>
        </p:spPr>
        <p:txBody>
          <a:bodyPr wrap="square" rtlCol="0">
            <a:spAutoFit/>
          </a:bodyPr>
          <a:lstStyle/>
          <a:p>
            <a:r>
              <a:rPr lang="en-US" sz="800" dirty="0"/>
              <a:t>9</a:t>
            </a:r>
          </a:p>
        </p:txBody>
      </p:sp>
      <p:sp>
        <p:nvSpPr>
          <p:cNvPr id="84" name="TextBox 83">
            <a:extLst>
              <a:ext uri="{FF2B5EF4-FFF2-40B4-BE49-F238E27FC236}">
                <a16:creationId xmlns="" xmlns:a16="http://schemas.microsoft.com/office/drawing/2014/main" id="{B45A77C5-89EE-014B-9E72-6A0D7E82BC8E}"/>
              </a:ext>
            </a:extLst>
          </p:cNvPr>
          <p:cNvSpPr txBox="1"/>
          <p:nvPr/>
        </p:nvSpPr>
        <p:spPr>
          <a:xfrm>
            <a:off x="943651" y="2318345"/>
            <a:ext cx="325121" cy="215444"/>
          </a:xfrm>
          <a:prstGeom prst="rect">
            <a:avLst/>
          </a:prstGeom>
          <a:noFill/>
        </p:spPr>
        <p:txBody>
          <a:bodyPr wrap="square" rtlCol="0">
            <a:spAutoFit/>
          </a:bodyPr>
          <a:lstStyle/>
          <a:p>
            <a:pPr algn="r"/>
            <a:r>
              <a:rPr lang="en-US" sz="800" dirty="0"/>
              <a:t>10</a:t>
            </a:r>
          </a:p>
        </p:txBody>
      </p:sp>
      <p:sp>
        <p:nvSpPr>
          <p:cNvPr id="85" name="TextBox 84">
            <a:extLst>
              <a:ext uri="{FF2B5EF4-FFF2-40B4-BE49-F238E27FC236}">
                <a16:creationId xmlns="" xmlns:a16="http://schemas.microsoft.com/office/drawing/2014/main" id="{52F9F980-9489-BB49-9801-C2BE86C5244B}"/>
              </a:ext>
            </a:extLst>
          </p:cNvPr>
          <p:cNvSpPr txBox="1"/>
          <p:nvPr/>
        </p:nvSpPr>
        <p:spPr>
          <a:xfrm>
            <a:off x="1309406" y="4865120"/>
            <a:ext cx="419946" cy="200055"/>
          </a:xfrm>
          <a:prstGeom prst="rect">
            <a:avLst/>
          </a:prstGeom>
          <a:noFill/>
        </p:spPr>
        <p:txBody>
          <a:bodyPr wrap="square" rtlCol="0">
            <a:spAutoFit/>
          </a:bodyPr>
          <a:lstStyle/>
          <a:p>
            <a:pPr algn="ctr"/>
            <a:r>
              <a:rPr lang="en-US" sz="700" dirty="0"/>
              <a:t>UI</a:t>
            </a:r>
          </a:p>
        </p:txBody>
      </p:sp>
      <p:sp>
        <p:nvSpPr>
          <p:cNvPr id="86" name="TextBox 85">
            <a:extLst>
              <a:ext uri="{FF2B5EF4-FFF2-40B4-BE49-F238E27FC236}">
                <a16:creationId xmlns="" xmlns:a16="http://schemas.microsoft.com/office/drawing/2014/main" id="{8468A0A0-A502-4742-9BA5-92778EBCE370}"/>
              </a:ext>
            </a:extLst>
          </p:cNvPr>
          <p:cNvSpPr txBox="1"/>
          <p:nvPr/>
        </p:nvSpPr>
        <p:spPr>
          <a:xfrm>
            <a:off x="1790313" y="4865121"/>
            <a:ext cx="582506" cy="200055"/>
          </a:xfrm>
          <a:prstGeom prst="rect">
            <a:avLst/>
          </a:prstGeom>
          <a:noFill/>
        </p:spPr>
        <p:txBody>
          <a:bodyPr wrap="square" rtlCol="0">
            <a:spAutoFit/>
          </a:bodyPr>
          <a:lstStyle/>
          <a:p>
            <a:pPr algn="ctr"/>
            <a:r>
              <a:rPr lang="en-US" sz="700" dirty="0"/>
              <a:t>Workflow</a:t>
            </a:r>
          </a:p>
        </p:txBody>
      </p:sp>
      <p:sp>
        <p:nvSpPr>
          <p:cNvPr id="87" name="TextBox 86">
            <a:extLst>
              <a:ext uri="{FF2B5EF4-FFF2-40B4-BE49-F238E27FC236}">
                <a16:creationId xmlns="" xmlns:a16="http://schemas.microsoft.com/office/drawing/2014/main" id="{C6F2E7FC-CE27-4C40-A44D-99B465FCD0DE}"/>
              </a:ext>
            </a:extLst>
          </p:cNvPr>
          <p:cNvSpPr txBox="1"/>
          <p:nvPr/>
        </p:nvSpPr>
        <p:spPr>
          <a:xfrm>
            <a:off x="2355892" y="4865122"/>
            <a:ext cx="575726" cy="200055"/>
          </a:xfrm>
          <a:prstGeom prst="rect">
            <a:avLst/>
          </a:prstGeom>
          <a:noFill/>
        </p:spPr>
        <p:txBody>
          <a:bodyPr wrap="square" rtlCol="0">
            <a:spAutoFit/>
          </a:bodyPr>
          <a:lstStyle/>
          <a:p>
            <a:pPr algn="ctr"/>
            <a:r>
              <a:rPr lang="en-US" sz="700" dirty="0"/>
              <a:t>Content</a:t>
            </a:r>
          </a:p>
        </p:txBody>
      </p:sp>
      <p:sp>
        <p:nvSpPr>
          <p:cNvPr id="88" name="TextBox 87">
            <a:extLst>
              <a:ext uri="{FF2B5EF4-FFF2-40B4-BE49-F238E27FC236}">
                <a16:creationId xmlns="" xmlns:a16="http://schemas.microsoft.com/office/drawing/2014/main" id="{24775ED7-E4D2-3A49-9F06-017BA2A740D0}"/>
              </a:ext>
            </a:extLst>
          </p:cNvPr>
          <p:cNvSpPr txBox="1"/>
          <p:nvPr/>
        </p:nvSpPr>
        <p:spPr>
          <a:xfrm>
            <a:off x="2897751" y="4865123"/>
            <a:ext cx="623158" cy="200055"/>
          </a:xfrm>
          <a:prstGeom prst="rect">
            <a:avLst/>
          </a:prstGeom>
          <a:noFill/>
        </p:spPr>
        <p:txBody>
          <a:bodyPr wrap="square" rtlCol="0">
            <a:spAutoFit/>
          </a:bodyPr>
          <a:lstStyle/>
          <a:p>
            <a:pPr algn="ctr"/>
            <a:r>
              <a:rPr lang="en-US" sz="700" dirty="0"/>
              <a:t>File man</a:t>
            </a:r>
          </a:p>
        </p:txBody>
      </p:sp>
      <p:sp>
        <p:nvSpPr>
          <p:cNvPr id="89" name="TextBox 88">
            <a:extLst>
              <a:ext uri="{FF2B5EF4-FFF2-40B4-BE49-F238E27FC236}">
                <a16:creationId xmlns="" xmlns:a16="http://schemas.microsoft.com/office/drawing/2014/main" id="{7684EBF4-12F4-F048-9EC6-6196640C6085}"/>
              </a:ext>
            </a:extLst>
          </p:cNvPr>
          <p:cNvSpPr txBox="1"/>
          <p:nvPr/>
        </p:nvSpPr>
        <p:spPr>
          <a:xfrm>
            <a:off x="3439632" y="4865124"/>
            <a:ext cx="663772" cy="200055"/>
          </a:xfrm>
          <a:prstGeom prst="rect">
            <a:avLst/>
          </a:prstGeom>
          <a:noFill/>
        </p:spPr>
        <p:txBody>
          <a:bodyPr wrap="square" rtlCol="0">
            <a:spAutoFit/>
          </a:bodyPr>
          <a:lstStyle/>
          <a:p>
            <a:pPr algn="ctr"/>
            <a:r>
              <a:rPr lang="en-US" sz="700" dirty="0"/>
              <a:t>Integration</a:t>
            </a:r>
          </a:p>
        </p:txBody>
      </p:sp>
      <p:sp>
        <p:nvSpPr>
          <p:cNvPr id="90" name="TextBox 89">
            <a:extLst>
              <a:ext uri="{FF2B5EF4-FFF2-40B4-BE49-F238E27FC236}">
                <a16:creationId xmlns="" xmlns:a16="http://schemas.microsoft.com/office/drawing/2014/main" id="{839621D3-B059-D14C-AC9D-BD1258ABACDA}"/>
              </a:ext>
            </a:extLst>
          </p:cNvPr>
          <p:cNvSpPr txBox="1"/>
          <p:nvPr/>
        </p:nvSpPr>
        <p:spPr>
          <a:xfrm>
            <a:off x="3846034" y="4865125"/>
            <a:ext cx="968570" cy="200055"/>
          </a:xfrm>
          <a:prstGeom prst="rect">
            <a:avLst/>
          </a:prstGeom>
          <a:noFill/>
        </p:spPr>
        <p:txBody>
          <a:bodyPr wrap="square" rtlCol="0">
            <a:spAutoFit/>
          </a:bodyPr>
          <a:lstStyle/>
          <a:p>
            <a:pPr algn="ctr"/>
            <a:r>
              <a:rPr lang="en-US" sz="700" dirty="0"/>
              <a:t>Collaboration</a:t>
            </a:r>
          </a:p>
        </p:txBody>
      </p:sp>
      <p:sp>
        <p:nvSpPr>
          <p:cNvPr id="91" name="TextBox 90">
            <a:extLst>
              <a:ext uri="{FF2B5EF4-FFF2-40B4-BE49-F238E27FC236}">
                <a16:creationId xmlns="" xmlns:a16="http://schemas.microsoft.com/office/drawing/2014/main" id="{70B69252-2AAF-9A48-98AC-88700219DD1B}"/>
              </a:ext>
            </a:extLst>
          </p:cNvPr>
          <p:cNvSpPr txBox="1"/>
          <p:nvPr/>
        </p:nvSpPr>
        <p:spPr>
          <a:xfrm>
            <a:off x="4587717" y="4865126"/>
            <a:ext cx="602806" cy="200055"/>
          </a:xfrm>
          <a:prstGeom prst="rect">
            <a:avLst/>
          </a:prstGeom>
          <a:noFill/>
        </p:spPr>
        <p:txBody>
          <a:bodyPr wrap="square" rtlCol="0">
            <a:spAutoFit/>
          </a:bodyPr>
          <a:lstStyle/>
          <a:p>
            <a:pPr algn="ctr"/>
            <a:r>
              <a:rPr lang="en-US" sz="700" dirty="0"/>
              <a:t>Supervisor</a:t>
            </a:r>
          </a:p>
        </p:txBody>
      </p:sp>
      <p:sp>
        <p:nvSpPr>
          <p:cNvPr id="92" name="TextBox 91">
            <a:extLst>
              <a:ext uri="{FF2B5EF4-FFF2-40B4-BE49-F238E27FC236}">
                <a16:creationId xmlns="" xmlns:a16="http://schemas.microsoft.com/office/drawing/2014/main" id="{940CBE11-3A1E-3948-BAA9-FE3BE9E7E582}"/>
              </a:ext>
            </a:extLst>
          </p:cNvPr>
          <p:cNvSpPr txBox="1"/>
          <p:nvPr/>
        </p:nvSpPr>
        <p:spPr>
          <a:xfrm>
            <a:off x="5241335" y="4865127"/>
            <a:ext cx="419946" cy="200055"/>
          </a:xfrm>
          <a:prstGeom prst="rect">
            <a:avLst/>
          </a:prstGeom>
          <a:noFill/>
        </p:spPr>
        <p:txBody>
          <a:bodyPr wrap="square" rtlCol="0">
            <a:spAutoFit/>
          </a:bodyPr>
          <a:lstStyle/>
          <a:p>
            <a:pPr algn="ctr"/>
            <a:r>
              <a:rPr lang="en-US" sz="700" dirty="0"/>
              <a:t>Export</a:t>
            </a:r>
          </a:p>
        </p:txBody>
      </p:sp>
      <p:sp>
        <p:nvSpPr>
          <p:cNvPr id="93" name="TextBox 92">
            <a:extLst>
              <a:ext uri="{FF2B5EF4-FFF2-40B4-BE49-F238E27FC236}">
                <a16:creationId xmlns="" xmlns:a16="http://schemas.microsoft.com/office/drawing/2014/main" id="{B850B31E-1518-E847-905D-4EEA96CD1399}"/>
              </a:ext>
            </a:extLst>
          </p:cNvPr>
          <p:cNvSpPr txBox="1"/>
          <p:nvPr/>
        </p:nvSpPr>
        <p:spPr>
          <a:xfrm>
            <a:off x="5691776" y="4865128"/>
            <a:ext cx="643440" cy="200055"/>
          </a:xfrm>
          <a:prstGeom prst="rect">
            <a:avLst/>
          </a:prstGeom>
          <a:noFill/>
        </p:spPr>
        <p:txBody>
          <a:bodyPr wrap="square" rtlCol="0">
            <a:spAutoFit/>
          </a:bodyPr>
          <a:lstStyle/>
          <a:p>
            <a:pPr algn="ctr"/>
            <a:r>
              <a:rPr lang="en-US" sz="700" dirty="0"/>
              <a:t>Overall</a:t>
            </a:r>
          </a:p>
        </p:txBody>
      </p:sp>
      <p:sp>
        <p:nvSpPr>
          <p:cNvPr id="94" name="TextBox 93">
            <a:extLst>
              <a:ext uri="{FF2B5EF4-FFF2-40B4-BE49-F238E27FC236}">
                <a16:creationId xmlns="" xmlns:a16="http://schemas.microsoft.com/office/drawing/2014/main" id="{4D136E5D-901D-7246-927C-D729A21D3750}"/>
              </a:ext>
            </a:extLst>
          </p:cNvPr>
          <p:cNvSpPr txBox="1"/>
          <p:nvPr/>
        </p:nvSpPr>
        <p:spPr>
          <a:xfrm>
            <a:off x="6308122" y="4865129"/>
            <a:ext cx="535124" cy="200055"/>
          </a:xfrm>
          <a:prstGeom prst="rect">
            <a:avLst/>
          </a:prstGeom>
          <a:noFill/>
        </p:spPr>
        <p:txBody>
          <a:bodyPr wrap="square" rtlCol="0">
            <a:spAutoFit/>
          </a:bodyPr>
          <a:lstStyle/>
          <a:p>
            <a:pPr algn="ctr"/>
            <a:r>
              <a:rPr lang="en-US" sz="700" dirty="0"/>
              <a:t>Usable</a:t>
            </a:r>
          </a:p>
        </p:txBody>
      </p:sp>
      <p:sp>
        <p:nvSpPr>
          <p:cNvPr id="95" name="Rectangle 94">
            <a:extLst>
              <a:ext uri="{FF2B5EF4-FFF2-40B4-BE49-F238E27FC236}">
                <a16:creationId xmlns="" xmlns:a16="http://schemas.microsoft.com/office/drawing/2014/main" id="{1358EAFF-8071-C240-B128-0A418F61FEA9}"/>
              </a:ext>
            </a:extLst>
          </p:cNvPr>
          <p:cNvSpPr/>
          <p:nvPr/>
        </p:nvSpPr>
        <p:spPr>
          <a:xfrm>
            <a:off x="7343944" y="3004537"/>
            <a:ext cx="98385" cy="102797"/>
          </a:xfrm>
          <a:prstGeom prst="rect">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a:extLst>
              <a:ext uri="{FF2B5EF4-FFF2-40B4-BE49-F238E27FC236}">
                <a16:creationId xmlns="" xmlns:a16="http://schemas.microsoft.com/office/drawing/2014/main" id="{7B3BD063-2A2D-4045-9210-26235490A532}"/>
              </a:ext>
            </a:extLst>
          </p:cNvPr>
          <p:cNvSpPr/>
          <p:nvPr/>
        </p:nvSpPr>
        <p:spPr>
          <a:xfrm>
            <a:off x="7343944" y="3192110"/>
            <a:ext cx="98385" cy="102798"/>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a:extLst>
              <a:ext uri="{FF2B5EF4-FFF2-40B4-BE49-F238E27FC236}">
                <a16:creationId xmlns="" xmlns:a16="http://schemas.microsoft.com/office/drawing/2014/main" id="{4297819C-3FC5-B64E-A517-4A20E025286D}"/>
              </a:ext>
            </a:extLst>
          </p:cNvPr>
          <p:cNvSpPr/>
          <p:nvPr/>
        </p:nvSpPr>
        <p:spPr>
          <a:xfrm>
            <a:off x="7344255" y="3377180"/>
            <a:ext cx="98074" cy="102799"/>
          </a:xfrm>
          <a:prstGeom prst="rect">
            <a:avLst/>
          </a:prstGeom>
          <a:solidFill>
            <a:schemeClr val="bg1">
              <a:lumMod val="75000"/>
            </a:schemeClr>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a:extLst>
              <a:ext uri="{FF2B5EF4-FFF2-40B4-BE49-F238E27FC236}">
                <a16:creationId xmlns="" xmlns:a16="http://schemas.microsoft.com/office/drawing/2014/main" id="{6F229089-4A14-BA47-8675-EC7CD122417B}"/>
              </a:ext>
            </a:extLst>
          </p:cNvPr>
          <p:cNvSpPr/>
          <p:nvPr/>
        </p:nvSpPr>
        <p:spPr>
          <a:xfrm>
            <a:off x="7343944" y="3561262"/>
            <a:ext cx="98385" cy="102797"/>
          </a:xfrm>
          <a:prstGeom prst="rect">
            <a:avLst/>
          </a:prstGeom>
          <a:solidFill>
            <a:schemeClr val="accent4"/>
          </a:solidFill>
          <a:ln w="63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a:extLst>
              <a:ext uri="{FF2B5EF4-FFF2-40B4-BE49-F238E27FC236}">
                <a16:creationId xmlns="" xmlns:a16="http://schemas.microsoft.com/office/drawing/2014/main" id="{705357E7-B51C-CE49-8145-8F64797FBA3C}"/>
              </a:ext>
            </a:extLst>
          </p:cNvPr>
          <p:cNvSpPr txBox="1"/>
          <p:nvPr/>
        </p:nvSpPr>
        <p:spPr>
          <a:xfrm>
            <a:off x="7418987" y="2950198"/>
            <a:ext cx="535124" cy="230832"/>
          </a:xfrm>
          <a:prstGeom prst="rect">
            <a:avLst/>
          </a:prstGeom>
          <a:noFill/>
        </p:spPr>
        <p:txBody>
          <a:bodyPr wrap="square" rtlCol="0">
            <a:spAutoFit/>
          </a:bodyPr>
          <a:lstStyle/>
          <a:p>
            <a:r>
              <a:rPr lang="en-US" sz="900" dirty="0"/>
              <a:t>RSpace</a:t>
            </a:r>
          </a:p>
        </p:txBody>
      </p:sp>
      <p:sp>
        <p:nvSpPr>
          <p:cNvPr id="100" name="TextBox 99">
            <a:extLst>
              <a:ext uri="{FF2B5EF4-FFF2-40B4-BE49-F238E27FC236}">
                <a16:creationId xmlns="" xmlns:a16="http://schemas.microsoft.com/office/drawing/2014/main" id="{53DB26C8-2A18-7C41-917D-FA95DC89116D}"/>
              </a:ext>
            </a:extLst>
          </p:cNvPr>
          <p:cNvSpPr txBox="1"/>
          <p:nvPr/>
        </p:nvSpPr>
        <p:spPr>
          <a:xfrm>
            <a:off x="7420945" y="3129831"/>
            <a:ext cx="872445" cy="230832"/>
          </a:xfrm>
          <a:prstGeom prst="rect">
            <a:avLst/>
          </a:prstGeom>
          <a:noFill/>
        </p:spPr>
        <p:txBody>
          <a:bodyPr wrap="square" rtlCol="0">
            <a:spAutoFit/>
          </a:bodyPr>
          <a:lstStyle/>
          <a:p>
            <a:r>
              <a:rPr lang="en-US" sz="900" dirty="0"/>
              <a:t>LabArchives</a:t>
            </a:r>
          </a:p>
        </p:txBody>
      </p:sp>
      <p:sp>
        <p:nvSpPr>
          <p:cNvPr id="101" name="TextBox 100">
            <a:extLst>
              <a:ext uri="{FF2B5EF4-FFF2-40B4-BE49-F238E27FC236}">
                <a16:creationId xmlns="" xmlns:a16="http://schemas.microsoft.com/office/drawing/2014/main" id="{99F7D5B9-DC97-874E-AD07-596C3A032A6D}"/>
              </a:ext>
            </a:extLst>
          </p:cNvPr>
          <p:cNvSpPr txBox="1"/>
          <p:nvPr/>
        </p:nvSpPr>
        <p:spPr>
          <a:xfrm>
            <a:off x="7418038" y="3315106"/>
            <a:ext cx="668565" cy="230832"/>
          </a:xfrm>
          <a:prstGeom prst="rect">
            <a:avLst/>
          </a:prstGeom>
          <a:noFill/>
        </p:spPr>
        <p:txBody>
          <a:bodyPr wrap="square" rtlCol="0">
            <a:spAutoFit/>
          </a:bodyPr>
          <a:lstStyle/>
          <a:p>
            <a:r>
              <a:rPr lang="en-US" sz="900" dirty="0"/>
              <a:t>SciNote</a:t>
            </a:r>
          </a:p>
        </p:txBody>
      </p:sp>
      <p:sp>
        <p:nvSpPr>
          <p:cNvPr id="102" name="TextBox 101">
            <a:extLst>
              <a:ext uri="{FF2B5EF4-FFF2-40B4-BE49-F238E27FC236}">
                <a16:creationId xmlns="" xmlns:a16="http://schemas.microsoft.com/office/drawing/2014/main" id="{EADDEB7C-B4C0-2C44-97E9-4DD61E1635F2}"/>
              </a:ext>
            </a:extLst>
          </p:cNvPr>
          <p:cNvSpPr txBox="1"/>
          <p:nvPr/>
        </p:nvSpPr>
        <p:spPr>
          <a:xfrm>
            <a:off x="7418037" y="3504165"/>
            <a:ext cx="668565" cy="230832"/>
          </a:xfrm>
          <a:prstGeom prst="rect">
            <a:avLst/>
          </a:prstGeom>
          <a:noFill/>
        </p:spPr>
        <p:txBody>
          <a:bodyPr wrap="square" rtlCol="0">
            <a:spAutoFit/>
          </a:bodyPr>
          <a:lstStyle/>
          <a:p>
            <a:r>
              <a:rPr lang="en-US" sz="900" dirty="0"/>
              <a:t>OSF</a:t>
            </a:r>
          </a:p>
        </p:txBody>
      </p:sp>
      <p:cxnSp>
        <p:nvCxnSpPr>
          <p:cNvPr id="4" name="Straight Connector 3">
            <a:extLst>
              <a:ext uri="{FF2B5EF4-FFF2-40B4-BE49-F238E27FC236}">
                <a16:creationId xmlns="" xmlns:a16="http://schemas.microsoft.com/office/drawing/2014/main" id="{44818C3A-AF50-9345-B0E3-03E3982846E2}"/>
              </a:ext>
            </a:extLst>
          </p:cNvPr>
          <p:cNvCxnSpPr/>
          <p:nvPr/>
        </p:nvCxnSpPr>
        <p:spPr>
          <a:xfrm>
            <a:off x="1246792" y="2377408"/>
            <a:ext cx="0" cy="2448272"/>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 xmlns:a16="http://schemas.microsoft.com/office/drawing/2014/main" id="{86CB5A79-F516-A34A-8D20-39B5C2481FB7}"/>
              </a:ext>
            </a:extLst>
          </p:cNvPr>
          <p:cNvCxnSpPr/>
          <p:nvPr/>
        </p:nvCxnSpPr>
        <p:spPr>
          <a:xfrm>
            <a:off x="1246792" y="4825680"/>
            <a:ext cx="5616624"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7660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 xmlns:a16="http://schemas.microsoft.com/office/drawing/2014/main" id="{7A902EC3-CD1B-D34C-8D5B-0CD06D9C52C0}"/>
              </a:ext>
            </a:extLst>
          </p:cNvPr>
          <p:cNvSpPr txBox="1"/>
          <p:nvPr/>
        </p:nvSpPr>
        <p:spPr>
          <a:xfrm>
            <a:off x="720436" y="665010"/>
            <a:ext cx="1639167" cy="461665"/>
          </a:xfrm>
          <a:prstGeom prst="rect">
            <a:avLst/>
          </a:prstGeom>
          <a:noFill/>
        </p:spPr>
        <p:txBody>
          <a:bodyPr wrap="none" rtlCol="0">
            <a:spAutoFit/>
          </a:bodyPr>
          <a:lstStyle/>
          <a:p>
            <a:r>
              <a:rPr lang="en-GB" sz="2400" dirty="0">
                <a:solidFill>
                  <a:srgbClr val="FF0000"/>
                </a:solidFill>
                <a:latin typeface="Arial Rounded MT Bold" panose="020F0704030504030204" pitchFamily="34" charset="77"/>
              </a:rPr>
              <a:t>Feedback</a:t>
            </a:r>
            <a:endParaRPr lang="en-US" sz="2400" dirty="0">
              <a:solidFill>
                <a:srgbClr val="FF0000"/>
              </a:solidFill>
              <a:latin typeface="Arial Rounded MT Bold" panose="020F0704030504030204" pitchFamily="34" charset="77"/>
            </a:endParaRPr>
          </a:p>
        </p:txBody>
      </p:sp>
      <p:sp>
        <p:nvSpPr>
          <p:cNvPr id="11" name="TextBox 10">
            <a:extLst>
              <a:ext uri="{FF2B5EF4-FFF2-40B4-BE49-F238E27FC236}">
                <a16:creationId xmlns="" xmlns:a16="http://schemas.microsoft.com/office/drawing/2014/main" id="{315D7CD3-87ED-244B-8FFB-825A4F25FD2F}"/>
              </a:ext>
            </a:extLst>
          </p:cNvPr>
          <p:cNvSpPr txBox="1"/>
          <p:nvPr/>
        </p:nvSpPr>
        <p:spPr>
          <a:xfrm>
            <a:off x="720435" y="1537844"/>
            <a:ext cx="7592292" cy="1231106"/>
          </a:xfrm>
          <a:prstGeom prst="rect">
            <a:avLst/>
          </a:prstGeom>
          <a:noFill/>
        </p:spPr>
        <p:txBody>
          <a:bodyPr wrap="square" rtlCol="0">
            <a:spAutoFit/>
          </a:bodyPr>
          <a:lstStyle/>
          <a:p>
            <a:pPr>
              <a:spcAft>
                <a:spcPts val="1200"/>
              </a:spcAft>
            </a:pPr>
            <a:r>
              <a:rPr lang="en-GB" sz="1800" dirty="0">
                <a:solidFill>
                  <a:schemeClr val="bg1">
                    <a:lumMod val="50000"/>
                  </a:schemeClr>
                </a:solidFill>
                <a:latin typeface="Arial Rounded MT Bold" panose="020F0704030504030204" pitchFamily="34" charset="77"/>
              </a:rPr>
              <a:t>• 161 participants; 51 forms from 37 individuals</a:t>
            </a:r>
          </a:p>
          <a:p>
            <a:pPr>
              <a:spcAft>
                <a:spcPts val="1200"/>
              </a:spcAft>
            </a:pPr>
            <a:r>
              <a:rPr lang="en-GB" sz="1800" dirty="0">
                <a:latin typeface="Arial Rounded MT Bold" panose="020F0704030504030204" pitchFamily="34" charset="77"/>
              </a:rPr>
              <a:t>• 4x product overall scores in range:  6.3 – 7.9 </a:t>
            </a:r>
          </a:p>
          <a:p>
            <a:pPr>
              <a:spcAft>
                <a:spcPts val="1200"/>
              </a:spcAft>
            </a:pPr>
            <a:r>
              <a:rPr lang="en-GB" sz="1800" dirty="0">
                <a:latin typeface="Arial Rounded MT Bold" panose="020F0704030504030204" pitchFamily="34" charset="77"/>
              </a:rPr>
              <a:t>• Very broad range of individual criteria scores:  1 – 10</a:t>
            </a:r>
          </a:p>
        </p:txBody>
      </p:sp>
    </p:spTree>
    <p:extLst>
      <p:ext uri="{BB962C8B-B14F-4D97-AF65-F5344CB8AC3E}">
        <p14:creationId xmlns:p14="http://schemas.microsoft.com/office/powerpoint/2010/main" val="22362396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5042</TotalTime>
  <Words>693</Words>
  <Application>Microsoft Office PowerPoint</Application>
  <PresentationFormat>On-screen Show (16:10)</PresentationFormat>
  <Paragraphs>108</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Alastair Downie</dc:creator>
  <cp:lastModifiedBy>Marta Teperek</cp:lastModifiedBy>
  <cp:revision>69</cp:revision>
  <dcterms:created xsi:type="dcterms:W3CDTF">2018-02-14T11:07:48Z</dcterms:created>
  <dcterms:modified xsi:type="dcterms:W3CDTF">2018-03-16T08:26:01Z</dcterms:modified>
</cp:coreProperties>
</file>