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6"/>
  </p:notesMasterIdLst>
  <p:sldIdLst>
    <p:sldId id="256" r:id="rId2"/>
    <p:sldId id="257" r:id="rId3"/>
    <p:sldId id="301" r:id="rId4"/>
    <p:sldId id="30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44" autoAdjust="0"/>
  </p:normalViewPr>
  <p:slideViewPr>
    <p:cSldViewPr>
      <p:cViewPr varScale="1">
        <p:scale>
          <a:sx n="95" d="100"/>
          <a:sy n="95" d="100"/>
        </p:scale>
        <p:origin x="20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0880C-C639-498A-AD39-131DF4C7D365}" type="datetimeFigureOut">
              <a:rPr lang="en-US" smtClean="0"/>
              <a:t>4/3/2018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AE83AB-D634-4CDB-B56B-EF5C5553F681}" type="slidenum">
              <a:rPr lang="en-US" smtClean="0"/>
              <a:t>‹#›</a:t>
            </a:fld>
            <a:endParaRPr lang="en-US"/>
          </a:p>
        </p:txBody>
      </p:sp>
    </p:spTree>
    <p:extLst>
      <p:ext uri="{BB962C8B-B14F-4D97-AF65-F5344CB8AC3E}">
        <p14:creationId xmlns:p14="http://schemas.microsoft.com/office/powerpoint/2010/main" val="2201179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11" Type="http://schemas.openxmlformats.org/officeDocument/2006/relationships/image" Target="../media/image11.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A2F2335-4793-4E24-A619-2F9F3E26C0A0}" type="datetime1">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7"/>
          <p:cNvPicPr/>
          <p:nvPr userDrawn="1"/>
        </p:nvPicPr>
        <p:blipFill>
          <a:blip r:embed="rId2">
            <a:extLst>
              <a:ext uri="{28A0092B-C50C-407E-A947-70E740481C1C}">
                <a14:useLocalDpi xmlns:a14="http://schemas.microsoft.com/office/drawing/2010/main" val="0"/>
              </a:ext>
            </a:extLst>
          </a:blip>
          <a:stretch>
            <a:fillRect/>
          </a:stretch>
        </p:blipFill>
        <p:spPr>
          <a:xfrm>
            <a:off x="6991350" y="103822"/>
            <a:ext cx="2076450" cy="469265"/>
          </a:xfrm>
          <a:prstGeom prst="rect">
            <a:avLst/>
          </a:prstGeom>
        </p:spPr>
      </p:pic>
      <p:grpSp>
        <p:nvGrpSpPr>
          <p:cNvPr id="35" name="Group 34"/>
          <p:cNvGrpSpPr/>
          <p:nvPr userDrawn="1"/>
        </p:nvGrpSpPr>
        <p:grpSpPr>
          <a:xfrm>
            <a:off x="110184" y="5333999"/>
            <a:ext cx="8915400" cy="1469325"/>
            <a:chOff x="110184" y="5333999"/>
            <a:chExt cx="8915400" cy="1469325"/>
          </a:xfrm>
        </p:grpSpPr>
        <p:sp>
          <p:nvSpPr>
            <p:cNvPr id="32" name="Rectangle 31"/>
            <p:cNvSpPr/>
            <p:nvPr userDrawn="1"/>
          </p:nvSpPr>
          <p:spPr>
            <a:xfrm>
              <a:off x="110184" y="5333999"/>
              <a:ext cx="8915400" cy="1469325"/>
            </a:xfrm>
            <a:prstGeom prst="rect">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r>
                <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rPr>
                <a:t>Project number: 573700-EPP-1-2016-1-PS-EPPKA2-CBHE-JP</a:t>
              </a:r>
            </a:p>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just"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just" defTabSz="685800" rtl="0" eaLnBrk="1" fontAlgn="auto" latinLnBrk="0" hangingPunct="1">
                <a:lnSpc>
                  <a:spcPct val="107000"/>
                </a:lnSpc>
                <a:spcBef>
                  <a:spcPts val="0"/>
                </a:spcBef>
                <a:spcAft>
                  <a:spcPts val="0"/>
                </a:spcAft>
                <a:buClrTx/>
                <a:buSzTx/>
                <a:buFontTx/>
                <a:buNone/>
                <a:tabLst>
                  <a:tab pos="2743200" algn="ctr"/>
                  <a:tab pos="5486400" algn="r"/>
                </a:tabLst>
                <a:defRPr/>
              </a:pPr>
              <a:r>
                <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rPr>
                <a:t>This project has </a:t>
              </a:r>
              <a:r>
                <a:rPr kumimoji="0" lang="en-US" sz="1100" b="1" i="0" u="none" strike="noStrike" kern="1200" cap="none" spc="0" normalizeH="0" baseline="0" noProof="0">
                  <a:ln>
                    <a:noFill/>
                  </a:ln>
                  <a:solidFill>
                    <a:srgbClr val="ACCBF9">
                      <a:lumMod val="25000"/>
                    </a:srgbClr>
                  </a:solidFill>
                  <a:effectLst/>
                  <a:uLnTx/>
                  <a:uFillTx/>
                  <a:latin typeface="+mn-lt"/>
                  <a:ea typeface="+mn-ea"/>
                  <a:cs typeface="+mn-cs"/>
                </a:rPr>
                <a:t>been co-funded </a:t>
              </a:r>
              <a:r>
                <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rPr>
                <a:t>with support from the European Commission. 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kumimoji="0" lang="en-US" sz="1100" b="1" i="0" u="none" strike="noStrike" kern="1200" cap="none" spc="0" normalizeH="0" baseline="0" noProof="0" dirty="0">
                <a:ln>
                  <a:noFill/>
                </a:ln>
                <a:solidFill>
                  <a:srgbClr val="ACCBF9">
                    <a:lumMod val="25000"/>
                  </a:srgbClr>
                </a:solidFill>
                <a:effectLst/>
                <a:uLnTx/>
                <a:uFillTx/>
                <a:latin typeface="Calibri" panose="020F0502020204030204" pitchFamily="34" charset="0"/>
                <a:ea typeface="Calibri" panose="020F0502020204030204" pitchFamily="34" charset="0"/>
                <a:cs typeface="Arial" panose="020B0604020202020204" pitchFamily="34" charset="0"/>
              </a:endParaRPr>
            </a:p>
          </p:txBody>
        </p:sp>
        <p:grpSp>
          <p:nvGrpSpPr>
            <p:cNvPr id="22" name="Group 21"/>
            <p:cNvGrpSpPr/>
            <p:nvPr userDrawn="1"/>
          </p:nvGrpSpPr>
          <p:grpSpPr>
            <a:xfrm>
              <a:off x="3310584" y="5648182"/>
              <a:ext cx="2514600" cy="420479"/>
              <a:chOff x="4098902" y="2586871"/>
              <a:chExt cx="4053182" cy="594360"/>
            </a:xfrm>
          </p:grpSpPr>
          <p:sp>
            <p:nvSpPr>
              <p:cNvPr id="23" name="Rectangle 22"/>
              <p:cNvSpPr/>
              <p:nvPr/>
            </p:nvSpPr>
            <p:spPr>
              <a:xfrm>
                <a:off x="4107000" y="2586871"/>
                <a:ext cx="4045084" cy="5943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Shape 131" descr="IUGaza"/>
              <p:cNvPicPr preferRelativeResize="0"/>
              <p:nvPr/>
            </p:nvPicPr>
            <p:blipFill rotWithShape="1">
              <a:blip r:embed="rId3">
                <a:alphaModFix/>
              </a:blip>
              <a:srcRect l="73611" b="-2704"/>
              <a:stretch/>
            </p:blipFill>
            <p:spPr>
              <a:xfrm>
                <a:off x="4098902" y="2712720"/>
                <a:ext cx="411480" cy="411480"/>
              </a:xfrm>
              <a:prstGeom prst="rect">
                <a:avLst/>
              </a:prstGeom>
              <a:noFill/>
              <a:ln>
                <a:noFill/>
              </a:ln>
            </p:spPr>
          </p:pic>
          <p:pic>
            <p:nvPicPr>
              <p:cNvPr id="25" name="Shape 130" descr="الرئيسية"/>
              <p:cNvPicPr preferRelativeResize="0"/>
              <p:nvPr/>
            </p:nvPicPr>
            <p:blipFill rotWithShape="1">
              <a:blip r:embed="rId4">
                <a:alphaModFix/>
              </a:blip>
              <a:srcRect/>
              <a:stretch/>
            </p:blipFill>
            <p:spPr>
              <a:xfrm>
                <a:off x="4513945" y="2633472"/>
                <a:ext cx="865810" cy="493776"/>
              </a:xfrm>
              <a:prstGeom prst="rect">
                <a:avLst/>
              </a:prstGeom>
              <a:noFill/>
              <a:ln>
                <a:noFill/>
              </a:ln>
            </p:spPr>
          </p:pic>
          <p:pic>
            <p:nvPicPr>
              <p:cNvPr id="26" name="Shape 137" descr="‪Image‬‏"/>
              <p:cNvPicPr preferRelativeResize="0"/>
              <p:nvPr/>
            </p:nvPicPr>
            <p:blipFill rotWithShape="1">
              <a:blip r:embed="rId5">
                <a:alphaModFix/>
              </a:blip>
              <a:srcRect/>
              <a:stretch/>
            </p:blipFill>
            <p:spPr>
              <a:xfrm>
                <a:off x="5455920" y="2715768"/>
                <a:ext cx="411480" cy="413584"/>
              </a:xfrm>
              <a:prstGeom prst="rect">
                <a:avLst/>
              </a:prstGeom>
              <a:noFill/>
              <a:ln>
                <a:noFill/>
              </a:ln>
            </p:spPr>
          </p:pic>
          <p:pic>
            <p:nvPicPr>
              <p:cNvPr id="27" name="Shape 132" descr="Technische Universität Wien"/>
              <p:cNvPicPr preferRelativeResize="0"/>
              <p:nvPr/>
            </p:nvPicPr>
            <p:blipFill rotWithShape="1">
              <a:blip r:embed="rId6">
                <a:alphaModFix/>
              </a:blip>
              <a:srcRect r="87684"/>
              <a:stretch/>
            </p:blipFill>
            <p:spPr>
              <a:xfrm>
                <a:off x="5913120" y="2715768"/>
                <a:ext cx="411480" cy="411480"/>
              </a:xfrm>
              <a:prstGeom prst="rect">
                <a:avLst/>
              </a:prstGeom>
              <a:noFill/>
              <a:ln>
                <a:noFill/>
              </a:ln>
            </p:spPr>
          </p:pic>
          <p:pic>
            <p:nvPicPr>
              <p:cNvPr id="28" name="Shape 133" descr="Università degli Studi di Parma"/>
              <p:cNvPicPr preferRelativeResize="0"/>
              <p:nvPr/>
            </p:nvPicPr>
            <p:blipFill rotWithShape="1">
              <a:blip r:embed="rId7">
                <a:alphaModFix/>
              </a:blip>
              <a:srcRect r="84834"/>
              <a:stretch/>
            </p:blipFill>
            <p:spPr>
              <a:xfrm>
                <a:off x="6370320" y="2715768"/>
                <a:ext cx="411480" cy="411480"/>
              </a:xfrm>
              <a:prstGeom prst="rect">
                <a:avLst/>
              </a:prstGeom>
              <a:solidFill>
                <a:schemeClr val="accent1"/>
              </a:solidFill>
              <a:ln>
                <a:noFill/>
              </a:ln>
            </p:spPr>
          </p:pic>
          <p:pic>
            <p:nvPicPr>
              <p:cNvPr id="29" name="Shape 134" descr="‪Image‬‏"/>
              <p:cNvPicPr preferRelativeResize="0"/>
              <p:nvPr/>
            </p:nvPicPr>
            <p:blipFill rotWithShape="1">
              <a:blip r:embed="rId8">
                <a:alphaModFix/>
              </a:blip>
              <a:srcRect/>
              <a:stretch/>
            </p:blipFill>
            <p:spPr>
              <a:xfrm>
                <a:off x="6827520" y="2715768"/>
                <a:ext cx="411480" cy="411480"/>
              </a:xfrm>
              <a:prstGeom prst="rect">
                <a:avLst/>
              </a:prstGeom>
              <a:noFill/>
              <a:ln>
                <a:noFill/>
              </a:ln>
            </p:spPr>
          </p:pic>
          <p:pic>
            <p:nvPicPr>
              <p:cNvPr id="30" name="Shape 136" descr="http://www.ptuk.edu.ps/images/logo.png"/>
              <p:cNvPicPr preferRelativeResize="0"/>
              <p:nvPr/>
            </p:nvPicPr>
            <p:blipFill rotWithShape="1">
              <a:blip r:embed="rId9">
                <a:alphaModFix/>
              </a:blip>
              <a:srcRect r="70615"/>
              <a:stretch/>
            </p:blipFill>
            <p:spPr>
              <a:xfrm>
                <a:off x="7696200" y="2715768"/>
                <a:ext cx="411480" cy="411480"/>
              </a:xfrm>
              <a:prstGeom prst="rect">
                <a:avLst/>
              </a:prstGeom>
              <a:noFill/>
              <a:ln>
                <a:noFill/>
              </a:ln>
            </p:spPr>
          </p:pic>
          <p:pic>
            <p:nvPicPr>
              <p:cNvPr id="31" name="Shape 135" descr="University of Glasgow logo"/>
              <p:cNvPicPr preferRelativeResize="0"/>
              <p:nvPr/>
            </p:nvPicPr>
            <p:blipFill rotWithShape="1">
              <a:blip r:embed="rId10">
                <a:alphaModFix/>
              </a:blip>
              <a:srcRect t="-1" r="73449" b="1342"/>
              <a:stretch/>
            </p:blipFill>
            <p:spPr>
              <a:xfrm>
                <a:off x="7239000" y="2715768"/>
                <a:ext cx="411480" cy="411480"/>
              </a:xfrm>
              <a:prstGeom prst="rect">
                <a:avLst/>
              </a:prstGeom>
              <a:noFill/>
              <a:ln>
                <a:noFill/>
              </a:ln>
            </p:spPr>
          </p:pic>
        </p:grpSp>
      </p:grpSp>
      <p:cxnSp>
        <p:nvCxnSpPr>
          <p:cNvPr id="36" name="Straight Connector 35"/>
          <p:cNvCxnSpPr/>
          <p:nvPr userDrawn="1"/>
        </p:nvCxnSpPr>
        <p:spPr>
          <a:xfrm>
            <a:off x="0" y="1219200"/>
            <a:ext cx="91440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11"/>
          <a:stretch>
            <a:fillRect/>
          </a:stretch>
        </p:blipFill>
        <p:spPr>
          <a:xfrm>
            <a:off x="685463" y="533400"/>
            <a:ext cx="7773074" cy="652329"/>
          </a:xfrm>
          <a:prstGeom prst="rect">
            <a:avLst/>
          </a:prstGeom>
        </p:spPr>
      </p:pic>
      <p:pic>
        <p:nvPicPr>
          <p:cNvPr id="39" name="Picture 38"/>
          <p:cNvPicPr/>
          <p:nvPr userDrawn="1"/>
        </p:nvPicPr>
        <p:blipFill>
          <a:blip r:embed="rId12" cstate="print">
            <a:extLst>
              <a:ext uri="{28A0092B-C50C-407E-A947-70E740481C1C}">
                <a14:useLocalDpi xmlns:a14="http://schemas.microsoft.com/office/drawing/2010/main" val="0"/>
              </a:ext>
            </a:extLst>
          </a:blip>
          <a:stretch>
            <a:fillRect/>
          </a:stretch>
        </p:blipFill>
        <p:spPr>
          <a:xfrm>
            <a:off x="3657600" y="0"/>
            <a:ext cx="1894840" cy="628650"/>
          </a:xfrm>
          <a:prstGeom prst="rect">
            <a:avLst/>
          </a:prstGeom>
        </p:spPr>
      </p:pic>
    </p:spTree>
    <p:extLst>
      <p:ext uri="{BB962C8B-B14F-4D97-AF65-F5344CB8AC3E}">
        <p14:creationId xmlns:p14="http://schemas.microsoft.com/office/powerpoint/2010/main" val="4156713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DCBD5A-67B6-4C9E-8DB2-DEF6E0B6CEA0}" type="datetime1">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4670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8B6FA-A316-4AAD-A7DF-A21B157FCCF2}" type="datetime1">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927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88DBF21-068A-4931-B996-21572F085B3F}" type="datetime1">
              <a:rPr lang="en-US" smtClean="0"/>
              <a:t>4/3/2018</a:t>
            </a:fld>
            <a:endParaRPr lang="en-US"/>
          </a:p>
        </p:txBody>
      </p:sp>
      <p:sp>
        <p:nvSpPr>
          <p:cNvPr id="5" name="Footer Placeholder 4"/>
          <p:cNvSpPr>
            <a:spLocks noGrp="1"/>
          </p:cNvSpPr>
          <p:nvPr>
            <p:ph type="ftr" sz="quarter" idx="11"/>
          </p:nvPr>
        </p:nvSpPr>
        <p:spPr/>
        <p:txBody>
          <a:bodyPr/>
          <a:lstStyle/>
          <a:p>
            <a:endParaRPr lang="en-US" dirty="0"/>
          </a:p>
        </p:txBody>
      </p:sp>
      <p:pic>
        <p:nvPicPr>
          <p:cNvPr id="14" name="Picture 13"/>
          <p:cNvPicPr/>
          <p:nvPr userDrawn="1"/>
        </p:nvPicPr>
        <p:blipFill>
          <a:blip r:embed="rId2">
            <a:extLst>
              <a:ext uri="{28A0092B-C50C-407E-A947-70E740481C1C}">
                <a14:useLocalDpi xmlns:a14="http://schemas.microsoft.com/office/drawing/2010/main" val="0"/>
              </a:ext>
            </a:extLst>
          </a:blip>
          <a:stretch>
            <a:fillRect/>
          </a:stretch>
        </p:blipFill>
        <p:spPr>
          <a:xfrm>
            <a:off x="6991350" y="103822"/>
            <a:ext cx="2076450" cy="469265"/>
          </a:xfrm>
          <a:prstGeom prst="rect">
            <a:avLst/>
          </a:prstGeom>
        </p:spPr>
      </p:pic>
      <p:grpSp>
        <p:nvGrpSpPr>
          <p:cNvPr id="12" name="Group 11"/>
          <p:cNvGrpSpPr/>
          <p:nvPr userDrawn="1"/>
        </p:nvGrpSpPr>
        <p:grpSpPr>
          <a:xfrm>
            <a:off x="114300" y="6258133"/>
            <a:ext cx="8915400" cy="569966"/>
            <a:chOff x="114300" y="6258133"/>
            <a:chExt cx="8915400" cy="569966"/>
          </a:xfrm>
        </p:grpSpPr>
        <p:sp>
          <p:nvSpPr>
            <p:cNvPr id="16" name="Rectangle 15"/>
            <p:cNvSpPr/>
            <p:nvPr userDrawn="1"/>
          </p:nvSpPr>
          <p:spPr>
            <a:xfrm>
              <a:off x="114300" y="6258133"/>
              <a:ext cx="8915400" cy="569966"/>
            </a:xfrm>
            <a:prstGeom prst="rect">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r>
                <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rPr>
                <a:t>Project number: 573700-EPP-1-2016-1-PS-EPPKA2-CBHE-JP</a:t>
              </a:r>
            </a:p>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ctr"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a:p>
              <a:pPr marL="0" marR="0" lvl="0" indent="0" algn="just" defTabSz="685800" rtl="0" eaLnBrk="1" fontAlgn="auto" latinLnBrk="0" hangingPunct="1">
                <a:lnSpc>
                  <a:spcPct val="107000"/>
                </a:lnSpc>
                <a:spcBef>
                  <a:spcPts val="0"/>
                </a:spcBef>
                <a:spcAft>
                  <a:spcPts val="0"/>
                </a:spcAft>
                <a:buClrTx/>
                <a:buSzTx/>
                <a:buFontTx/>
                <a:buNone/>
                <a:tabLst>
                  <a:tab pos="2743200" algn="ctr"/>
                  <a:tab pos="5486400" algn="r"/>
                </a:tabLst>
                <a:defRPr/>
              </a:pPr>
              <a:endParaRPr kumimoji="0" lang="en-US" sz="1100" b="1" i="0" u="none" strike="noStrike" kern="1200" cap="none" spc="0" normalizeH="0" baseline="0" noProof="0" dirty="0">
                <a:ln>
                  <a:noFill/>
                </a:ln>
                <a:solidFill>
                  <a:srgbClr val="ACCBF9">
                    <a:lumMod val="25000"/>
                  </a:srgbClr>
                </a:solidFill>
                <a:effectLst/>
                <a:uLnTx/>
                <a:uFillTx/>
                <a:latin typeface="+mn-lt"/>
                <a:ea typeface="+mn-ea"/>
                <a:cs typeface="+mn-cs"/>
              </a:endParaRPr>
            </a:p>
          </p:txBody>
        </p:sp>
        <p:grpSp>
          <p:nvGrpSpPr>
            <p:cNvPr id="17" name="Group 16"/>
            <p:cNvGrpSpPr/>
            <p:nvPr userDrawn="1"/>
          </p:nvGrpSpPr>
          <p:grpSpPr>
            <a:xfrm>
              <a:off x="3373779" y="6459539"/>
              <a:ext cx="2400300" cy="360155"/>
              <a:chOff x="4098902" y="2586871"/>
              <a:chExt cx="4053182" cy="594360"/>
            </a:xfrm>
          </p:grpSpPr>
          <p:sp>
            <p:nvSpPr>
              <p:cNvPr id="18" name="Rectangle 17"/>
              <p:cNvSpPr/>
              <p:nvPr/>
            </p:nvSpPr>
            <p:spPr>
              <a:xfrm>
                <a:off x="4107000" y="2586871"/>
                <a:ext cx="4045084" cy="5943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Shape 131" descr="IUGaza"/>
              <p:cNvPicPr preferRelativeResize="0"/>
              <p:nvPr/>
            </p:nvPicPr>
            <p:blipFill rotWithShape="1">
              <a:blip r:embed="rId3">
                <a:alphaModFix/>
              </a:blip>
              <a:srcRect l="73611" b="-2704"/>
              <a:stretch/>
            </p:blipFill>
            <p:spPr>
              <a:xfrm>
                <a:off x="4098902" y="2712720"/>
                <a:ext cx="411480" cy="411480"/>
              </a:xfrm>
              <a:prstGeom prst="rect">
                <a:avLst/>
              </a:prstGeom>
              <a:noFill/>
              <a:ln>
                <a:noFill/>
              </a:ln>
            </p:spPr>
          </p:pic>
          <p:pic>
            <p:nvPicPr>
              <p:cNvPr id="20" name="Shape 130" descr="الرئيسية"/>
              <p:cNvPicPr preferRelativeResize="0"/>
              <p:nvPr/>
            </p:nvPicPr>
            <p:blipFill rotWithShape="1">
              <a:blip r:embed="rId4">
                <a:alphaModFix/>
              </a:blip>
              <a:srcRect/>
              <a:stretch/>
            </p:blipFill>
            <p:spPr>
              <a:xfrm>
                <a:off x="4513945" y="2633472"/>
                <a:ext cx="865810" cy="493776"/>
              </a:xfrm>
              <a:prstGeom prst="rect">
                <a:avLst/>
              </a:prstGeom>
              <a:noFill/>
              <a:ln>
                <a:noFill/>
              </a:ln>
            </p:spPr>
          </p:pic>
          <p:pic>
            <p:nvPicPr>
              <p:cNvPr id="21" name="Shape 137" descr="‪Image‬‏"/>
              <p:cNvPicPr preferRelativeResize="0"/>
              <p:nvPr/>
            </p:nvPicPr>
            <p:blipFill rotWithShape="1">
              <a:blip r:embed="rId5">
                <a:alphaModFix/>
              </a:blip>
              <a:srcRect/>
              <a:stretch/>
            </p:blipFill>
            <p:spPr>
              <a:xfrm>
                <a:off x="5455920" y="2715768"/>
                <a:ext cx="411480" cy="413584"/>
              </a:xfrm>
              <a:prstGeom prst="rect">
                <a:avLst/>
              </a:prstGeom>
              <a:noFill/>
              <a:ln>
                <a:noFill/>
              </a:ln>
            </p:spPr>
          </p:pic>
          <p:pic>
            <p:nvPicPr>
              <p:cNvPr id="22" name="Shape 132" descr="Technische Universität Wien"/>
              <p:cNvPicPr preferRelativeResize="0"/>
              <p:nvPr/>
            </p:nvPicPr>
            <p:blipFill rotWithShape="1">
              <a:blip r:embed="rId6">
                <a:alphaModFix/>
              </a:blip>
              <a:srcRect r="87684"/>
              <a:stretch/>
            </p:blipFill>
            <p:spPr>
              <a:xfrm>
                <a:off x="5913120" y="2715768"/>
                <a:ext cx="411480" cy="411480"/>
              </a:xfrm>
              <a:prstGeom prst="rect">
                <a:avLst/>
              </a:prstGeom>
              <a:noFill/>
              <a:ln>
                <a:noFill/>
              </a:ln>
            </p:spPr>
          </p:pic>
          <p:pic>
            <p:nvPicPr>
              <p:cNvPr id="23" name="Shape 133" descr="Università degli Studi di Parma"/>
              <p:cNvPicPr preferRelativeResize="0"/>
              <p:nvPr/>
            </p:nvPicPr>
            <p:blipFill rotWithShape="1">
              <a:blip r:embed="rId7">
                <a:alphaModFix/>
              </a:blip>
              <a:srcRect r="84834"/>
              <a:stretch/>
            </p:blipFill>
            <p:spPr>
              <a:xfrm>
                <a:off x="6370320" y="2715768"/>
                <a:ext cx="411480" cy="411480"/>
              </a:xfrm>
              <a:prstGeom prst="rect">
                <a:avLst/>
              </a:prstGeom>
              <a:solidFill>
                <a:schemeClr val="accent1"/>
              </a:solidFill>
              <a:ln>
                <a:noFill/>
              </a:ln>
            </p:spPr>
          </p:pic>
          <p:pic>
            <p:nvPicPr>
              <p:cNvPr id="24" name="Shape 134" descr="‪Image‬‏"/>
              <p:cNvPicPr preferRelativeResize="0"/>
              <p:nvPr/>
            </p:nvPicPr>
            <p:blipFill rotWithShape="1">
              <a:blip r:embed="rId8">
                <a:alphaModFix/>
              </a:blip>
              <a:srcRect/>
              <a:stretch/>
            </p:blipFill>
            <p:spPr>
              <a:xfrm>
                <a:off x="6827520" y="2715768"/>
                <a:ext cx="411480" cy="411480"/>
              </a:xfrm>
              <a:prstGeom prst="rect">
                <a:avLst/>
              </a:prstGeom>
              <a:noFill/>
              <a:ln>
                <a:noFill/>
              </a:ln>
            </p:spPr>
          </p:pic>
          <p:pic>
            <p:nvPicPr>
              <p:cNvPr id="25" name="Shape 136" descr="http://www.ptuk.edu.ps/images/logo.png"/>
              <p:cNvPicPr preferRelativeResize="0"/>
              <p:nvPr/>
            </p:nvPicPr>
            <p:blipFill rotWithShape="1">
              <a:blip r:embed="rId9">
                <a:alphaModFix/>
              </a:blip>
              <a:srcRect r="70615"/>
              <a:stretch/>
            </p:blipFill>
            <p:spPr>
              <a:xfrm>
                <a:off x="7696200" y="2715768"/>
                <a:ext cx="411480" cy="411480"/>
              </a:xfrm>
              <a:prstGeom prst="rect">
                <a:avLst/>
              </a:prstGeom>
              <a:noFill/>
              <a:ln>
                <a:noFill/>
              </a:ln>
            </p:spPr>
          </p:pic>
          <p:pic>
            <p:nvPicPr>
              <p:cNvPr id="26" name="Shape 135" descr="University of Glasgow logo"/>
              <p:cNvPicPr preferRelativeResize="0"/>
              <p:nvPr/>
            </p:nvPicPr>
            <p:blipFill rotWithShape="1">
              <a:blip r:embed="rId10">
                <a:alphaModFix/>
              </a:blip>
              <a:srcRect t="-1" r="73449" b="1342"/>
              <a:stretch/>
            </p:blipFill>
            <p:spPr>
              <a:xfrm>
                <a:off x="7239000" y="2715768"/>
                <a:ext cx="411480" cy="411480"/>
              </a:xfrm>
              <a:prstGeom prst="rect">
                <a:avLst/>
              </a:prstGeom>
              <a:noFill/>
              <a:ln>
                <a:noFill/>
              </a:ln>
            </p:spPr>
          </p:pic>
        </p:grpSp>
      </p:grpSp>
      <p:sp>
        <p:nvSpPr>
          <p:cNvPr id="30" name="Title 1"/>
          <p:cNvSpPr txBox="1">
            <a:spLocks/>
          </p:cNvSpPr>
          <p:nvPr userDrawn="1"/>
        </p:nvSpPr>
        <p:spPr>
          <a:xfrm>
            <a:off x="1981200" y="165102"/>
            <a:ext cx="5562600" cy="3809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Research Output Management in PS Higher Education</a:t>
            </a:r>
            <a:endParaRPr lang="bs-Latn-BA" sz="1400" dirty="0">
              <a:solidFill>
                <a:srgbClr val="002060"/>
              </a:solidFill>
              <a:latin typeface="Book Antiqua" panose="02040602050305030304" pitchFamily="18" charset="0"/>
            </a:endParaRPr>
          </a:p>
        </p:txBody>
      </p:sp>
      <p:cxnSp>
        <p:nvCxnSpPr>
          <p:cNvPr id="31" name="Straight Connector 30"/>
          <p:cNvCxnSpPr/>
          <p:nvPr userDrawn="1"/>
        </p:nvCxnSpPr>
        <p:spPr>
          <a:xfrm>
            <a:off x="0" y="723900"/>
            <a:ext cx="91440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2049" name="Picture 11"/>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0"/>
            <a:ext cx="1743075" cy="4953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userDrawn="1">
            <p:ph type="sldNum" sz="quarter" idx="12"/>
          </p:nvPr>
        </p:nvSpPr>
        <p:spPr>
          <a:xfrm>
            <a:off x="6457950" y="6373713"/>
            <a:ext cx="2057400" cy="365125"/>
          </a:xfrm>
        </p:spPr>
        <p:txBody>
          <a:bodyPr/>
          <a:lstStyle>
            <a:lvl1pPr>
              <a:defRPr sz="1000">
                <a:solidFill>
                  <a:srgbClr val="002060"/>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84324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744E1E-CCB1-409A-8132-6031E1D99E16}" type="datetime1">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5707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D82BB-374A-43D9-95CA-939EA3927C0E}" type="datetime1">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625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06CFC1D-B132-4BFA-9DF3-1FB3421C1CE9}" type="datetime1">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085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570BA3-A81D-410D-B52D-BA57FCC32028}" type="datetime1">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8388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3B6B7-F64E-4FC0-9F23-A325C98B31C9}" type="datetime1">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814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F65FF7D-090E-4A35-84FE-78BD4BF298BD}" type="datetime1">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36071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B341321-A70F-4F50-B329-EC93151ACCD7}" type="datetime1">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650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4F041C4-5EC2-4277-8646-2FBA6C7072BA}" type="datetime1">
              <a:rPr lang="en-US" smtClean="0"/>
              <a:t>4/3/2018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7491956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0"/>
            <a:ext cx="8610600" cy="685800"/>
          </a:xfrm>
        </p:spPr>
        <p:txBody>
          <a:bodyPr>
            <a:noAutofit/>
          </a:bodyPr>
          <a:lstStyle/>
          <a:p>
            <a:r>
              <a:rPr lang="en-GB" sz="3200" dirty="0">
                <a:solidFill>
                  <a:schemeClr val="accent6">
                    <a:lumMod val="75000"/>
                  </a:schemeClr>
                </a:solidFill>
                <a:latin typeface="Book Antiqua" panose="02040602050305030304" pitchFamily="18" charset="0"/>
              </a:rPr>
              <a:t>Implementing you OAIR and support services </a:t>
            </a:r>
            <a:endParaRPr lang="bs-Latn-BA" sz="3200" dirty="0">
              <a:solidFill>
                <a:schemeClr val="accent6">
                  <a:lumMod val="75000"/>
                </a:schemeClr>
              </a:solidFill>
              <a:latin typeface="Book Antiqua" panose="02040602050305030304" pitchFamily="18" charset="0"/>
            </a:endParaRPr>
          </a:p>
        </p:txBody>
      </p:sp>
      <p:sp>
        <p:nvSpPr>
          <p:cNvPr id="8" name="Title 1"/>
          <p:cNvSpPr txBox="1">
            <a:spLocks/>
          </p:cNvSpPr>
          <p:nvPr/>
        </p:nvSpPr>
        <p:spPr>
          <a:xfrm>
            <a:off x="629444" y="2797301"/>
            <a:ext cx="77724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a:solidFill>
                  <a:srgbClr val="002060"/>
                </a:solidFill>
                <a:latin typeface="Book Antiqua" panose="02040602050305030304" pitchFamily="18" charset="0"/>
              </a:rPr>
              <a:t>Joy Davidson</a:t>
            </a:r>
          </a:p>
          <a:p>
            <a:endParaRPr lang="en-GB" sz="1800" i="1" dirty="0">
              <a:solidFill>
                <a:srgbClr val="002060"/>
              </a:solidFill>
              <a:latin typeface="Book Antiqua" panose="02040602050305030304" pitchFamily="18" charset="0"/>
            </a:endParaRPr>
          </a:p>
        </p:txBody>
      </p:sp>
      <p:sp>
        <p:nvSpPr>
          <p:cNvPr id="9" name="Title 1"/>
          <p:cNvSpPr txBox="1">
            <a:spLocks/>
          </p:cNvSpPr>
          <p:nvPr/>
        </p:nvSpPr>
        <p:spPr>
          <a:xfrm>
            <a:off x="685800" y="44196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800" dirty="0">
                <a:solidFill>
                  <a:srgbClr val="002060"/>
                </a:solidFill>
                <a:latin typeface="Book Antiqua" panose="02040602050305030304" pitchFamily="18" charset="0"/>
              </a:rPr>
              <a:t>ROMOR Intermediate Training Workshop</a:t>
            </a:r>
            <a:r>
              <a:rPr lang="sr-Latn-BA" sz="1800" dirty="0">
                <a:solidFill>
                  <a:srgbClr val="002060"/>
                </a:solidFill>
                <a:latin typeface="Book Antiqua" panose="02040602050305030304" pitchFamily="18" charset="0"/>
              </a:rPr>
              <a:t> </a:t>
            </a:r>
            <a:r>
              <a:rPr lang="en-GB" sz="1800" dirty="0">
                <a:solidFill>
                  <a:srgbClr val="002060"/>
                </a:solidFill>
                <a:latin typeface="Book Antiqua" panose="02040602050305030304" pitchFamily="18" charset="0"/>
              </a:rPr>
              <a:t>15/01/2018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2766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7870" y="3540251"/>
            <a:ext cx="1972060" cy="612649"/>
          </a:xfrm>
          <a:prstGeom prst="rect">
            <a:avLst/>
          </a:prstGeom>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410200"/>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395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a:bodyPr>
          <a:lstStyle/>
          <a:p>
            <a:r>
              <a:rPr lang="en-GB" dirty="0">
                <a:solidFill>
                  <a:srgbClr val="002060"/>
                </a:solidFill>
                <a:latin typeface="Book Antiqua" panose="02040602050305030304" pitchFamily="18" charset="0"/>
              </a:rPr>
              <a:t>Learning objectives</a:t>
            </a:r>
            <a:endParaRPr lang="bs-Latn-BA" dirty="0">
              <a:solidFill>
                <a:srgbClr val="002060"/>
              </a:solidFill>
              <a:latin typeface="Book Antiqua" panose="02040602050305030304" pitchFamily="18" charset="0"/>
            </a:endParaRPr>
          </a:p>
        </p:txBody>
      </p:sp>
      <p:sp>
        <p:nvSpPr>
          <p:cNvPr id="10" name="Content Placeholder 9"/>
          <p:cNvSpPr>
            <a:spLocks noGrp="1"/>
          </p:cNvSpPr>
          <p:nvPr>
            <p:ph idx="1"/>
          </p:nvPr>
        </p:nvSpPr>
        <p:spPr>
          <a:xfrm>
            <a:off x="435864" y="1466088"/>
            <a:ext cx="7886700" cy="4351338"/>
          </a:xfrm>
        </p:spPr>
        <p:txBody>
          <a:bodyPr>
            <a:normAutofit/>
          </a:bodyPr>
          <a:lstStyle/>
          <a:p>
            <a:pPr marL="0" indent="0">
              <a:buNone/>
            </a:pPr>
            <a:r>
              <a:rPr lang="en-GB" dirty="0"/>
              <a:t>This session will continue the work started in Parma on developing a business and sustainability plan for your OAIR and support services. After this session, participants will:</a:t>
            </a:r>
          </a:p>
          <a:p>
            <a:pPr marL="0" indent="0">
              <a:buNone/>
            </a:pPr>
            <a:endParaRPr lang="en-GB" dirty="0"/>
          </a:p>
          <a:p>
            <a:pPr>
              <a:lnSpc>
                <a:spcPct val="100000"/>
              </a:lnSpc>
            </a:pPr>
            <a:r>
              <a:rPr lang="en-GB" dirty="0"/>
              <a:t>Have a set of key objective and targets for their OAIR and support services</a:t>
            </a:r>
          </a:p>
          <a:p>
            <a:pPr>
              <a:lnSpc>
                <a:spcPct val="100000"/>
              </a:lnSpc>
            </a:pPr>
            <a:endParaRPr lang="en-GB" dirty="0"/>
          </a:p>
          <a:p>
            <a:pPr>
              <a:lnSpc>
                <a:spcPct val="100000"/>
              </a:lnSpc>
            </a:pPr>
            <a:r>
              <a:rPr lang="en-GB" dirty="0"/>
              <a:t>Have started to plan for the implementation of their services</a:t>
            </a:r>
          </a:p>
          <a:p>
            <a:pPr>
              <a:lnSpc>
                <a:spcPct val="100000"/>
              </a:lnSpc>
            </a:pPr>
            <a:endParaRPr lang="en-GB" dirty="0"/>
          </a:p>
          <a:p>
            <a:pPr>
              <a:lnSpc>
                <a:spcPct val="100000"/>
              </a:lnSpc>
            </a:pPr>
            <a:r>
              <a:rPr lang="en-GB" dirty="0"/>
              <a:t>Have plans for monitoring and evaluating progress </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5182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888689-549F-438B-9065-462DF8B49E29}"/>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
        <p:nvSpPr>
          <p:cNvPr id="6" name="Title 5">
            <a:extLst>
              <a:ext uri="{FF2B5EF4-FFF2-40B4-BE49-F238E27FC236}">
                <a16:creationId xmlns:a16="http://schemas.microsoft.com/office/drawing/2014/main" id="{CE4710B6-81AF-4FDF-A3F2-9A424987B32A}"/>
              </a:ext>
            </a:extLst>
          </p:cNvPr>
          <p:cNvSpPr>
            <a:spLocks noGrp="1"/>
          </p:cNvSpPr>
          <p:nvPr>
            <p:ph type="title"/>
          </p:nvPr>
        </p:nvSpPr>
        <p:spPr>
          <a:xfrm>
            <a:off x="152400" y="515243"/>
            <a:ext cx="7886700" cy="1325563"/>
          </a:xfrm>
        </p:spPr>
        <p:txBody>
          <a:bodyPr/>
          <a:lstStyle/>
          <a:p>
            <a:r>
              <a:rPr lang="en-GB" dirty="0"/>
              <a:t>Implementation planning and metrics</a:t>
            </a:r>
          </a:p>
        </p:txBody>
      </p:sp>
      <p:sp>
        <p:nvSpPr>
          <p:cNvPr id="8" name="Content Placeholder 7">
            <a:extLst>
              <a:ext uri="{FF2B5EF4-FFF2-40B4-BE49-F238E27FC236}">
                <a16:creationId xmlns:a16="http://schemas.microsoft.com/office/drawing/2014/main" id="{EBF6588E-AD4C-4A79-9D9C-F7A909938099}"/>
              </a:ext>
            </a:extLst>
          </p:cNvPr>
          <p:cNvSpPr>
            <a:spLocks noGrp="1"/>
          </p:cNvSpPr>
          <p:nvPr>
            <p:ph idx="1"/>
          </p:nvPr>
        </p:nvSpPr>
        <p:spPr>
          <a:xfrm>
            <a:off x="174938" y="1600200"/>
            <a:ext cx="8588062" cy="4351338"/>
          </a:xfrm>
        </p:spPr>
        <p:txBody>
          <a:bodyPr/>
          <a:lstStyle/>
          <a:p>
            <a:pPr marL="0" indent="0">
              <a:buNone/>
            </a:pPr>
            <a:r>
              <a:rPr lang="en-GB" dirty="0"/>
              <a:t>In your groups, please review the Business Model Canvas you produced in Parma.</a:t>
            </a:r>
          </a:p>
          <a:p>
            <a:pPr marL="0" indent="0">
              <a:buNone/>
            </a:pPr>
            <a:endParaRPr lang="en-GB" dirty="0"/>
          </a:p>
          <a:p>
            <a:pPr marL="0" indent="0">
              <a:buNone/>
            </a:pPr>
            <a:r>
              <a:rPr lang="en-GB" dirty="0"/>
              <a:t>Based on the feedback you received earlier, consider what targets are realistic for the various aspects of your OAIR service (for the remainder of the ROMOR project).</a:t>
            </a:r>
          </a:p>
          <a:p>
            <a:pPr marL="0" indent="0">
              <a:buNone/>
            </a:pPr>
            <a:endParaRPr lang="en-GB" dirty="0"/>
          </a:p>
          <a:p>
            <a:pPr marL="0" indent="0">
              <a:buNone/>
            </a:pPr>
            <a:r>
              <a:rPr lang="en-GB" dirty="0"/>
              <a:t>For each target you define, please describe the following:</a:t>
            </a:r>
          </a:p>
          <a:p>
            <a:pPr lvl="1"/>
            <a:r>
              <a:rPr lang="en-GB" dirty="0"/>
              <a:t>What is the key objective? </a:t>
            </a:r>
          </a:p>
          <a:p>
            <a:pPr lvl="1"/>
            <a:r>
              <a:rPr lang="en-GB" dirty="0"/>
              <a:t>What actions need to be taken?</a:t>
            </a:r>
          </a:p>
          <a:p>
            <a:pPr lvl="1"/>
            <a:r>
              <a:rPr lang="en-GB" dirty="0"/>
              <a:t>Who will lead on taking action? </a:t>
            </a:r>
          </a:p>
          <a:p>
            <a:pPr lvl="1"/>
            <a:r>
              <a:rPr lang="en-GB" dirty="0"/>
              <a:t>Who else needs to be involved? </a:t>
            </a:r>
          </a:p>
          <a:p>
            <a:pPr lvl="1"/>
            <a:r>
              <a:rPr lang="en-GB" dirty="0"/>
              <a:t>How progress will be monitored and evaluated (milestones)?</a:t>
            </a:r>
          </a:p>
        </p:txBody>
      </p:sp>
    </p:spTree>
    <p:extLst>
      <p:ext uri="{BB962C8B-B14F-4D97-AF65-F5344CB8AC3E}">
        <p14:creationId xmlns:p14="http://schemas.microsoft.com/office/powerpoint/2010/main" val="169738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F024A-1EF5-4A7E-AB16-CC52B4D1604F}"/>
              </a:ext>
            </a:extLst>
          </p:cNvPr>
          <p:cNvSpPr>
            <a:spLocks noGrp="1"/>
          </p:cNvSpPr>
          <p:nvPr>
            <p:ph type="title"/>
          </p:nvPr>
        </p:nvSpPr>
        <p:spPr/>
        <p:txBody>
          <a:bodyPr/>
          <a:lstStyle/>
          <a:p>
            <a:r>
              <a:rPr lang="en-GB" dirty="0"/>
              <a:t>Further examples to check</a:t>
            </a:r>
          </a:p>
        </p:txBody>
      </p:sp>
      <p:sp>
        <p:nvSpPr>
          <p:cNvPr id="3" name="Content Placeholder 2">
            <a:extLst>
              <a:ext uri="{FF2B5EF4-FFF2-40B4-BE49-F238E27FC236}">
                <a16:creationId xmlns:a16="http://schemas.microsoft.com/office/drawing/2014/main" id="{D9A66BB9-C176-408E-B19F-179A3CB1700D}"/>
              </a:ext>
            </a:extLst>
          </p:cNvPr>
          <p:cNvSpPr>
            <a:spLocks noGrp="1"/>
          </p:cNvSpPr>
          <p:nvPr>
            <p:ph idx="1"/>
          </p:nvPr>
        </p:nvSpPr>
        <p:spPr>
          <a:xfrm>
            <a:off x="533400" y="1600200"/>
            <a:ext cx="7886700" cy="4351338"/>
          </a:xfrm>
        </p:spPr>
        <p:txBody>
          <a:bodyPr/>
          <a:lstStyle/>
          <a:p>
            <a:pPr marL="0" indent="0">
              <a:buNone/>
            </a:pPr>
            <a:r>
              <a:rPr lang="en-GB" dirty="0"/>
              <a:t>The Digital Curation Centre (DCC) has </a:t>
            </a:r>
            <a:r>
              <a:rPr lang="en-GB"/>
              <a:t>collected samples </a:t>
            </a:r>
            <a:r>
              <a:rPr lang="en-GB" dirty="0"/>
              <a:t>from UK HEIs that can be useful to review to see what level of details is provided and what sort of milestones have been considered. </a:t>
            </a:r>
          </a:p>
          <a:p>
            <a:pPr marL="0" indent="0">
              <a:buNone/>
            </a:pPr>
            <a:endParaRPr lang="en-GB" dirty="0"/>
          </a:p>
          <a:p>
            <a:pPr marL="0" indent="0">
              <a:buNone/>
            </a:pPr>
            <a:r>
              <a:rPr lang="en-GB" dirty="0"/>
              <a:t>http://www.dcc.ac.uk/resources/policy-and-legal/epsrc-institutional-roadmaps</a:t>
            </a:r>
          </a:p>
        </p:txBody>
      </p:sp>
      <p:sp>
        <p:nvSpPr>
          <p:cNvPr id="4" name="Slide Number Placeholder 3">
            <a:extLst>
              <a:ext uri="{FF2B5EF4-FFF2-40B4-BE49-F238E27FC236}">
                <a16:creationId xmlns:a16="http://schemas.microsoft.com/office/drawing/2014/main" id="{F8D01B5B-8E74-4F72-A2DE-A32B138B1CD6}"/>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9201804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565</TotalTime>
  <Words>219</Words>
  <Application>Microsoft Office PowerPoint</Application>
  <PresentationFormat>On-screen Show (4:3)</PresentationFormat>
  <Paragraphs>29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Book Antiqua</vt:lpstr>
      <vt:lpstr>Calibri</vt:lpstr>
      <vt:lpstr>Calibri Light</vt:lpstr>
      <vt:lpstr>Office Theme</vt:lpstr>
      <vt:lpstr>PowerPoint Presentation</vt:lpstr>
      <vt:lpstr>Learning objectives</vt:lpstr>
      <vt:lpstr>Implementation planning and metrics</vt:lpstr>
      <vt:lpstr>Further examples to check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Joy Davidson</cp:lastModifiedBy>
  <cp:revision>50</cp:revision>
  <dcterms:created xsi:type="dcterms:W3CDTF">2006-08-16T00:00:00Z</dcterms:created>
  <dcterms:modified xsi:type="dcterms:W3CDTF">2018-04-03T16:10:10Z</dcterms:modified>
</cp:coreProperties>
</file>