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8" r:id="rId2"/>
    <p:sldId id="267" r:id="rId3"/>
    <p:sldId id="291" r:id="rId4"/>
    <p:sldId id="292" r:id="rId5"/>
    <p:sldId id="312" r:id="rId6"/>
    <p:sldId id="313" r:id="rId7"/>
    <p:sldId id="295" r:id="rId8"/>
    <p:sldId id="296" r:id="rId9"/>
    <p:sldId id="297" r:id="rId10"/>
    <p:sldId id="298" r:id="rId11"/>
    <p:sldId id="299" r:id="rId12"/>
    <p:sldId id="300" r:id="rId13"/>
    <p:sldId id="301" r:id="rId14"/>
    <p:sldId id="302" r:id="rId15"/>
    <p:sldId id="265" r:id="rId16"/>
    <p:sldId id="303" r:id="rId17"/>
    <p:sldId id="305" r:id="rId18"/>
    <p:sldId id="306" r:id="rId19"/>
    <p:sldId id="310" r:id="rId20"/>
    <p:sldId id="308" r:id="rId21"/>
    <p:sldId id="309" r:id="rId22"/>
    <p:sldId id="314" r:id="rId23"/>
    <p:sldId id="294" r:id="rId24"/>
    <p:sldId id="293" r:id="rId25"/>
    <p:sldId id="31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D5D1640-9FF9-473C-BB20-5609A97C0E60}">
          <p14:sldIdLst>
            <p14:sldId id="258"/>
            <p14:sldId id="267"/>
            <p14:sldId id="291"/>
            <p14:sldId id="292"/>
          </p14:sldIdLst>
        </p14:section>
        <p14:section name="Background and History" id="{225F90D3-4BB7-4860-AD4D-50DF89875D9B}">
          <p14:sldIdLst>
            <p14:sldId id="312"/>
            <p14:sldId id="313"/>
          </p14:sldIdLst>
        </p14:section>
        <p14:section name="Metadata Structure" id="{CCF13B72-66BB-4DDD-97F8-645BC00356DA}">
          <p14:sldIdLst>
            <p14:sldId id="295"/>
            <p14:sldId id="296"/>
            <p14:sldId id="297"/>
            <p14:sldId id="298"/>
            <p14:sldId id="299"/>
            <p14:sldId id="300"/>
            <p14:sldId id="301"/>
            <p14:sldId id="302"/>
            <p14:sldId id="265"/>
            <p14:sldId id="303"/>
            <p14:sldId id="305"/>
            <p14:sldId id="306"/>
            <p14:sldId id="310"/>
            <p14:sldId id="308"/>
            <p14:sldId id="309"/>
          </p14:sldIdLst>
        </p14:section>
        <p14:section name="Workflow" id="{DAA482B5-E119-4AC7-A880-EEA85B4BF20D}">
          <p14:sldIdLst>
            <p14:sldId id="314"/>
            <p14:sldId id="294"/>
          </p14:sldIdLst>
        </p14:section>
        <p14:section name="Results" id="{A9A486ED-1C34-4086-813C-4004F0ECABC0}">
          <p14:sldIdLst>
            <p14:sldId id="293"/>
            <p14:sldId id="31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7" d="100"/>
          <a:sy n="117" d="100"/>
        </p:scale>
        <p:origin x="84" y="3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3F755D-13E5-4760-B319-81ABA1DC34D0}" type="datetimeFigureOut">
              <a:rPr lang="en-US" smtClean="0"/>
              <a:t>12/11/2020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BECEC8-A1E0-4B8F-9EB3-2010FB501574}" type="slidenum">
              <a:rPr lang="en-US" smtClean="0"/>
              <a:t>‹#›</a:t>
            </a:fld>
            <a:endParaRPr lang="en-US"/>
          </a:p>
        </p:txBody>
      </p:sp>
    </p:spTree>
    <p:extLst>
      <p:ext uri="{BB962C8B-B14F-4D97-AF65-F5344CB8AC3E}">
        <p14:creationId xmlns:p14="http://schemas.microsoft.com/office/powerpoint/2010/main" val="567293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BE89EF-5441-4C3B-BCBD-F6E66646ACCB}" type="slidenum">
              <a:rPr lang="en-US" smtClean="0"/>
              <a:t>1</a:t>
            </a:fld>
            <a:endParaRPr lang="en-US"/>
          </a:p>
        </p:txBody>
      </p:sp>
    </p:spTree>
    <p:extLst>
      <p:ext uri="{BB962C8B-B14F-4D97-AF65-F5344CB8AC3E}">
        <p14:creationId xmlns:p14="http://schemas.microsoft.com/office/powerpoint/2010/main" val="343300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PlaceHolder 1"/>
          <p:cNvSpPr>
            <a:spLocks noGrp="1" noRot="1" noChangeAspect="1"/>
          </p:cNvSpPr>
          <p:nvPr>
            <p:ph type="sldImg"/>
          </p:nvPr>
        </p:nvSpPr>
        <p:spPr>
          <a:xfrm>
            <a:off x="685800" y="1143000"/>
            <a:ext cx="5486400" cy="3086100"/>
          </a:xfrm>
          <a:prstGeom prst="rect">
            <a:avLst/>
          </a:prstGeom>
        </p:spPr>
      </p:sp>
      <p:sp>
        <p:nvSpPr>
          <p:cNvPr id="251"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1200" b="1" strike="noStrike" spc="-1">
                <a:solidFill>
                  <a:srgbClr val="000000"/>
                </a:solidFill>
                <a:latin typeface="+mn-lt"/>
                <a:ea typeface="+mn-ea"/>
              </a:rPr>
              <a:t>What is variable cascade? </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Three Different (distinct) sets of data with a different variables all measuring marriage status.</a:t>
            </a:r>
            <a:endParaRPr lang="en-US" sz="1200" b="0" strike="noStrike" spc="-1">
              <a:latin typeface="Arial"/>
            </a:endParaRPr>
          </a:p>
          <a:p>
            <a:pPr marL="216000" indent="-216000">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Represented variables link variables which are directly comparable.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Same representation of the value domain. It doesn’t care about the question asked- only the value domain.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The represented variable is a way to measure marriage and so links to the marriage conceptual variable.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Represented variable means that they are not directly comparable but can be made to be comparable.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The third dataset has a different code list (i.e. value domain) and so it needs a new representative variable which then links to the conceptual variable. </a:t>
            </a:r>
            <a:endParaRPr lang="en-US" sz="1200" b="0" strike="noStrike" spc="-1">
              <a:latin typeface="Arial"/>
            </a:endParaRPr>
          </a:p>
          <a:p>
            <a:pPr>
              <a:lnSpc>
                <a:spcPct val="100000"/>
              </a:lnSpc>
            </a:pPr>
            <a:r>
              <a:rPr lang="en-US" sz="1200" b="0" strike="noStrike" spc="-1">
                <a:solidFill>
                  <a:srgbClr val="000000"/>
                </a:solidFill>
                <a:latin typeface="+mn-lt"/>
                <a:ea typeface="+mn-ea"/>
              </a:rPr>
              <a:t>Concept variable defines a measure without defining the measurement.</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Value domain = Variable representation in DDI</a:t>
            </a:r>
            <a:endParaRPr lang="en-US" sz="1200" b="0" strike="noStrike" spc="-1">
              <a:latin typeface="Arial"/>
            </a:endParaRPr>
          </a:p>
        </p:txBody>
      </p:sp>
      <p:sp>
        <p:nvSpPr>
          <p:cNvPr id="252"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37973DEA-1949-4E4D-AB95-A93BB876814D}" type="slidenum">
              <a:rPr lang="en-US" sz="1200" b="0" strike="noStrike" spc="-1">
                <a:solidFill>
                  <a:srgbClr val="000000"/>
                </a:solidFill>
                <a:latin typeface="+mn-lt"/>
                <a:ea typeface="+mn-ea"/>
              </a:rPr>
              <a:t>16</a:t>
            </a:fld>
            <a:endParaRPr lang="en-US" sz="1200" b="0" strike="noStrike" spc="-1">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PlaceHolder 1"/>
          <p:cNvSpPr>
            <a:spLocks noGrp="1" noRot="1" noChangeAspect="1"/>
          </p:cNvSpPr>
          <p:nvPr>
            <p:ph type="sldImg"/>
          </p:nvPr>
        </p:nvSpPr>
        <p:spPr>
          <a:xfrm>
            <a:off x="685800" y="1143000"/>
            <a:ext cx="5486400" cy="3086100"/>
          </a:xfrm>
          <a:prstGeom prst="rect">
            <a:avLst/>
          </a:prstGeom>
        </p:spPr>
      </p:sp>
      <p:sp>
        <p:nvSpPr>
          <p:cNvPr id="251"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1200" b="1" strike="noStrike" spc="-1">
                <a:solidFill>
                  <a:srgbClr val="000000"/>
                </a:solidFill>
                <a:latin typeface="+mn-lt"/>
                <a:ea typeface="+mn-ea"/>
              </a:rPr>
              <a:t>What is variable cascade? </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Three Different (distinct) sets of data with a different variables all measuring marriage status.</a:t>
            </a:r>
            <a:endParaRPr lang="en-US" sz="1200" b="0" strike="noStrike" spc="-1">
              <a:latin typeface="Arial"/>
            </a:endParaRPr>
          </a:p>
          <a:p>
            <a:pPr marL="216000" indent="-216000">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Represented variables link variables which are directly comparable.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Same representation of the value domain. It doesn’t care about the question asked- only the value domain.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The represented variable is a way to measure marriage and so links to the marriage conceptual variable.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Represented variable means that they are not directly comparable but can be made to be comparable.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The third dataset has a different code list (i.e. value domain) and so it needs a new representative variable which then links to the conceptual variable. </a:t>
            </a:r>
            <a:endParaRPr lang="en-US" sz="1200" b="0" strike="noStrike" spc="-1">
              <a:latin typeface="Arial"/>
            </a:endParaRPr>
          </a:p>
          <a:p>
            <a:pPr>
              <a:lnSpc>
                <a:spcPct val="100000"/>
              </a:lnSpc>
            </a:pPr>
            <a:r>
              <a:rPr lang="en-US" sz="1200" b="0" strike="noStrike" spc="-1">
                <a:solidFill>
                  <a:srgbClr val="000000"/>
                </a:solidFill>
                <a:latin typeface="+mn-lt"/>
                <a:ea typeface="+mn-ea"/>
              </a:rPr>
              <a:t>Concept variable defines a measure without defining the measurement.</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Value domain = Variable representation in DDI</a:t>
            </a:r>
            <a:endParaRPr lang="en-US" sz="1200" b="0" strike="noStrike" spc="-1">
              <a:latin typeface="Arial"/>
            </a:endParaRPr>
          </a:p>
        </p:txBody>
      </p:sp>
      <p:sp>
        <p:nvSpPr>
          <p:cNvPr id="252"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37973DEA-1949-4E4D-AB95-A93BB876814D}" type="slidenum">
              <a:rPr lang="en-US" sz="1200" b="0" strike="noStrike" spc="-1">
                <a:solidFill>
                  <a:srgbClr val="000000"/>
                </a:solidFill>
                <a:latin typeface="+mn-lt"/>
                <a:ea typeface="+mn-ea"/>
              </a:rPr>
              <a:t>20</a:t>
            </a:fld>
            <a:endParaRPr lang="en-US" sz="1200" b="0" strike="noStrike" spc="-1">
              <a:latin typeface="Times New Roman"/>
            </a:endParaRPr>
          </a:p>
        </p:txBody>
      </p:sp>
    </p:spTree>
    <p:extLst>
      <p:ext uri="{BB962C8B-B14F-4D97-AF65-F5344CB8AC3E}">
        <p14:creationId xmlns:p14="http://schemas.microsoft.com/office/powerpoint/2010/main" val="3034289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 name="PlaceHolder 1"/>
          <p:cNvSpPr>
            <a:spLocks noGrp="1" noRot="1" noChangeAspect="1"/>
          </p:cNvSpPr>
          <p:nvPr>
            <p:ph type="sldImg"/>
          </p:nvPr>
        </p:nvSpPr>
        <p:spPr>
          <a:xfrm>
            <a:off x="685800" y="1143000"/>
            <a:ext cx="5486400" cy="3086100"/>
          </a:xfrm>
          <a:prstGeom prst="rect">
            <a:avLst/>
          </a:prstGeom>
        </p:spPr>
      </p:sp>
      <p:sp>
        <p:nvSpPr>
          <p:cNvPr id="251"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1200" b="1" strike="noStrike" spc="-1">
                <a:solidFill>
                  <a:srgbClr val="000000"/>
                </a:solidFill>
                <a:latin typeface="+mn-lt"/>
                <a:ea typeface="+mn-ea"/>
              </a:rPr>
              <a:t>What is variable cascade? </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Three Different (distinct) sets of data with a different variables all measuring marriage status.</a:t>
            </a:r>
            <a:endParaRPr lang="en-US" sz="1200" b="0" strike="noStrike" spc="-1">
              <a:latin typeface="Arial"/>
            </a:endParaRPr>
          </a:p>
          <a:p>
            <a:pPr marL="216000" indent="-216000">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Represented variables link variables which are directly comparable.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Same representation of the value domain. It doesn’t care about the question asked- only the value domain.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The represented variable is a way to measure marriage and so links to the marriage conceptual variable.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Represented variable means that they are not directly comparable but can be made to be comparable. </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The third dataset has a different code list (i.e. value domain) and so it needs a new representative variable which then links to the conceptual variable. </a:t>
            </a:r>
            <a:endParaRPr lang="en-US" sz="1200" b="0" strike="noStrike" spc="-1">
              <a:latin typeface="Arial"/>
            </a:endParaRPr>
          </a:p>
          <a:p>
            <a:pPr>
              <a:lnSpc>
                <a:spcPct val="100000"/>
              </a:lnSpc>
            </a:pPr>
            <a:r>
              <a:rPr lang="en-US" sz="1200" b="0" strike="noStrike" spc="-1">
                <a:solidFill>
                  <a:srgbClr val="000000"/>
                </a:solidFill>
                <a:latin typeface="+mn-lt"/>
                <a:ea typeface="+mn-ea"/>
              </a:rPr>
              <a:t>Concept variable defines a measure without defining the measurement.</a:t>
            </a:r>
            <a:endParaRPr lang="en-US" sz="1200" b="0" strike="noStrike" spc="-1">
              <a:latin typeface="Arial"/>
            </a:endParaRPr>
          </a:p>
          <a:p>
            <a:pPr>
              <a:lnSpc>
                <a:spcPct val="100000"/>
              </a:lnSpc>
            </a:pPr>
            <a:endParaRPr lang="en-US" sz="1200" b="0" strike="noStrike" spc="-1">
              <a:latin typeface="Arial"/>
            </a:endParaRPr>
          </a:p>
          <a:p>
            <a:pPr>
              <a:lnSpc>
                <a:spcPct val="100000"/>
              </a:lnSpc>
            </a:pPr>
            <a:r>
              <a:rPr lang="en-US" sz="1200" b="0" strike="noStrike" spc="-1">
                <a:solidFill>
                  <a:srgbClr val="000000"/>
                </a:solidFill>
                <a:latin typeface="+mn-lt"/>
                <a:ea typeface="+mn-ea"/>
              </a:rPr>
              <a:t>Value domain = Variable representation in DDI</a:t>
            </a:r>
            <a:endParaRPr lang="en-US" sz="1200" b="0" strike="noStrike" spc="-1">
              <a:latin typeface="Arial"/>
            </a:endParaRPr>
          </a:p>
        </p:txBody>
      </p:sp>
      <p:sp>
        <p:nvSpPr>
          <p:cNvPr id="252"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37973DEA-1949-4E4D-AB95-A93BB876814D}" type="slidenum">
              <a:rPr lang="en-US" sz="1200" b="0" strike="noStrike" spc="-1">
                <a:solidFill>
                  <a:srgbClr val="000000"/>
                </a:solidFill>
                <a:latin typeface="+mn-lt"/>
                <a:ea typeface="+mn-ea"/>
              </a:rPr>
              <a:t>21</a:t>
            </a:fld>
            <a:endParaRPr lang="en-US" sz="1200" b="0" strike="noStrike" spc="-1">
              <a:latin typeface="Times New Roman"/>
            </a:endParaRPr>
          </a:p>
        </p:txBody>
      </p:sp>
    </p:spTree>
    <p:extLst>
      <p:ext uri="{BB962C8B-B14F-4D97-AF65-F5344CB8AC3E}">
        <p14:creationId xmlns:p14="http://schemas.microsoft.com/office/powerpoint/2010/main" val="713246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PlaceHolder 1"/>
          <p:cNvSpPr>
            <a:spLocks noGrp="1" noRot="1" noChangeAspect="1"/>
          </p:cNvSpPr>
          <p:nvPr>
            <p:ph type="sldImg"/>
          </p:nvPr>
        </p:nvSpPr>
        <p:spPr>
          <a:xfrm>
            <a:off x="685800" y="1143000"/>
            <a:ext cx="5486400" cy="3086100"/>
          </a:xfrm>
          <a:prstGeom prst="rect">
            <a:avLst/>
          </a:prstGeom>
        </p:spPr>
      </p:sp>
      <p:sp>
        <p:nvSpPr>
          <p:cNvPr id="224"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1200" b="1" strike="noStrike" spc="-1">
                <a:solidFill>
                  <a:srgbClr val="000000"/>
                </a:solidFill>
                <a:latin typeface="+mn-lt"/>
                <a:ea typeface="+mn-ea"/>
              </a:rPr>
              <a:t>What is a variable In DDI? </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We will start to look a a small example dataset in excel</a:t>
            </a:r>
            <a:endParaRPr lang="en-US" sz="1200" b="0" strike="noStrike" spc="-1">
              <a:latin typeface="Arial"/>
            </a:endParaRPr>
          </a:p>
        </p:txBody>
      </p:sp>
      <p:sp>
        <p:nvSpPr>
          <p:cNvPr id="225"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22F65262-CF0C-4DBD-862C-4E9F009B06F1}" type="slidenum">
              <a:rPr lang="en-US" sz="1200" b="0" strike="noStrike" spc="-1">
                <a:solidFill>
                  <a:srgbClr val="000000"/>
                </a:solidFill>
                <a:latin typeface="+mn-lt"/>
                <a:ea typeface="+mn-ea"/>
              </a:rPr>
              <a:t>8</a:t>
            </a:fld>
            <a:endParaRPr lang="en-US" sz="1200" b="0" strike="noStrike" spc="-1">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PlaceHolder 1"/>
          <p:cNvSpPr>
            <a:spLocks noGrp="1" noRot="1" noChangeAspect="1"/>
          </p:cNvSpPr>
          <p:nvPr>
            <p:ph type="sldImg"/>
          </p:nvPr>
        </p:nvSpPr>
        <p:spPr>
          <a:xfrm>
            <a:off x="685800" y="1143000"/>
            <a:ext cx="5486400" cy="3086100"/>
          </a:xfrm>
          <a:prstGeom prst="rect">
            <a:avLst/>
          </a:prstGeom>
        </p:spPr>
      </p:sp>
      <p:sp>
        <p:nvSpPr>
          <p:cNvPr id="227"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1200" b="0" strike="noStrike" spc="-1">
                <a:solidFill>
                  <a:srgbClr val="000000"/>
                </a:solidFill>
                <a:latin typeface="+mn-lt"/>
                <a:ea typeface="+mn-ea"/>
              </a:rPr>
              <a:t>The data is divied into columns where each represent a recorded value.</a:t>
            </a:r>
            <a:endParaRPr lang="en-US" sz="1200" b="0" strike="noStrike" spc="-1">
              <a:latin typeface="Arial"/>
            </a:endParaRPr>
          </a:p>
          <a:p>
            <a:pPr marL="216000" indent="-216000">
              <a:lnSpc>
                <a:spcPct val="100000"/>
              </a:lnSpc>
            </a:pP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The whole purpose is to tie the variables together which are measuring a comparable topic. </a:t>
            </a:r>
            <a:endParaRPr lang="en-US" sz="1200" b="0" strike="noStrike" spc="-1">
              <a:latin typeface="Arial"/>
            </a:endParaRPr>
          </a:p>
          <a:p>
            <a:pPr marL="216000" indent="-216000">
              <a:lnSpc>
                <a:spcPct val="100000"/>
              </a:lnSpc>
            </a:pP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Should we list what other domain use to describe a variable e.g. column in excel, relational database, attribute in object-oriented programing etc. </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Start with a table of data- a variable is a column of data. </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When people are approaching DDI they think of data as records of data</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Are we missing info unless we explain why we have a rectangular file? How do you say that each row is related to the same column? Are we making an assumption– show an example and explain that we asked each people there marital status each row is a person. </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We can visualise this as a table </a:t>
            </a:r>
            <a:endParaRPr lang="en-US" sz="1200" b="0" strike="noStrike" spc="-1">
              <a:latin typeface="Arial"/>
            </a:endParaRPr>
          </a:p>
          <a:p>
            <a:pPr marL="216000" indent="-216000">
              <a:lnSpc>
                <a:spcPct val="100000"/>
              </a:lnSpc>
            </a:pP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Discuss as item type level in relation to other items rather than details about each. </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Repeated measures in a column (not associated these measures with anything yet)</a:t>
            </a:r>
            <a:endParaRPr lang="en-US" sz="1200" b="0" strike="noStrike" spc="-1">
              <a:latin typeface="Arial"/>
            </a:endParaRPr>
          </a:p>
        </p:txBody>
      </p:sp>
      <p:sp>
        <p:nvSpPr>
          <p:cNvPr id="228"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915DD323-020F-4117-BC00-2BA7679B0ABC}" type="slidenum">
              <a:rPr lang="en-US" sz="1200" b="0" strike="noStrike" spc="-1">
                <a:solidFill>
                  <a:srgbClr val="000000"/>
                </a:solidFill>
                <a:latin typeface="+mn-lt"/>
                <a:ea typeface="+mn-ea"/>
              </a:rPr>
              <a:t>9</a:t>
            </a:fld>
            <a:endParaRPr lang="en-US" sz="1200" b="0" strike="noStrike" spc="-1">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 name="PlaceHolder 1"/>
          <p:cNvSpPr>
            <a:spLocks noGrp="1" noRot="1" noChangeAspect="1"/>
          </p:cNvSpPr>
          <p:nvPr>
            <p:ph type="sldImg"/>
          </p:nvPr>
        </p:nvSpPr>
        <p:spPr>
          <a:xfrm>
            <a:off x="685800" y="1143000"/>
            <a:ext cx="5486400" cy="3086100"/>
          </a:xfrm>
          <a:prstGeom prst="rect">
            <a:avLst/>
          </a:prstGeom>
        </p:spPr>
      </p:sp>
      <p:sp>
        <p:nvSpPr>
          <p:cNvPr id="233"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2000" b="0" strike="noStrike" spc="-1">
                <a:latin typeface="Arial"/>
              </a:rPr>
              <a:t>The variables have t</a:t>
            </a:r>
            <a:r>
              <a:rPr lang="en-US" sz="1200" b="0" strike="noStrike" spc="-1">
                <a:solidFill>
                  <a:srgbClr val="000000"/>
                </a:solidFill>
                <a:latin typeface="+mn-lt"/>
                <a:ea typeface="+mn-ea"/>
              </a:rPr>
              <a:t>hree obviously different types- text, numbers, dates and codes. </a:t>
            </a:r>
            <a:endParaRPr lang="en-US" sz="1200" b="0" strike="noStrike" spc="-1">
              <a:latin typeface="Arial"/>
            </a:endParaRPr>
          </a:p>
          <a:p>
            <a:pPr marL="216000" indent="-216000">
              <a:lnSpc>
                <a:spcPct val="100000"/>
              </a:lnSpc>
            </a:pP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There are several more types, but in the following examples of a variable cascade we will use</a:t>
            </a:r>
            <a:r>
              <a:rPr lang="en-US" sz="1200" b="1" strike="noStrike" spc="-1">
                <a:solidFill>
                  <a:srgbClr val="000000"/>
                </a:solidFill>
                <a:latin typeface="+mn-lt"/>
                <a:ea typeface="+mn-ea"/>
              </a:rPr>
              <a:t> code</a:t>
            </a:r>
            <a:r>
              <a:rPr lang="en-US" sz="1200" b="0" strike="noStrike" spc="-1">
                <a:solidFill>
                  <a:srgbClr val="000000"/>
                </a:solidFill>
                <a:latin typeface="+mn-lt"/>
                <a:ea typeface="+mn-ea"/>
              </a:rPr>
              <a:t>, </a:t>
            </a:r>
            <a:r>
              <a:rPr lang="en-US" sz="1200" b="1" strike="noStrike" spc="-1">
                <a:solidFill>
                  <a:srgbClr val="000000"/>
                </a:solidFill>
                <a:latin typeface="+mn-lt"/>
                <a:ea typeface="+mn-ea"/>
              </a:rPr>
              <a:t>text</a:t>
            </a:r>
            <a:r>
              <a:rPr lang="en-US" sz="1200" b="0" strike="noStrike" spc="-1">
                <a:solidFill>
                  <a:srgbClr val="000000"/>
                </a:solidFill>
                <a:latin typeface="+mn-lt"/>
                <a:ea typeface="+mn-ea"/>
              </a:rPr>
              <a:t> and </a:t>
            </a:r>
            <a:r>
              <a:rPr lang="en-US" sz="1200" b="1" strike="noStrike" spc="-1">
                <a:solidFill>
                  <a:srgbClr val="000000"/>
                </a:solidFill>
                <a:latin typeface="+mn-lt"/>
                <a:ea typeface="+mn-ea"/>
              </a:rPr>
              <a:t>numreric</a:t>
            </a:r>
            <a:endParaRPr lang="en-US" sz="1200" b="0" strike="noStrike" spc="-1">
              <a:latin typeface="Arial"/>
            </a:endParaRPr>
          </a:p>
          <a:p>
            <a:pPr marL="216000" indent="-216000">
              <a:lnSpc>
                <a:spcPct val="100000"/>
              </a:lnSpc>
            </a:pPr>
            <a:endParaRPr lang="en-US" sz="1200" b="0" strike="noStrike" spc="-1">
              <a:latin typeface="Arial"/>
            </a:endParaRPr>
          </a:p>
        </p:txBody>
      </p:sp>
      <p:sp>
        <p:nvSpPr>
          <p:cNvPr id="234"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4F20D8D7-A0BD-4474-A015-064BE5BCF3C4}" type="slidenum">
              <a:rPr lang="en-US" sz="1200" b="0" strike="noStrike" spc="-1">
                <a:solidFill>
                  <a:srgbClr val="000000"/>
                </a:solidFill>
                <a:latin typeface="+mn-lt"/>
                <a:ea typeface="+mn-ea"/>
              </a:rPr>
              <a:t>10</a:t>
            </a:fld>
            <a:endParaRPr lang="en-US" sz="1200" b="0" strike="noStrike" spc="-1">
              <a:latin typeface="Times New Roman"/>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PlaceHolder 1"/>
          <p:cNvSpPr>
            <a:spLocks noGrp="1" noRot="1" noChangeAspect="1"/>
          </p:cNvSpPr>
          <p:nvPr>
            <p:ph type="sldImg"/>
          </p:nvPr>
        </p:nvSpPr>
        <p:spPr>
          <a:xfrm>
            <a:off x="685800" y="1143000"/>
            <a:ext cx="5486400" cy="3086100"/>
          </a:xfrm>
          <a:prstGeom prst="rect">
            <a:avLst/>
          </a:prstGeom>
        </p:spPr>
      </p:sp>
      <p:sp>
        <p:nvSpPr>
          <p:cNvPr id="236"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2000" b="0" strike="noStrike" spc="-1">
                <a:latin typeface="Arial"/>
              </a:rPr>
              <a:t>Maritalstatus have a coded representation</a:t>
            </a:r>
          </a:p>
          <a:p>
            <a:pPr marL="216000" indent="-216000">
              <a:lnSpc>
                <a:spcPct val="100000"/>
              </a:lnSpc>
            </a:pPr>
            <a:endParaRPr lang="en-US" sz="2000" b="0" strike="noStrike" spc="-1">
              <a:latin typeface="Arial"/>
            </a:endParaRPr>
          </a:p>
        </p:txBody>
      </p:sp>
      <p:sp>
        <p:nvSpPr>
          <p:cNvPr id="237"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F69D4E5A-6BD8-48D9-9528-26CDBC16D33A}" type="slidenum">
              <a:rPr lang="en-US" sz="1200" b="0" strike="noStrike" spc="-1">
                <a:solidFill>
                  <a:srgbClr val="000000"/>
                </a:solidFill>
                <a:latin typeface="+mn-lt"/>
                <a:ea typeface="+mn-ea"/>
              </a:rPr>
              <a:t>11</a:t>
            </a:fld>
            <a:endParaRPr lang="en-US"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PlaceHolder 1"/>
          <p:cNvSpPr>
            <a:spLocks noGrp="1" noRot="1" noChangeAspect="1"/>
          </p:cNvSpPr>
          <p:nvPr>
            <p:ph type="sldImg"/>
          </p:nvPr>
        </p:nvSpPr>
        <p:spPr>
          <a:xfrm>
            <a:off x="685800" y="1143000"/>
            <a:ext cx="5486400" cy="3086100"/>
          </a:xfrm>
          <a:prstGeom prst="rect">
            <a:avLst/>
          </a:prstGeom>
        </p:spPr>
      </p:sp>
      <p:sp>
        <p:nvSpPr>
          <p:cNvPr id="239" name="PlaceHolder 2"/>
          <p:cNvSpPr>
            <a:spLocks noGrp="1"/>
          </p:cNvSpPr>
          <p:nvPr>
            <p:ph type="body"/>
          </p:nvPr>
        </p:nvSpPr>
        <p:spPr>
          <a:xfrm>
            <a:off x="685800" y="4400640"/>
            <a:ext cx="5486040" cy="3600000"/>
          </a:xfrm>
          <a:prstGeom prst="rect">
            <a:avLst/>
          </a:prstGeom>
        </p:spPr>
        <p:txBody>
          <a:bodyPr>
            <a:noAutofit/>
          </a:bodyPr>
          <a:lstStyle/>
          <a:p>
            <a:pPr>
              <a:lnSpc>
                <a:spcPct val="100000"/>
              </a:lnSpc>
            </a:pPr>
            <a:r>
              <a:rPr lang="en-US" sz="2000" b="0" strike="noStrike" spc="-1">
                <a:latin typeface="Arial"/>
              </a:rPr>
              <a:t>maritalstatus </a:t>
            </a:r>
            <a:r>
              <a:rPr lang="en-US" sz="1200" b="0" strike="noStrike" spc="-1">
                <a:solidFill>
                  <a:srgbClr val="000000"/>
                </a:solidFill>
                <a:latin typeface="+mn-lt"/>
                <a:ea typeface="+mn-ea"/>
              </a:rPr>
              <a:t>point to a code list with the enumerated value. </a:t>
            </a:r>
            <a:endParaRPr lang="en-US" sz="1200" b="0" strike="noStrike" spc="-1">
              <a:latin typeface="Arial"/>
            </a:endParaRPr>
          </a:p>
          <a:p>
            <a:pPr>
              <a:lnSpc>
                <a:spcPct val="100000"/>
              </a:lnSpc>
            </a:pPr>
            <a:r>
              <a:rPr lang="en-US" sz="1200" b="0" strike="noStrike" spc="-1">
                <a:solidFill>
                  <a:srgbClr val="000000"/>
                </a:solidFill>
                <a:latin typeface="+mn-lt"/>
                <a:ea typeface="+mn-ea"/>
              </a:rPr>
              <a:t>The variable have a code list: </a:t>
            </a:r>
            <a:endParaRPr lang="en-US" sz="1200" b="0" strike="noStrike" spc="-1">
              <a:latin typeface="Arial"/>
            </a:endParaRPr>
          </a:p>
          <a:p>
            <a:pPr>
              <a:lnSpc>
                <a:spcPct val="100000"/>
              </a:lnSpc>
            </a:pPr>
            <a:r>
              <a:rPr lang="en-US" sz="1200" b="0" strike="noStrike" spc="-1">
                <a:solidFill>
                  <a:srgbClr val="000000"/>
                </a:solidFill>
                <a:latin typeface="+mn-lt"/>
                <a:ea typeface="+mn-ea"/>
              </a:rPr>
              <a:t>S = Single</a:t>
            </a:r>
            <a:endParaRPr lang="en-US" sz="1200" b="0" strike="noStrike" spc="-1">
              <a:latin typeface="Arial"/>
            </a:endParaRPr>
          </a:p>
          <a:p>
            <a:pPr>
              <a:lnSpc>
                <a:spcPct val="100000"/>
              </a:lnSpc>
            </a:pPr>
            <a:r>
              <a:rPr lang="en-US" sz="1200" b="0" strike="noStrike" spc="-1">
                <a:solidFill>
                  <a:srgbClr val="000000"/>
                </a:solidFill>
                <a:latin typeface="+mn-lt"/>
                <a:ea typeface="+mn-ea"/>
              </a:rPr>
              <a:t>M = Married</a:t>
            </a:r>
            <a:endParaRPr lang="en-US" sz="1200" b="0" strike="noStrike" spc="-1">
              <a:latin typeface="Arial"/>
            </a:endParaRPr>
          </a:p>
        </p:txBody>
      </p:sp>
      <p:sp>
        <p:nvSpPr>
          <p:cNvPr id="240"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29AA7DA4-1015-4517-99F0-6E03941ECFEA}" type="slidenum">
              <a:rPr lang="en-US" sz="1200" b="0" strike="noStrike" spc="-1">
                <a:solidFill>
                  <a:srgbClr val="000000"/>
                </a:solidFill>
                <a:latin typeface="+mn-lt"/>
                <a:ea typeface="+mn-ea"/>
              </a:rPr>
              <a:t>12</a:t>
            </a:fld>
            <a:endParaRPr lang="en-US"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PlaceHolder 1"/>
          <p:cNvSpPr>
            <a:spLocks noGrp="1" noRot="1" noChangeAspect="1"/>
          </p:cNvSpPr>
          <p:nvPr>
            <p:ph type="sldImg"/>
          </p:nvPr>
        </p:nvSpPr>
        <p:spPr>
          <a:xfrm>
            <a:off x="685800" y="1143000"/>
            <a:ext cx="5486400" cy="3086100"/>
          </a:xfrm>
          <a:prstGeom prst="rect">
            <a:avLst/>
          </a:prstGeom>
        </p:spPr>
      </p:sp>
      <p:sp>
        <p:nvSpPr>
          <p:cNvPr id="242"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1200" b="0" strike="noStrike" spc="-1">
                <a:solidFill>
                  <a:srgbClr val="000000"/>
                </a:solidFill>
                <a:latin typeface="+mn-lt"/>
                <a:ea typeface="+mn-ea"/>
              </a:rPr>
              <a:t>Three datasets with similar variables.</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Note: some variable names are different and the values are a bit different</a:t>
            </a:r>
            <a:endParaRPr lang="en-US" sz="1200" b="0" strike="noStrike" spc="-1">
              <a:latin typeface="Arial"/>
            </a:endParaRPr>
          </a:p>
          <a:p>
            <a:pPr marL="216000" indent="-216000">
              <a:lnSpc>
                <a:spcPct val="100000"/>
              </a:lnSpc>
            </a:pPr>
            <a:endParaRPr lang="en-US" sz="1200" b="0" strike="noStrike" spc="-1">
              <a:latin typeface="Arial"/>
            </a:endParaRPr>
          </a:p>
          <a:p>
            <a:pPr marL="216000" indent="-216000">
              <a:lnSpc>
                <a:spcPct val="100000"/>
              </a:lnSpc>
            </a:pPr>
            <a:endParaRPr lang="en-US" sz="1200" b="0" strike="noStrike" spc="-1">
              <a:latin typeface="Arial"/>
            </a:endParaRPr>
          </a:p>
        </p:txBody>
      </p:sp>
      <p:sp>
        <p:nvSpPr>
          <p:cNvPr id="243"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13BDE97D-69D7-411D-94A3-4361F915ED5B}" type="slidenum">
              <a:rPr lang="en-US" sz="1200" b="0" strike="noStrike" spc="-1">
                <a:solidFill>
                  <a:srgbClr val="000000"/>
                </a:solidFill>
                <a:latin typeface="+mn-lt"/>
                <a:ea typeface="+mn-ea"/>
              </a:rPr>
              <a:t>13</a:t>
            </a:fld>
            <a:endParaRPr lang="en-US"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PlaceHolder 1"/>
          <p:cNvSpPr>
            <a:spLocks noGrp="1" noRot="1" noChangeAspect="1"/>
          </p:cNvSpPr>
          <p:nvPr>
            <p:ph type="sldImg"/>
          </p:nvPr>
        </p:nvSpPr>
        <p:spPr>
          <a:xfrm>
            <a:off x="685800" y="1143000"/>
            <a:ext cx="5486400" cy="3086100"/>
          </a:xfrm>
          <a:prstGeom prst="rect">
            <a:avLst/>
          </a:prstGeom>
        </p:spPr>
      </p:sp>
      <p:sp>
        <p:nvSpPr>
          <p:cNvPr id="245"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1200" b="0" strike="noStrike" spc="-1">
                <a:solidFill>
                  <a:srgbClr val="000000"/>
                </a:solidFill>
                <a:latin typeface="+mn-lt"/>
                <a:ea typeface="+mn-ea"/>
              </a:rPr>
              <a:t>Two datasets sharing same code list and the third have a new code list.</a:t>
            </a:r>
            <a:endParaRPr lang="en-US" sz="1200" b="0" strike="noStrike" spc="-1">
              <a:latin typeface="Arial"/>
            </a:endParaRPr>
          </a:p>
          <a:p>
            <a:pPr marL="216000" indent="-216000">
              <a:lnSpc>
                <a:spcPct val="100000"/>
              </a:lnSpc>
            </a:pPr>
            <a:r>
              <a:rPr lang="en-US" sz="1200" b="0" strike="noStrike" spc="-1">
                <a:solidFill>
                  <a:srgbClr val="000000"/>
                </a:solidFill>
                <a:latin typeface="+mn-lt"/>
                <a:ea typeface="+mn-ea"/>
              </a:rPr>
              <a:t>They are related in some way, but how do we relate these together- the variable cascade helps us do this. </a:t>
            </a:r>
            <a:endParaRPr lang="en-US" sz="1200" b="0" strike="noStrike" spc="-1">
              <a:latin typeface="Arial"/>
            </a:endParaRPr>
          </a:p>
          <a:p>
            <a:pPr marL="216000" indent="-216000">
              <a:lnSpc>
                <a:spcPct val="100000"/>
              </a:lnSpc>
            </a:pPr>
            <a:endParaRPr lang="en-US" sz="1200" b="0" strike="noStrike" spc="-1">
              <a:latin typeface="Arial"/>
            </a:endParaRPr>
          </a:p>
        </p:txBody>
      </p:sp>
      <p:sp>
        <p:nvSpPr>
          <p:cNvPr id="246"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A60C490E-A4B3-469F-9CD0-4E506FAFCBDB}" type="slidenum">
              <a:rPr lang="en-US" sz="1200" b="0" strike="noStrike" spc="-1">
                <a:solidFill>
                  <a:srgbClr val="000000"/>
                </a:solidFill>
                <a:latin typeface="+mn-lt"/>
                <a:ea typeface="+mn-ea"/>
              </a:rPr>
              <a:t>14</a:t>
            </a:fld>
            <a:endParaRPr lang="en-US" sz="1200" b="0" strike="noStrike" spc="-1">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PlaceHolder 1"/>
          <p:cNvSpPr>
            <a:spLocks noGrp="1" noRot="1" noChangeAspect="1"/>
          </p:cNvSpPr>
          <p:nvPr>
            <p:ph type="sldImg"/>
          </p:nvPr>
        </p:nvSpPr>
        <p:spPr>
          <a:xfrm>
            <a:off x="685800" y="1143000"/>
            <a:ext cx="5486400" cy="3086100"/>
          </a:xfrm>
          <a:prstGeom prst="rect">
            <a:avLst/>
          </a:prstGeom>
        </p:spPr>
      </p:sp>
      <p:sp>
        <p:nvSpPr>
          <p:cNvPr id="248" name="PlaceHolder 2"/>
          <p:cNvSpPr>
            <a:spLocks noGrp="1"/>
          </p:cNvSpPr>
          <p:nvPr>
            <p:ph type="body"/>
          </p:nvPr>
        </p:nvSpPr>
        <p:spPr>
          <a:xfrm>
            <a:off x="685800" y="4400640"/>
            <a:ext cx="5486040" cy="3600000"/>
          </a:xfrm>
          <a:prstGeom prst="rect">
            <a:avLst/>
          </a:prstGeom>
        </p:spPr>
        <p:txBody>
          <a:bodyPr>
            <a:noAutofit/>
          </a:bodyPr>
          <a:lstStyle/>
          <a:p>
            <a:pPr marL="216000" indent="-216000">
              <a:lnSpc>
                <a:spcPct val="100000"/>
              </a:lnSpc>
            </a:pPr>
            <a:r>
              <a:rPr lang="en-US" sz="2000" b="0" strike="noStrike" spc="-1">
                <a:latin typeface="Arial"/>
              </a:rPr>
              <a:t>The first two datasets share the same codes while the third have its own sets of codes</a:t>
            </a:r>
          </a:p>
        </p:txBody>
      </p:sp>
      <p:sp>
        <p:nvSpPr>
          <p:cNvPr id="249" name="TextShape 3"/>
          <p:cNvSpPr txBox="1"/>
          <p:nvPr/>
        </p:nvSpPr>
        <p:spPr>
          <a:xfrm>
            <a:off x="3884760" y="8685360"/>
            <a:ext cx="2971440" cy="458280"/>
          </a:xfrm>
          <a:prstGeom prst="rect">
            <a:avLst/>
          </a:prstGeom>
          <a:noFill/>
          <a:ln>
            <a:noFill/>
          </a:ln>
        </p:spPr>
        <p:txBody>
          <a:bodyPr anchor="b">
            <a:noAutofit/>
          </a:bodyPr>
          <a:lstStyle/>
          <a:p>
            <a:pPr algn="r">
              <a:lnSpc>
                <a:spcPct val="100000"/>
              </a:lnSpc>
            </a:pPr>
            <a:fld id="{99328FDA-0FB2-4FB1-8756-1D681A78C776}" type="slidenum">
              <a:rPr lang="en-US" sz="1200" b="0" strike="noStrike" spc="-1">
                <a:solidFill>
                  <a:srgbClr val="000000"/>
                </a:solidFill>
                <a:latin typeface="+mn-lt"/>
                <a:ea typeface="+mn-ea"/>
              </a:rPr>
              <a:t>15</a:t>
            </a:fld>
            <a:endParaRPr lang="en-US"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1D8BD707-D9CF-40AE-B4C6-C98DA3205C09}" type="datetimeFigureOut">
              <a:rPr lang="en-US" smtClean="0"/>
              <a:pPr/>
              <a:t>12/11/2020</a:t>
            </a:fld>
            <a:endParaRPr lang="en-US"/>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n-US">
              <a:solidFill>
                <a:srgbClr val="EBDDC3"/>
              </a:solidFill>
            </a:endParaRPr>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B6F15528-21DE-4FAA-801E-634DDDAF4B2B}" type="slidenum">
              <a:rPr lang="en-US" smtClean="0">
                <a:solidFill>
                  <a:srgbClr val="EBDDC3"/>
                </a:solidFill>
              </a:rPr>
              <a:pPr/>
              <a:t>‹#›</a:t>
            </a:fld>
            <a:endParaRPr lang="en-US">
              <a:solidFill>
                <a:srgbClr val="EBDDC3"/>
              </a:solidFill>
            </a:endParaRPr>
          </a:p>
        </p:txBody>
      </p:sp>
    </p:spTree>
    <p:extLst>
      <p:ext uri="{BB962C8B-B14F-4D97-AF65-F5344CB8AC3E}">
        <p14:creationId xmlns:p14="http://schemas.microsoft.com/office/powerpoint/2010/main" val="115304140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12/11/2020</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98809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1D8BD707-D9CF-40AE-B4C6-C98DA3205C09}" type="datetimeFigureOut">
              <a:rPr lang="en-US" smtClean="0">
                <a:solidFill>
                  <a:srgbClr val="775F55"/>
                </a:solidFill>
              </a:rPr>
              <a:pPr/>
              <a:t>12/11/2020</a:t>
            </a:fld>
            <a:endParaRPr lang="en-US">
              <a:solidFill>
                <a:srgbClr val="775F55"/>
              </a:solidFill>
            </a:endParaRPr>
          </a:p>
        </p:txBody>
      </p:sp>
      <p:sp>
        <p:nvSpPr>
          <p:cNvPr id="5" name="Footer Placeholder 4"/>
          <p:cNvSpPr>
            <a:spLocks noGrp="1"/>
          </p:cNvSpPr>
          <p:nvPr>
            <p:ph type="ftr" sz="quarter" idx="11"/>
          </p:nvPr>
        </p:nvSpPr>
        <p:spPr>
          <a:xfrm>
            <a:off x="609602" y="6248208"/>
            <a:ext cx="7431311" cy="365125"/>
          </a:xfrm>
        </p:spPr>
        <p:txBody>
          <a:bodyPr/>
          <a:lstStyle/>
          <a:p>
            <a:endParaRPr lang="en-US">
              <a:solidFill>
                <a:srgbClr val="775F55"/>
              </a:solidFill>
            </a:endParaRPr>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rot="5400000">
            <a:off x="8075084" y="103716"/>
            <a:ext cx="533400" cy="325968"/>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609671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775F55"/>
                </a:solidFill>
              </a:rPr>
              <a:pPr/>
              <a:t>12/11/2020</a:t>
            </a:fld>
            <a:endParaRPr lang="en-US">
              <a:solidFill>
                <a:srgbClr val="775F55"/>
              </a:solidFill>
            </a:endParaRPr>
          </a:p>
        </p:txBody>
      </p:sp>
      <p:sp>
        <p:nvSpPr>
          <p:cNvPr id="5" name="Footer Placeholder 4"/>
          <p:cNvSpPr>
            <a:spLocks noGrp="1"/>
          </p:cNvSpPr>
          <p:nvPr>
            <p:ph type="ftr" sz="quarter" idx="11"/>
          </p:nvPr>
        </p:nvSpPr>
        <p:spPr/>
        <p:txBody>
          <a:bodyPr/>
          <a:lstStyle/>
          <a:p>
            <a:endParaRPr lang="en-US">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256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775F55"/>
                </a:solidFill>
              </a:rPr>
              <a:pPr/>
              <a:t>12/11/2020</a:t>
            </a:fld>
            <a:endParaRPr lang="en-US">
              <a:solidFill>
                <a:srgbClr val="775F55"/>
              </a:solidFill>
            </a:endParaRPr>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solidFill>
                <a:srgbClr val="775F55"/>
              </a:solidFill>
            </a:endParaRPr>
          </a:p>
        </p:txBody>
      </p:sp>
    </p:spTree>
    <p:extLst>
      <p:ext uri="{BB962C8B-B14F-4D97-AF65-F5344CB8AC3E}">
        <p14:creationId xmlns:p14="http://schemas.microsoft.com/office/powerpoint/2010/main" val="299531017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solidFill>
                  <a:srgbClr val="775F55"/>
                </a:solidFill>
              </a:rPr>
              <a:pPr/>
              <a:t>12/11/2020</a:t>
            </a:fld>
            <a:endParaRPr lang="en-US">
              <a:solidFill>
                <a:srgbClr val="775F55"/>
              </a:solidFill>
            </a:endParaRPr>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solidFill>
                <a:srgbClr val="775F55"/>
              </a:solidFill>
            </a:endParaRPr>
          </a:p>
        </p:txBody>
      </p:sp>
    </p:spTree>
    <p:extLst>
      <p:ext uri="{BB962C8B-B14F-4D97-AF65-F5344CB8AC3E}">
        <p14:creationId xmlns:p14="http://schemas.microsoft.com/office/powerpoint/2010/main" val="1975553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solidFill>
                  <a:srgbClr val="775F55"/>
                </a:solidFill>
              </a:rPr>
              <a:pPr/>
              <a:t>12/11/2020</a:t>
            </a:fld>
            <a:endParaRPr lang="en-US">
              <a:solidFill>
                <a:srgbClr val="775F55"/>
              </a:solidFill>
            </a:endParaRPr>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solidFill>
                <a:srgbClr val="775F55"/>
              </a:solidFill>
            </a:endParaRPr>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2464049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775F55"/>
                </a:solidFill>
              </a:rPr>
              <a:pPr/>
              <a:t>12/11/2020</a:t>
            </a:fld>
            <a:endParaRPr lang="en-US">
              <a:solidFill>
                <a:srgbClr val="775F55"/>
              </a:solidFill>
            </a:endParaRPr>
          </a:p>
        </p:txBody>
      </p:sp>
      <p:sp>
        <p:nvSpPr>
          <p:cNvPr id="4" name="Footer Placeholder 3"/>
          <p:cNvSpPr>
            <a:spLocks noGrp="1"/>
          </p:cNvSpPr>
          <p:nvPr>
            <p:ph type="ftr" sz="quarter" idx="11"/>
          </p:nvPr>
        </p:nvSpPr>
        <p:spPr/>
        <p:txBody>
          <a:bodyPr/>
          <a:lstStyle/>
          <a:p>
            <a:endParaRPr lang="en-US">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63792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775F55"/>
                </a:solidFill>
              </a:rPr>
              <a:pPr/>
              <a:t>12/11/2020</a:t>
            </a:fld>
            <a:endParaRPr lang="en-US">
              <a:solidFill>
                <a:srgbClr val="775F55"/>
              </a:solidFill>
            </a:endParaRPr>
          </a:p>
        </p:txBody>
      </p:sp>
      <p:sp>
        <p:nvSpPr>
          <p:cNvPr id="3" name="Footer Placeholder 2"/>
          <p:cNvSpPr>
            <a:spLocks noGrp="1"/>
          </p:cNvSpPr>
          <p:nvPr>
            <p:ph type="ftr" sz="quarter" idx="11"/>
          </p:nvPr>
        </p:nvSpPr>
        <p:spPr/>
        <p:txBody>
          <a:bodyPr/>
          <a:lstStyle/>
          <a:p>
            <a:endParaRPr lang="en-US">
              <a:solidFill>
                <a:srgbClr val="775F55"/>
              </a:solidFill>
            </a:endParaRPr>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B6F15528-21DE-4FAA-801E-634DDDAF4B2B}" type="slidenum">
              <a:rPr lang="en-US" smtClean="0">
                <a:solidFill>
                  <a:srgbClr val="775F55"/>
                </a:solidFill>
              </a:rPr>
              <a:pPr/>
              <a:t>‹#›</a:t>
            </a:fld>
            <a:endParaRPr lang="en-US">
              <a:solidFill>
                <a:srgbClr val="775F55"/>
              </a:solidFill>
            </a:endParaRPr>
          </a:p>
        </p:txBody>
      </p:sp>
    </p:spTree>
    <p:extLst>
      <p:ext uri="{BB962C8B-B14F-4D97-AF65-F5344CB8AC3E}">
        <p14:creationId xmlns:p14="http://schemas.microsoft.com/office/powerpoint/2010/main" val="2057359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775F55"/>
                </a:solidFill>
              </a:rPr>
              <a:pPr/>
              <a:t>12/11/2020</a:t>
            </a:fld>
            <a:endParaRPr lang="en-US">
              <a:solidFill>
                <a:srgbClr val="775F55"/>
              </a:solidFill>
            </a:endParaRPr>
          </a:p>
        </p:txBody>
      </p:sp>
      <p:sp>
        <p:nvSpPr>
          <p:cNvPr id="6" name="Footer Placeholder 5"/>
          <p:cNvSpPr>
            <a:spLocks noGrp="1"/>
          </p:cNvSpPr>
          <p:nvPr>
            <p:ph type="ftr" sz="quarter" idx="11"/>
          </p:nvPr>
        </p:nvSpPr>
        <p:spPr/>
        <p:txBody>
          <a:bodyPr/>
          <a:lstStyle/>
          <a:p>
            <a:endParaRPr lang="en-US">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52133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2" name="Date Placeholder 11"/>
          <p:cNvSpPr>
            <a:spLocks noGrp="1"/>
          </p:cNvSpPr>
          <p:nvPr>
            <p:ph type="dt" sz="half" idx="10"/>
          </p:nvPr>
        </p:nvSpPr>
        <p:spPr>
          <a:xfrm>
            <a:off x="8331200" y="6248401"/>
            <a:ext cx="3556000" cy="365125"/>
          </a:xfrm>
        </p:spPr>
        <p:txBody>
          <a:bodyPr rtlCol="0"/>
          <a:lstStyle/>
          <a:p>
            <a:fld id="{1D8BD707-D9CF-40AE-B4C6-C98DA3205C09}" type="datetimeFigureOut">
              <a:rPr lang="en-US" smtClean="0">
                <a:solidFill>
                  <a:srgbClr val="775F55"/>
                </a:solidFill>
              </a:rPr>
              <a:pPr/>
              <a:t>12/11/2020</a:t>
            </a:fld>
            <a:endParaRPr lang="en-US">
              <a:solidFill>
                <a:srgbClr val="775F55"/>
              </a:solidFill>
            </a:endParaRPr>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2133600" y="6248207"/>
            <a:ext cx="6096000" cy="365125"/>
          </a:xfrm>
        </p:spPr>
        <p:txBody>
          <a:bodyPr rtlCol="0"/>
          <a:lstStyle/>
          <a:p>
            <a:endParaRPr lang="en-US">
              <a:solidFill>
                <a:srgbClr val="775F55"/>
              </a:solidFill>
            </a:endParaRPr>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58677572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solidFill>
                  <a:srgbClr val="775F55"/>
                </a:solidFill>
              </a:rPr>
              <a:pPr/>
              <a:t>12/11/2020</a:t>
            </a:fld>
            <a:endParaRPr lang="en-US">
              <a:solidFill>
                <a:srgbClr val="775F55"/>
              </a:solidFill>
            </a:endParaRPr>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US" dirty="0">
              <a:solidFill>
                <a:srgbClr val="775F55"/>
              </a:solidFill>
            </a:endParaRPr>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pic>
        <p:nvPicPr>
          <p:cNvPr id="10" name="Picture 2" descr="C:\Users\jeremy\svn\admin\PR\Assets\colectica\custom\colectica43x22.png"/>
          <p:cNvPicPr>
            <a:picLocks noChangeAspect="1" noChangeArrowheads="1"/>
          </p:cNvPicPr>
          <p:nvPr userDrawn="1"/>
        </p:nvPicPr>
        <p:blipFill>
          <a:blip r:embed="rId13" cstate="print"/>
          <a:srcRect/>
          <a:stretch>
            <a:fillRect/>
          </a:stretch>
        </p:blipFill>
        <p:spPr bwMode="auto">
          <a:xfrm>
            <a:off x="11074401" y="6314016"/>
            <a:ext cx="577849" cy="222250"/>
          </a:xfrm>
          <a:prstGeom prst="rect">
            <a:avLst/>
          </a:prstGeom>
          <a:noFill/>
        </p:spPr>
      </p:pic>
    </p:spTree>
    <p:extLst>
      <p:ext uri="{BB962C8B-B14F-4D97-AF65-F5344CB8AC3E}">
        <p14:creationId xmlns:p14="http://schemas.microsoft.com/office/powerpoint/2010/main" val="1501293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harmonize.icpsr.umich.edu/"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nhats.colectica.org/" TargetMode="External"/><Relationship Id="rId2" Type="http://schemas.openxmlformats.org/officeDocument/2006/relationships/hyperlink" Target="https://midus.colectica.org/" TargetMode="External"/><Relationship Id="rId1" Type="http://schemas.openxmlformats.org/officeDocument/2006/relationships/slideLayout" Target="../slideLayouts/slideLayout2.xml"/><Relationship Id="rId4" Type="http://schemas.openxmlformats.org/officeDocument/2006/relationships/hyperlink" Target="https://www.fsd.tuni.fi/fnesdat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68600" y="3200400"/>
            <a:ext cx="7518400" cy="1447800"/>
          </a:xfrm>
        </p:spPr>
        <p:txBody>
          <a:bodyPr>
            <a:normAutofit fontScale="90000"/>
          </a:bodyPr>
          <a:lstStyle/>
          <a:p>
            <a:r>
              <a:rPr lang="en-US" cap="none" dirty="0"/>
              <a:t>Cross Study Variable Concordance</a:t>
            </a:r>
            <a:br>
              <a:rPr lang="en-US" cap="none" dirty="0"/>
            </a:br>
            <a:r>
              <a:rPr lang="en-US" cap="none" dirty="0"/>
              <a:t>with DDI Lifecycle</a:t>
            </a:r>
          </a:p>
        </p:txBody>
      </p:sp>
      <p:sp>
        <p:nvSpPr>
          <p:cNvPr id="3" name="Subtitle 2"/>
          <p:cNvSpPr>
            <a:spLocks noGrp="1"/>
          </p:cNvSpPr>
          <p:nvPr>
            <p:ph type="subTitle" idx="1"/>
          </p:nvPr>
        </p:nvSpPr>
        <p:spPr/>
        <p:txBody>
          <a:bodyPr/>
          <a:lstStyle/>
          <a:p>
            <a:r>
              <a:rPr lang="en-US" dirty="0"/>
              <a:t>EDDI 2020</a:t>
            </a:r>
          </a:p>
        </p:txBody>
      </p:sp>
      <p:pic>
        <p:nvPicPr>
          <p:cNvPr id="5" name="Picture 4" descr="C:\Users\jeremy\svn\admin\PR\Assets\colectica\custom\colectica-green-web.png"/>
          <p:cNvPicPr>
            <a:picLocks noChangeAspect="1" noChangeArrowheads="1"/>
          </p:cNvPicPr>
          <p:nvPr/>
        </p:nvPicPr>
        <p:blipFill>
          <a:blip r:embed="rId3" cstate="print"/>
          <a:srcRect/>
          <a:stretch>
            <a:fillRect/>
          </a:stretch>
        </p:blipFill>
        <p:spPr bwMode="auto">
          <a:xfrm>
            <a:off x="2438400" y="579664"/>
            <a:ext cx="3211512" cy="762000"/>
          </a:xfrm>
          <a:prstGeom prst="rect">
            <a:avLst/>
          </a:prstGeom>
          <a:noFill/>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427167" y="520181"/>
            <a:ext cx="3410874" cy="880965"/>
          </a:xfrm>
          <a:prstGeom prst="rect">
            <a:avLst/>
          </a:prstGeom>
        </p:spPr>
      </p:pic>
    </p:spTree>
    <p:extLst>
      <p:ext uri="{BB962C8B-B14F-4D97-AF65-F5344CB8AC3E}">
        <p14:creationId xmlns:p14="http://schemas.microsoft.com/office/powerpoint/2010/main" val="3669077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sv-SE" sz="4400" b="0" strike="noStrike" spc="-1">
                <a:solidFill>
                  <a:srgbClr val="000000"/>
                </a:solidFill>
                <a:latin typeface="Calibri Light"/>
              </a:rPr>
              <a:t>Different variable representation types</a:t>
            </a:r>
            <a:endParaRPr lang="sv-SE" sz="4400" b="0" strike="noStrike" spc="-1">
              <a:solidFill>
                <a:srgbClr val="000000"/>
              </a:solidFill>
              <a:latin typeface="Calibri"/>
            </a:endParaRPr>
          </a:p>
        </p:txBody>
      </p:sp>
      <p:graphicFrame>
        <p:nvGraphicFramePr>
          <p:cNvPr id="99" name="Table 2"/>
          <p:cNvGraphicFramePr/>
          <p:nvPr/>
        </p:nvGraphicFramePr>
        <p:xfrm>
          <a:off x="838080" y="1825560"/>
          <a:ext cx="10515240" cy="14832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FFFF"/>
                          </a:solidFill>
                          <a:latin typeface="Calibri"/>
                        </a:rPr>
                        <a:t>name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height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birthdate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dirty="0" err="1">
                          <a:solidFill>
                            <a:srgbClr val="FFFFFF"/>
                          </a:solidFill>
                          <a:latin typeface="Calibri"/>
                        </a:rPr>
                        <a:t>maritalstatus</a:t>
                      </a:r>
                      <a:endParaRPr lang="en-US" sz="18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John</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178</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1998-09-02</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Gill</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200</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1934-06-12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Alice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182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1922-12-24</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dirty="0">
                          <a:solidFill>
                            <a:srgbClr val="000000"/>
                          </a:solidFill>
                          <a:latin typeface="Calibri"/>
                        </a:rPr>
                        <a:t>M</a:t>
                      </a:r>
                      <a:endParaRPr lang="en-US"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extLst>
                  <a:ext uri="{0D108BD9-81ED-4DB2-BD59-A6C34878D82A}">
                    <a16:rowId xmlns:a16="http://schemas.microsoft.com/office/drawing/2014/main" val="10003"/>
                  </a:ext>
                </a:extLst>
              </a:tr>
            </a:tbl>
          </a:graphicData>
        </a:graphic>
      </p:graphicFrame>
      <p:graphicFrame>
        <p:nvGraphicFramePr>
          <p:cNvPr id="100" name="Table 3"/>
          <p:cNvGraphicFramePr/>
          <p:nvPr/>
        </p:nvGraphicFramePr>
        <p:xfrm>
          <a:off x="838080" y="1387440"/>
          <a:ext cx="10515240" cy="3708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0000"/>
                          </a:solidFill>
                          <a:latin typeface="Calibri"/>
                        </a:rPr>
                        <a:t>text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tc>
                  <a:txBody>
                    <a:bodyPr/>
                    <a:lstStyle/>
                    <a:p>
                      <a:pPr>
                        <a:lnSpc>
                          <a:spcPct val="100000"/>
                        </a:lnSpc>
                      </a:pPr>
                      <a:r>
                        <a:rPr lang="en-US" sz="1800" b="1" strike="noStrike" spc="-1">
                          <a:solidFill>
                            <a:srgbClr val="FF0000"/>
                          </a:solidFill>
                          <a:latin typeface="Calibri"/>
                        </a:rPr>
                        <a:t>numeric</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tc>
                  <a:txBody>
                    <a:bodyPr/>
                    <a:lstStyle/>
                    <a:p>
                      <a:pPr>
                        <a:lnSpc>
                          <a:spcPct val="100000"/>
                        </a:lnSpc>
                      </a:pPr>
                      <a:r>
                        <a:rPr lang="en-US" sz="1800" b="1" strike="noStrike" spc="-1">
                          <a:solidFill>
                            <a:srgbClr val="FF0000"/>
                          </a:solidFill>
                          <a:latin typeface="Calibri"/>
                        </a:rPr>
                        <a:t>date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tc>
                  <a:txBody>
                    <a:bodyPr/>
                    <a:lstStyle/>
                    <a:p>
                      <a:pPr>
                        <a:lnSpc>
                          <a:spcPct val="100000"/>
                        </a:lnSpc>
                      </a:pPr>
                      <a:r>
                        <a:rPr lang="en-US" sz="1800" b="1" strike="noStrike" spc="-1">
                          <a:solidFill>
                            <a:srgbClr val="FF0000"/>
                          </a:solidFill>
                          <a:latin typeface="Calibri"/>
                        </a:rPr>
                        <a:t>code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sv-SE" sz="4400" b="0" strike="noStrike" spc="-1">
                <a:solidFill>
                  <a:srgbClr val="000000"/>
                </a:solidFill>
                <a:latin typeface="Calibri Light"/>
              </a:rPr>
              <a:t>Variable with code representation</a:t>
            </a:r>
            <a:endParaRPr lang="sv-SE" sz="4400" b="0" strike="noStrike" spc="-1">
              <a:solidFill>
                <a:srgbClr val="000000"/>
              </a:solidFill>
              <a:latin typeface="Calibri"/>
            </a:endParaRPr>
          </a:p>
        </p:txBody>
      </p:sp>
      <p:graphicFrame>
        <p:nvGraphicFramePr>
          <p:cNvPr id="102" name="Table 2"/>
          <p:cNvGraphicFramePr/>
          <p:nvPr/>
        </p:nvGraphicFramePr>
        <p:xfrm>
          <a:off x="838080" y="1825560"/>
          <a:ext cx="10515240" cy="14832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FFFF"/>
                          </a:solidFill>
                          <a:latin typeface="Calibri"/>
                        </a:rPr>
                        <a:t>name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height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birthdate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dirty="0" err="1">
                          <a:solidFill>
                            <a:srgbClr val="FFFFFF"/>
                          </a:solidFill>
                          <a:latin typeface="Calibri"/>
                        </a:rPr>
                        <a:t>maritalstatus</a:t>
                      </a:r>
                      <a:endParaRPr lang="en-US" sz="18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John</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178</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1998-09-02</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dirty="0">
                          <a:solidFill>
                            <a:srgbClr val="000000"/>
                          </a:solidFill>
                          <a:latin typeface="Calibri"/>
                        </a:rPr>
                        <a:t>S</a:t>
                      </a:r>
                      <a:endParaRPr lang="en-US" sz="1800" b="0" strike="noStrike" spc="-1" dirty="0">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Gill</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200</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1934-06-12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Alice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182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1922-12-24</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dirty="0">
                          <a:solidFill>
                            <a:srgbClr val="000000"/>
                          </a:solidFill>
                          <a:latin typeface="Calibri"/>
                        </a:rPr>
                        <a:t>M</a:t>
                      </a:r>
                      <a:endParaRPr lang="en-US"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extLst>
                  <a:ext uri="{0D108BD9-81ED-4DB2-BD59-A6C34878D82A}">
                    <a16:rowId xmlns:a16="http://schemas.microsoft.com/office/drawing/2014/main" val="10003"/>
                  </a:ext>
                </a:extLst>
              </a:tr>
            </a:tbl>
          </a:graphicData>
        </a:graphic>
      </p:graphicFrame>
      <p:sp>
        <p:nvSpPr>
          <p:cNvPr id="103" name="CustomShape 3"/>
          <p:cNvSpPr/>
          <p:nvPr/>
        </p:nvSpPr>
        <p:spPr>
          <a:xfrm>
            <a:off x="8682840" y="1690560"/>
            <a:ext cx="2658600" cy="1801440"/>
          </a:xfrm>
          <a:prstGeom prst="rect">
            <a:avLst/>
          </a:prstGeom>
          <a:noFill/>
          <a:ln w="57240">
            <a:solidFill>
              <a:srgbClr val="FF0000"/>
            </a:solidFill>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sv-SE" sz="4400" b="0" strike="noStrike" spc="-1">
                <a:solidFill>
                  <a:srgbClr val="000000"/>
                </a:solidFill>
                <a:latin typeface="Calibri Light"/>
              </a:rPr>
              <a:t>Variable - code representation</a:t>
            </a:r>
            <a:endParaRPr lang="sv-SE" sz="4400" b="0" strike="noStrike" spc="-1">
              <a:solidFill>
                <a:srgbClr val="000000"/>
              </a:solidFill>
              <a:latin typeface="Calibri"/>
            </a:endParaRPr>
          </a:p>
        </p:txBody>
      </p:sp>
      <p:graphicFrame>
        <p:nvGraphicFramePr>
          <p:cNvPr id="105" name="Table 2"/>
          <p:cNvGraphicFramePr/>
          <p:nvPr/>
        </p:nvGraphicFramePr>
        <p:xfrm>
          <a:off x="4513680" y="2129040"/>
          <a:ext cx="3136680" cy="1112400"/>
        </p:xfrm>
        <a:graphic>
          <a:graphicData uri="http://schemas.openxmlformats.org/drawingml/2006/table">
            <a:tbl>
              <a:tblPr/>
              <a:tblGrid>
                <a:gridCol w="741960">
                  <a:extLst>
                    <a:ext uri="{9D8B030D-6E8A-4147-A177-3AD203B41FA5}">
                      <a16:colId xmlns:a16="http://schemas.microsoft.com/office/drawing/2014/main" val="20000"/>
                    </a:ext>
                  </a:extLst>
                </a:gridCol>
                <a:gridCol w="2394720">
                  <a:extLst>
                    <a:ext uri="{9D8B030D-6E8A-4147-A177-3AD203B41FA5}">
                      <a16:colId xmlns:a16="http://schemas.microsoft.com/office/drawing/2014/main" val="20001"/>
                    </a:ext>
                  </a:extLst>
                </a:gridCol>
              </a:tblGrid>
              <a:tr h="370800">
                <a:tc>
                  <a:txBody>
                    <a:bodyPr/>
                    <a:lstStyle/>
                    <a:p>
                      <a:pPr>
                        <a:lnSpc>
                          <a:spcPct val="100000"/>
                        </a:lnSpc>
                      </a:pPr>
                      <a:r>
                        <a:rPr lang="en-US" sz="1800" b="1" strike="noStrike" spc="-1">
                          <a:solidFill>
                            <a:srgbClr val="FFFFFF"/>
                          </a:solidFill>
                          <a:latin typeface="Calibri"/>
                        </a:rPr>
                        <a:t>code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nSpc>
                          <a:spcPct val="100000"/>
                        </a:lnSpc>
                      </a:pPr>
                      <a:r>
                        <a:rPr lang="en-US" sz="1800" b="1" strike="noStrike" spc="-1">
                          <a:solidFill>
                            <a:srgbClr val="FFFFFF"/>
                          </a:solidFill>
                          <a:latin typeface="Calibri"/>
                        </a:rPr>
                        <a:t>category</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CCCCC"/>
                    </a:solidFill>
                  </a:tcPr>
                </a:tc>
                <a:tc>
                  <a:txBody>
                    <a:bodyPr/>
                    <a:lstStyle/>
                    <a:p>
                      <a:pPr>
                        <a:lnSpc>
                          <a:spcPct val="100000"/>
                        </a:lnSpc>
                      </a:pPr>
                      <a:r>
                        <a:rPr lang="en-US" sz="1800" b="0" strike="noStrike" spc="-1">
                          <a:solidFill>
                            <a:srgbClr val="000000"/>
                          </a:solidFill>
                          <a:latin typeface="Calibri"/>
                        </a:rPr>
                        <a:t>Single</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CCCCC"/>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a:solidFill>
                            <a:srgbClr val="000000"/>
                          </a:solidFill>
                          <a:latin typeface="Calibri"/>
                        </a:rPr>
                        <a:t>Married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bl>
          </a:graphicData>
        </a:graphic>
      </p:graphicFrame>
      <p:graphicFrame>
        <p:nvGraphicFramePr>
          <p:cNvPr id="106" name="Table 3"/>
          <p:cNvGraphicFramePr/>
          <p:nvPr/>
        </p:nvGraphicFramePr>
        <p:xfrm>
          <a:off x="4513680" y="1724400"/>
          <a:ext cx="2628720" cy="370800"/>
        </p:xfrm>
        <a:graphic>
          <a:graphicData uri="http://schemas.openxmlformats.org/drawingml/2006/table">
            <a:tbl>
              <a:tblPr/>
              <a:tblGrid>
                <a:gridCol w="2628720">
                  <a:extLst>
                    <a:ext uri="{9D8B030D-6E8A-4147-A177-3AD203B41FA5}">
                      <a16:colId xmlns:a16="http://schemas.microsoft.com/office/drawing/2014/main" val="20000"/>
                    </a:ext>
                  </a:extLst>
                </a:gridCol>
              </a:tblGrid>
              <a:tr h="370800">
                <a:tc>
                  <a:txBody>
                    <a:bodyPr/>
                    <a:lstStyle/>
                    <a:p>
                      <a:pPr>
                        <a:lnSpc>
                          <a:spcPct val="100000"/>
                        </a:lnSpc>
                      </a:pPr>
                      <a:r>
                        <a:rPr lang="en-US" sz="1800" b="1" strike="noStrike" spc="-1">
                          <a:solidFill>
                            <a:srgbClr val="000000"/>
                          </a:solidFill>
                          <a:latin typeface="Calibri"/>
                        </a:rPr>
                        <a:t>maritalstatus codes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sp>
        <p:nvSpPr>
          <p:cNvPr id="107" name="CustomShape 4"/>
          <p:cNvSpPr/>
          <p:nvPr/>
        </p:nvSpPr>
        <p:spPr>
          <a:xfrm>
            <a:off x="838080" y="2359080"/>
            <a:ext cx="2535480" cy="651960"/>
          </a:xfrm>
          <a:prstGeom prst="roundRect">
            <a:avLst>
              <a:gd name="adj" fmla="val 16667"/>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maritalstatus</a:t>
            </a:r>
            <a:br>
              <a:rPr dirty="0"/>
            </a:br>
            <a:r>
              <a:rPr lang="en-US" sz="1800" b="0" strike="noStrike" spc="-1" dirty="0">
                <a:solidFill>
                  <a:srgbClr val="FFFFFF"/>
                </a:solidFill>
                <a:latin typeface="Calibri"/>
              </a:rPr>
              <a:t>(variable)</a:t>
            </a:r>
            <a:endParaRPr lang="en-US" sz="1800" b="0" strike="noStrike" spc="-1" dirty="0">
              <a:latin typeface="Arial"/>
            </a:endParaRPr>
          </a:p>
        </p:txBody>
      </p:sp>
      <p:sp>
        <p:nvSpPr>
          <p:cNvPr id="108" name="CustomShape 5"/>
          <p:cNvSpPr/>
          <p:nvPr/>
        </p:nvSpPr>
        <p:spPr>
          <a:xfrm>
            <a:off x="3373920" y="2685240"/>
            <a:ext cx="1139400" cy="360"/>
          </a:xfrm>
          <a:custGeom>
            <a:avLst/>
            <a:gdLst/>
            <a:ahLst/>
            <a:cxnLst/>
            <a:rect l="l" t="t" r="r" b="b"/>
            <a:pathLst>
              <a:path w="21600" h="21600">
                <a:moveTo>
                  <a:pt x="0" y="0"/>
                </a:moveTo>
                <a:lnTo>
                  <a:pt x="21600" y="21600"/>
                </a:lnTo>
              </a:path>
            </a:pathLst>
          </a:custGeom>
          <a:noFill/>
          <a:ln w="76320">
            <a:solidFill>
              <a:schemeClr val="accent1"/>
            </a:solidFill>
            <a:headEnd type="oval" w="med" len="med"/>
            <a:tailEnd type="triangle" w="med" len="med"/>
          </a:ln>
        </p:spPr>
        <p:style>
          <a:lnRef idx="3">
            <a:schemeClr val="accent5"/>
          </a:lnRef>
          <a:fillRef idx="0">
            <a:schemeClr val="accent5"/>
          </a:fillRef>
          <a:effectRef idx="2">
            <a:schemeClr val="accent5"/>
          </a:effectRef>
          <a:fontRef idx="minor"/>
        </p:style>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 name="Table 1"/>
          <p:cNvGraphicFramePr/>
          <p:nvPr/>
        </p:nvGraphicFramePr>
        <p:xfrm>
          <a:off x="870480" y="1293480"/>
          <a:ext cx="10515240" cy="14832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FFFF"/>
                          </a:solidFill>
                          <a:latin typeface="Calibri"/>
                        </a:rPr>
                        <a:t>name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height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birthdate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dirty="0" err="1">
                          <a:solidFill>
                            <a:srgbClr val="FFFFFF"/>
                          </a:solidFill>
                          <a:latin typeface="Calibri"/>
                        </a:rPr>
                        <a:t>maritalstatus</a:t>
                      </a:r>
                      <a:endParaRPr lang="en-US" sz="18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John</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178</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1998-09-02</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Gill</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200</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1934-06-12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Alice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182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1922-12-24</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dirty="0">
                          <a:solidFill>
                            <a:srgbClr val="000000"/>
                          </a:solidFill>
                          <a:latin typeface="Calibri"/>
                        </a:rPr>
                        <a:t>M</a:t>
                      </a:r>
                      <a:endParaRPr lang="en-US"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extLst>
                  <a:ext uri="{0D108BD9-81ED-4DB2-BD59-A6C34878D82A}">
                    <a16:rowId xmlns:a16="http://schemas.microsoft.com/office/drawing/2014/main" val="10003"/>
                  </a:ext>
                </a:extLst>
              </a:tr>
            </a:tbl>
          </a:graphicData>
        </a:graphic>
      </p:graphicFrame>
      <p:graphicFrame>
        <p:nvGraphicFramePr>
          <p:cNvPr id="110" name="Table 2"/>
          <p:cNvGraphicFramePr/>
          <p:nvPr/>
        </p:nvGraphicFramePr>
        <p:xfrm>
          <a:off x="854280" y="3194280"/>
          <a:ext cx="10515240" cy="14832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FFFF"/>
                          </a:solidFill>
                          <a:latin typeface="Calibri"/>
                        </a:rPr>
                        <a:t>firstname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D7D31"/>
                    </a:solidFill>
                  </a:tcPr>
                </a:tc>
                <a:tc>
                  <a:txBody>
                    <a:bodyPr/>
                    <a:lstStyle/>
                    <a:p>
                      <a:pPr>
                        <a:lnSpc>
                          <a:spcPct val="100000"/>
                        </a:lnSpc>
                      </a:pPr>
                      <a:r>
                        <a:rPr lang="en-US" sz="1800" b="1" strike="noStrike" spc="-1">
                          <a:solidFill>
                            <a:srgbClr val="FFFFFF"/>
                          </a:solidFill>
                          <a:latin typeface="Calibri"/>
                        </a:rPr>
                        <a:t>personheight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D7D31"/>
                    </a:solidFill>
                  </a:tcPr>
                </a:tc>
                <a:tc>
                  <a:txBody>
                    <a:bodyPr/>
                    <a:lstStyle/>
                    <a:p>
                      <a:pPr>
                        <a:lnSpc>
                          <a:spcPct val="100000"/>
                        </a:lnSpc>
                      </a:pPr>
                      <a:r>
                        <a:rPr lang="en-US" sz="1800" b="1" strike="noStrike" spc="-1">
                          <a:solidFill>
                            <a:srgbClr val="FFFFFF"/>
                          </a:solidFill>
                          <a:latin typeface="Calibri"/>
                        </a:rPr>
                        <a:t>dateofbirth</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D7D31"/>
                    </a:solidFill>
                  </a:tcPr>
                </a:tc>
                <a:tc>
                  <a:txBody>
                    <a:bodyPr/>
                    <a:lstStyle/>
                    <a:p>
                      <a:pPr>
                        <a:lnSpc>
                          <a:spcPct val="100000"/>
                        </a:lnSpc>
                      </a:pPr>
                      <a:r>
                        <a:rPr lang="en-US" sz="1800" b="1" strike="noStrike" spc="-1">
                          <a:solidFill>
                            <a:srgbClr val="FFFFFF"/>
                          </a:solidFill>
                          <a:latin typeface="Calibri"/>
                        </a:rPr>
                        <a:t>maritalstatus2010</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D7D31"/>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Bob</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70</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1995-09-02</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8D7CD"/>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Lars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BECE7"/>
                    </a:solidFill>
                  </a:tcPr>
                </a:tc>
                <a:tc>
                  <a:txBody>
                    <a:bodyPr/>
                    <a:lstStyle/>
                    <a:p>
                      <a:pPr>
                        <a:lnSpc>
                          <a:spcPct val="100000"/>
                        </a:lnSpc>
                      </a:pPr>
                      <a:r>
                        <a:rPr lang="en-US" sz="1800" b="0" strike="noStrike" spc="-1">
                          <a:solidFill>
                            <a:srgbClr val="000000"/>
                          </a:solidFill>
                          <a:latin typeface="Calibri"/>
                        </a:rPr>
                        <a:t>76</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BECE7"/>
                    </a:solidFill>
                  </a:tcPr>
                </a:tc>
                <a:tc>
                  <a:txBody>
                    <a:bodyPr/>
                    <a:lstStyle/>
                    <a:p>
                      <a:pPr>
                        <a:lnSpc>
                          <a:spcPct val="100000"/>
                        </a:lnSpc>
                      </a:pPr>
                      <a:r>
                        <a:rPr lang="en-US" sz="1800" b="0" strike="noStrike" spc="-1">
                          <a:solidFill>
                            <a:srgbClr val="000000"/>
                          </a:solidFill>
                          <a:latin typeface="Calibri"/>
                        </a:rPr>
                        <a:t>1954-06-21</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BECE7"/>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BECE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Gerald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66</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1972-11-23</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8D7CD"/>
                    </a:solidFill>
                  </a:tcPr>
                </a:tc>
                <a:extLst>
                  <a:ext uri="{0D108BD9-81ED-4DB2-BD59-A6C34878D82A}">
                    <a16:rowId xmlns:a16="http://schemas.microsoft.com/office/drawing/2014/main" val="10003"/>
                  </a:ext>
                </a:extLst>
              </a:tr>
            </a:tbl>
          </a:graphicData>
        </a:graphic>
      </p:graphicFrame>
      <p:graphicFrame>
        <p:nvGraphicFramePr>
          <p:cNvPr id="111" name="Table 3"/>
          <p:cNvGraphicFramePr/>
          <p:nvPr/>
        </p:nvGraphicFramePr>
        <p:xfrm>
          <a:off x="854280" y="881280"/>
          <a:ext cx="2628720" cy="370800"/>
        </p:xfrm>
        <a:graphic>
          <a:graphicData uri="http://schemas.openxmlformats.org/drawingml/2006/table">
            <a:tbl>
              <a:tblPr/>
              <a:tblGrid>
                <a:gridCol w="2628720">
                  <a:extLst>
                    <a:ext uri="{9D8B030D-6E8A-4147-A177-3AD203B41FA5}">
                      <a16:colId xmlns:a16="http://schemas.microsoft.com/office/drawing/2014/main" val="20000"/>
                    </a:ext>
                  </a:extLst>
                </a:gridCol>
              </a:tblGrid>
              <a:tr h="370800">
                <a:tc>
                  <a:txBody>
                    <a:bodyPr/>
                    <a:lstStyle/>
                    <a:p>
                      <a:pPr>
                        <a:lnSpc>
                          <a:spcPct val="100000"/>
                        </a:lnSpc>
                      </a:pPr>
                      <a:r>
                        <a:rPr lang="en-US" sz="1800" b="1" strike="noStrike" spc="-1">
                          <a:solidFill>
                            <a:srgbClr val="000000"/>
                          </a:solidFill>
                          <a:latin typeface="Calibri"/>
                        </a:rPr>
                        <a:t>dataset1</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graphicFrame>
        <p:nvGraphicFramePr>
          <p:cNvPr id="112" name="Table 4"/>
          <p:cNvGraphicFramePr/>
          <p:nvPr/>
        </p:nvGraphicFramePr>
        <p:xfrm>
          <a:off x="854280" y="2798640"/>
          <a:ext cx="2628720" cy="370800"/>
        </p:xfrm>
        <a:graphic>
          <a:graphicData uri="http://schemas.openxmlformats.org/drawingml/2006/table">
            <a:tbl>
              <a:tblPr/>
              <a:tblGrid>
                <a:gridCol w="2628720">
                  <a:extLst>
                    <a:ext uri="{9D8B030D-6E8A-4147-A177-3AD203B41FA5}">
                      <a16:colId xmlns:a16="http://schemas.microsoft.com/office/drawing/2014/main" val="20000"/>
                    </a:ext>
                  </a:extLst>
                </a:gridCol>
              </a:tblGrid>
              <a:tr h="370800">
                <a:tc>
                  <a:txBody>
                    <a:bodyPr/>
                    <a:lstStyle/>
                    <a:p>
                      <a:pPr>
                        <a:lnSpc>
                          <a:spcPct val="100000"/>
                        </a:lnSpc>
                      </a:pPr>
                      <a:r>
                        <a:rPr lang="en-US" sz="1800" b="1" strike="noStrike" spc="-1">
                          <a:solidFill>
                            <a:srgbClr val="000000"/>
                          </a:solidFill>
                          <a:latin typeface="Calibri"/>
                        </a:rPr>
                        <a:t>dataset2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sp>
        <p:nvSpPr>
          <p:cNvPr id="113" name="CustomShape 5"/>
          <p:cNvSpPr/>
          <p:nvPr/>
        </p:nvSpPr>
        <p:spPr>
          <a:xfrm>
            <a:off x="786240" y="-153720"/>
            <a:ext cx="10515240" cy="1325160"/>
          </a:xfrm>
          <a:prstGeom prst="rect">
            <a:avLst/>
          </a:prstGeom>
          <a:noFill/>
          <a:ln>
            <a:noFill/>
          </a:ln>
        </p:spPr>
        <p:style>
          <a:lnRef idx="0">
            <a:scrgbClr r="0" g="0" b="0"/>
          </a:lnRef>
          <a:fillRef idx="0">
            <a:scrgbClr r="0" g="0" b="0"/>
          </a:fillRef>
          <a:effectRef idx="0">
            <a:scrgbClr r="0" g="0" b="0"/>
          </a:effectRef>
          <a:fontRef idx="minor"/>
        </p:style>
        <p:txBody>
          <a:bodyPr anchor="ctr">
            <a:normAutofit/>
          </a:bodyPr>
          <a:lstStyle/>
          <a:p>
            <a:pPr>
              <a:lnSpc>
                <a:spcPct val="90000"/>
              </a:lnSpc>
            </a:pPr>
            <a:r>
              <a:rPr lang="en-US" sz="4400" b="0" strike="noStrike" spc="-1">
                <a:solidFill>
                  <a:srgbClr val="000000"/>
                </a:solidFill>
                <a:latin typeface="Calibri Light"/>
              </a:rPr>
              <a:t>Three similar datasets</a:t>
            </a:r>
            <a:endParaRPr lang="en-US" sz="4400" b="0" strike="noStrike" spc="-1">
              <a:latin typeface="Arial"/>
            </a:endParaRPr>
          </a:p>
        </p:txBody>
      </p:sp>
      <p:graphicFrame>
        <p:nvGraphicFramePr>
          <p:cNvPr id="114" name="Table 6"/>
          <p:cNvGraphicFramePr/>
          <p:nvPr/>
        </p:nvGraphicFramePr>
        <p:xfrm>
          <a:off x="870480" y="5116680"/>
          <a:ext cx="10515240" cy="14832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FFFF"/>
                          </a:solidFill>
                          <a:latin typeface="Calibri"/>
                        </a:rPr>
                        <a:t>firstname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FFC000"/>
                    </a:solidFill>
                  </a:tcPr>
                </a:tc>
                <a:tc>
                  <a:txBody>
                    <a:bodyPr/>
                    <a:lstStyle/>
                    <a:p>
                      <a:pPr>
                        <a:lnSpc>
                          <a:spcPct val="100000"/>
                        </a:lnSpc>
                      </a:pPr>
                      <a:r>
                        <a:rPr lang="en-US" sz="1800" b="1" strike="noStrike" spc="-1">
                          <a:solidFill>
                            <a:srgbClr val="FFFFFF"/>
                          </a:solidFill>
                          <a:latin typeface="Calibri"/>
                        </a:rPr>
                        <a:t>imperialheight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FFC000"/>
                    </a:solidFill>
                  </a:tcPr>
                </a:tc>
                <a:tc>
                  <a:txBody>
                    <a:bodyPr/>
                    <a:lstStyle/>
                    <a:p>
                      <a:pPr>
                        <a:lnSpc>
                          <a:spcPct val="100000"/>
                        </a:lnSpc>
                      </a:pPr>
                      <a:r>
                        <a:rPr lang="en-US" sz="1800" b="1" strike="noStrike" spc="-1">
                          <a:solidFill>
                            <a:srgbClr val="FFFFFF"/>
                          </a:solidFill>
                          <a:latin typeface="Calibri"/>
                        </a:rPr>
                        <a:t>dateofbirth</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FFC000"/>
                    </a:solidFill>
                  </a:tcPr>
                </a:tc>
                <a:tc>
                  <a:txBody>
                    <a:bodyPr/>
                    <a:lstStyle/>
                    <a:p>
                      <a:pPr>
                        <a:lnSpc>
                          <a:spcPct val="100000"/>
                        </a:lnSpc>
                      </a:pPr>
                      <a:r>
                        <a:rPr lang="en-US" sz="1800" b="1" strike="noStrike" spc="-1">
                          <a:solidFill>
                            <a:srgbClr val="FFFFFF"/>
                          </a:solidFill>
                          <a:latin typeface="Calibri"/>
                        </a:rPr>
                        <a:t>maritalstatus2018</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FFC000"/>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Lisa</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69</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1995-09-02</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FE8CC"/>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Bart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tc>
                  <a:txBody>
                    <a:bodyPr/>
                    <a:lstStyle/>
                    <a:p>
                      <a:pPr>
                        <a:lnSpc>
                          <a:spcPct val="100000"/>
                        </a:lnSpc>
                      </a:pPr>
                      <a:r>
                        <a:rPr lang="en-US" sz="1800" b="0" strike="noStrike" spc="-1">
                          <a:solidFill>
                            <a:srgbClr val="000000"/>
                          </a:solidFill>
                          <a:latin typeface="Calibri"/>
                        </a:rPr>
                        <a:t>75</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tc>
                  <a:txBody>
                    <a:bodyPr/>
                    <a:lstStyle/>
                    <a:p>
                      <a:pPr>
                        <a:lnSpc>
                          <a:spcPct val="100000"/>
                        </a:lnSpc>
                      </a:pPr>
                      <a:r>
                        <a:rPr lang="en-US" sz="1800" b="0" strike="noStrike" spc="-1">
                          <a:solidFill>
                            <a:srgbClr val="000000"/>
                          </a:solidFill>
                          <a:latin typeface="Calibri"/>
                        </a:rPr>
                        <a:t>1954-06-21</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Homer</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68</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1972-11-23</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extLst>
                  <a:ext uri="{0D108BD9-81ED-4DB2-BD59-A6C34878D82A}">
                    <a16:rowId xmlns:a16="http://schemas.microsoft.com/office/drawing/2014/main" val="10003"/>
                  </a:ext>
                </a:extLst>
              </a:tr>
            </a:tbl>
          </a:graphicData>
        </a:graphic>
      </p:graphicFrame>
      <p:graphicFrame>
        <p:nvGraphicFramePr>
          <p:cNvPr id="115" name="Table 7"/>
          <p:cNvGraphicFramePr/>
          <p:nvPr/>
        </p:nvGraphicFramePr>
        <p:xfrm>
          <a:off x="854280" y="4745880"/>
          <a:ext cx="2628720" cy="370800"/>
        </p:xfrm>
        <a:graphic>
          <a:graphicData uri="http://schemas.openxmlformats.org/drawingml/2006/table">
            <a:tbl>
              <a:tblPr/>
              <a:tblGrid>
                <a:gridCol w="2628720">
                  <a:extLst>
                    <a:ext uri="{9D8B030D-6E8A-4147-A177-3AD203B41FA5}">
                      <a16:colId xmlns:a16="http://schemas.microsoft.com/office/drawing/2014/main" val="20000"/>
                    </a:ext>
                  </a:extLst>
                </a:gridCol>
              </a:tblGrid>
              <a:tr h="370800">
                <a:tc>
                  <a:txBody>
                    <a:bodyPr/>
                    <a:lstStyle/>
                    <a:p>
                      <a:pPr>
                        <a:lnSpc>
                          <a:spcPct val="100000"/>
                        </a:lnSpc>
                      </a:pPr>
                      <a:r>
                        <a:rPr lang="en-US" sz="1800" b="1" strike="noStrike" spc="-1">
                          <a:solidFill>
                            <a:srgbClr val="000000"/>
                          </a:solidFill>
                          <a:latin typeface="Calibri"/>
                        </a:rPr>
                        <a:t>dataset3</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6" name="Table 1"/>
          <p:cNvGraphicFramePr/>
          <p:nvPr/>
        </p:nvGraphicFramePr>
        <p:xfrm>
          <a:off x="870480" y="1293480"/>
          <a:ext cx="10515240" cy="14832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FFFF"/>
                          </a:solidFill>
                          <a:latin typeface="Calibri"/>
                        </a:rPr>
                        <a:t>name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height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birthdate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martialstatus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John</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178</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1998-09-02</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Gill</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200</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1934-06-12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Alice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182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1922-12-24</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extLst>
                  <a:ext uri="{0D108BD9-81ED-4DB2-BD59-A6C34878D82A}">
                    <a16:rowId xmlns:a16="http://schemas.microsoft.com/office/drawing/2014/main" val="10003"/>
                  </a:ext>
                </a:extLst>
              </a:tr>
            </a:tbl>
          </a:graphicData>
        </a:graphic>
      </p:graphicFrame>
      <p:graphicFrame>
        <p:nvGraphicFramePr>
          <p:cNvPr id="117" name="Table 2"/>
          <p:cNvGraphicFramePr/>
          <p:nvPr/>
        </p:nvGraphicFramePr>
        <p:xfrm>
          <a:off x="854280" y="3194280"/>
          <a:ext cx="10515240" cy="14832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FFFF"/>
                          </a:solidFill>
                          <a:latin typeface="Calibri"/>
                        </a:rPr>
                        <a:t>firstname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D7D31"/>
                    </a:solidFill>
                  </a:tcPr>
                </a:tc>
                <a:tc>
                  <a:txBody>
                    <a:bodyPr/>
                    <a:lstStyle/>
                    <a:p>
                      <a:pPr>
                        <a:lnSpc>
                          <a:spcPct val="100000"/>
                        </a:lnSpc>
                      </a:pPr>
                      <a:r>
                        <a:rPr lang="en-US" sz="1800" b="1" strike="noStrike" spc="-1">
                          <a:solidFill>
                            <a:srgbClr val="FFFFFF"/>
                          </a:solidFill>
                          <a:latin typeface="Calibri"/>
                        </a:rPr>
                        <a:t>personheight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D7D31"/>
                    </a:solidFill>
                  </a:tcPr>
                </a:tc>
                <a:tc>
                  <a:txBody>
                    <a:bodyPr/>
                    <a:lstStyle/>
                    <a:p>
                      <a:pPr>
                        <a:lnSpc>
                          <a:spcPct val="100000"/>
                        </a:lnSpc>
                      </a:pPr>
                      <a:r>
                        <a:rPr lang="en-US" sz="1800" b="1" strike="noStrike" spc="-1">
                          <a:solidFill>
                            <a:srgbClr val="FFFFFF"/>
                          </a:solidFill>
                          <a:latin typeface="Calibri"/>
                        </a:rPr>
                        <a:t>dateofbirth</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D7D31"/>
                    </a:solidFill>
                  </a:tcPr>
                </a:tc>
                <a:tc>
                  <a:txBody>
                    <a:bodyPr/>
                    <a:lstStyle/>
                    <a:p>
                      <a:pPr>
                        <a:lnSpc>
                          <a:spcPct val="100000"/>
                        </a:lnSpc>
                      </a:pPr>
                      <a:r>
                        <a:rPr lang="en-US" sz="1800" b="1" strike="noStrike" spc="-1">
                          <a:solidFill>
                            <a:srgbClr val="FFFFFF"/>
                          </a:solidFill>
                          <a:latin typeface="Calibri"/>
                        </a:rPr>
                        <a:t>maritalstatus2010</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ED7D31"/>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Bob</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70</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1995-09-02</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8D7CD"/>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Lars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BECE7"/>
                    </a:solidFill>
                  </a:tcPr>
                </a:tc>
                <a:tc>
                  <a:txBody>
                    <a:bodyPr/>
                    <a:lstStyle/>
                    <a:p>
                      <a:pPr>
                        <a:lnSpc>
                          <a:spcPct val="100000"/>
                        </a:lnSpc>
                      </a:pPr>
                      <a:r>
                        <a:rPr lang="en-US" sz="1800" b="0" strike="noStrike" spc="-1">
                          <a:solidFill>
                            <a:srgbClr val="000000"/>
                          </a:solidFill>
                          <a:latin typeface="Calibri"/>
                        </a:rPr>
                        <a:t>76</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BECE7"/>
                    </a:solidFill>
                  </a:tcPr>
                </a:tc>
                <a:tc>
                  <a:txBody>
                    <a:bodyPr/>
                    <a:lstStyle/>
                    <a:p>
                      <a:pPr>
                        <a:lnSpc>
                          <a:spcPct val="100000"/>
                        </a:lnSpc>
                      </a:pPr>
                      <a:r>
                        <a:rPr lang="en-US" sz="1800" b="0" strike="noStrike" spc="-1">
                          <a:solidFill>
                            <a:srgbClr val="000000"/>
                          </a:solidFill>
                          <a:latin typeface="Calibri"/>
                        </a:rPr>
                        <a:t>1954-06-21</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BECE7"/>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BECE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Gerald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66</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1972-11-23</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8D7CD"/>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8D7CD"/>
                    </a:solidFill>
                  </a:tcPr>
                </a:tc>
                <a:extLst>
                  <a:ext uri="{0D108BD9-81ED-4DB2-BD59-A6C34878D82A}">
                    <a16:rowId xmlns:a16="http://schemas.microsoft.com/office/drawing/2014/main" val="10003"/>
                  </a:ext>
                </a:extLst>
              </a:tr>
            </a:tbl>
          </a:graphicData>
        </a:graphic>
      </p:graphicFrame>
      <p:graphicFrame>
        <p:nvGraphicFramePr>
          <p:cNvPr id="118" name="Table 3"/>
          <p:cNvGraphicFramePr/>
          <p:nvPr/>
        </p:nvGraphicFramePr>
        <p:xfrm>
          <a:off x="854280" y="881280"/>
          <a:ext cx="2628720" cy="370800"/>
        </p:xfrm>
        <a:graphic>
          <a:graphicData uri="http://schemas.openxmlformats.org/drawingml/2006/table">
            <a:tbl>
              <a:tblPr/>
              <a:tblGrid>
                <a:gridCol w="2628720">
                  <a:extLst>
                    <a:ext uri="{9D8B030D-6E8A-4147-A177-3AD203B41FA5}">
                      <a16:colId xmlns:a16="http://schemas.microsoft.com/office/drawing/2014/main" val="20000"/>
                    </a:ext>
                  </a:extLst>
                </a:gridCol>
              </a:tblGrid>
              <a:tr h="370800">
                <a:tc>
                  <a:txBody>
                    <a:bodyPr/>
                    <a:lstStyle/>
                    <a:p>
                      <a:pPr>
                        <a:lnSpc>
                          <a:spcPct val="100000"/>
                        </a:lnSpc>
                      </a:pPr>
                      <a:r>
                        <a:rPr lang="en-US" sz="1800" b="1" strike="noStrike" spc="-1">
                          <a:solidFill>
                            <a:srgbClr val="000000"/>
                          </a:solidFill>
                          <a:latin typeface="Calibri"/>
                        </a:rPr>
                        <a:t>dataset1</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graphicFrame>
        <p:nvGraphicFramePr>
          <p:cNvPr id="119" name="Table 4"/>
          <p:cNvGraphicFramePr/>
          <p:nvPr/>
        </p:nvGraphicFramePr>
        <p:xfrm>
          <a:off x="854280" y="2798640"/>
          <a:ext cx="2628720" cy="370800"/>
        </p:xfrm>
        <a:graphic>
          <a:graphicData uri="http://schemas.openxmlformats.org/drawingml/2006/table">
            <a:tbl>
              <a:tblPr/>
              <a:tblGrid>
                <a:gridCol w="2628720">
                  <a:extLst>
                    <a:ext uri="{9D8B030D-6E8A-4147-A177-3AD203B41FA5}">
                      <a16:colId xmlns:a16="http://schemas.microsoft.com/office/drawing/2014/main" val="20000"/>
                    </a:ext>
                  </a:extLst>
                </a:gridCol>
              </a:tblGrid>
              <a:tr h="370800">
                <a:tc>
                  <a:txBody>
                    <a:bodyPr/>
                    <a:lstStyle/>
                    <a:p>
                      <a:pPr>
                        <a:lnSpc>
                          <a:spcPct val="100000"/>
                        </a:lnSpc>
                      </a:pPr>
                      <a:r>
                        <a:rPr lang="en-US" sz="1800" b="1" strike="noStrike" spc="-1">
                          <a:solidFill>
                            <a:srgbClr val="000000"/>
                          </a:solidFill>
                          <a:latin typeface="Calibri"/>
                        </a:rPr>
                        <a:t>dataset2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sp>
        <p:nvSpPr>
          <p:cNvPr id="120" name="CustomShape 5"/>
          <p:cNvSpPr/>
          <p:nvPr/>
        </p:nvSpPr>
        <p:spPr>
          <a:xfrm>
            <a:off x="786240" y="-153720"/>
            <a:ext cx="10515240" cy="1325160"/>
          </a:xfrm>
          <a:prstGeom prst="rect">
            <a:avLst/>
          </a:prstGeom>
          <a:noFill/>
          <a:ln>
            <a:noFill/>
          </a:ln>
        </p:spPr>
        <p:style>
          <a:lnRef idx="0">
            <a:scrgbClr r="0" g="0" b="0"/>
          </a:lnRef>
          <a:fillRef idx="0">
            <a:scrgbClr r="0" g="0" b="0"/>
          </a:fillRef>
          <a:effectRef idx="0">
            <a:scrgbClr r="0" g="0" b="0"/>
          </a:effectRef>
          <a:fontRef idx="minor"/>
        </p:style>
        <p:txBody>
          <a:bodyPr anchor="ctr">
            <a:normAutofit/>
          </a:bodyPr>
          <a:lstStyle/>
          <a:p>
            <a:pPr>
              <a:lnSpc>
                <a:spcPct val="90000"/>
              </a:lnSpc>
            </a:pPr>
            <a:r>
              <a:rPr lang="en-US" sz="4400" b="0" strike="noStrike" spc="-1">
                <a:solidFill>
                  <a:srgbClr val="000000"/>
                </a:solidFill>
                <a:latin typeface="Calibri Light"/>
              </a:rPr>
              <a:t>Three similar datasets - code representation</a:t>
            </a:r>
            <a:endParaRPr lang="en-US" sz="4400" b="0" strike="noStrike" spc="-1">
              <a:latin typeface="Arial"/>
            </a:endParaRPr>
          </a:p>
        </p:txBody>
      </p:sp>
      <p:graphicFrame>
        <p:nvGraphicFramePr>
          <p:cNvPr id="121" name="Table 6"/>
          <p:cNvGraphicFramePr/>
          <p:nvPr/>
        </p:nvGraphicFramePr>
        <p:xfrm>
          <a:off x="870480" y="5116680"/>
          <a:ext cx="10515240" cy="14832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FFFF"/>
                          </a:solidFill>
                          <a:latin typeface="Calibri"/>
                        </a:rPr>
                        <a:t>firstname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FFC000"/>
                    </a:solidFill>
                  </a:tcPr>
                </a:tc>
                <a:tc>
                  <a:txBody>
                    <a:bodyPr/>
                    <a:lstStyle/>
                    <a:p>
                      <a:pPr>
                        <a:lnSpc>
                          <a:spcPct val="100000"/>
                        </a:lnSpc>
                      </a:pPr>
                      <a:r>
                        <a:rPr lang="en-US" sz="1800" b="1" strike="noStrike" spc="-1">
                          <a:solidFill>
                            <a:srgbClr val="FFFFFF"/>
                          </a:solidFill>
                          <a:latin typeface="Calibri"/>
                        </a:rPr>
                        <a:t>imperialheight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FFC000"/>
                    </a:solidFill>
                  </a:tcPr>
                </a:tc>
                <a:tc>
                  <a:txBody>
                    <a:bodyPr/>
                    <a:lstStyle/>
                    <a:p>
                      <a:pPr>
                        <a:lnSpc>
                          <a:spcPct val="100000"/>
                        </a:lnSpc>
                      </a:pPr>
                      <a:r>
                        <a:rPr lang="en-US" sz="1800" b="1" strike="noStrike" spc="-1">
                          <a:solidFill>
                            <a:srgbClr val="FFFFFF"/>
                          </a:solidFill>
                          <a:latin typeface="Calibri"/>
                        </a:rPr>
                        <a:t>dateofbirth</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FFC000"/>
                    </a:solidFill>
                  </a:tcPr>
                </a:tc>
                <a:tc>
                  <a:txBody>
                    <a:bodyPr/>
                    <a:lstStyle/>
                    <a:p>
                      <a:pPr>
                        <a:lnSpc>
                          <a:spcPct val="100000"/>
                        </a:lnSpc>
                      </a:pPr>
                      <a:r>
                        <a:rPr lang="en-US" sz="1800" b="1" strike="noStrike" spc="-1">
                          <a:solidFill>
                            <a:srgbClr val="FFFFFF"/>
                          </a:solidFill>
                          <a:latin typeface="Calibri"/>
                        </a:rPr>
                        <a:t>maritalstatus2018</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FFC000"/>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Lisa</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69</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1995-09-02</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FFE8CC"/>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Bart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tc>
                  <a:txBody>
                    <a:bodyPr/>
                    <a:lstStyle/>
                    <a:p>
                      <a:pPr>
                        <a:lnSpc>
                          <a:spcPct val="100000"/>
                        </a:lnSpc>
                      </a:pPr>
                      <a:r>
                        <a:rPr lang="en-US" sz="1800" b="0" strike="noStrike" spc="-1">
                          <a:solidFill>
                            <a:srgbClr val="000000"/>
                          </a:solidFill>
                          <a:latin typeface="Calibri"/>
                        </a:rPr>
                        <a:t>75</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tc>
                  <a:txBody>
                    <a:bodyPr/>
                    <a:lstStyle/>
                    <a:p>
                      <a:pPr>
                        <a:lnSpc>
                          <a:spcPct val="100000"/>
                        </a:lnSpc>
                      </a:pPr>
                      <a:r>
                        <a:rPr lang="en-US" sz="1800" b="0" strike="noStrike" spc="-1">
                          <a:solidFill>
                            <a:srgbClr val="000000"/>
                          </a:solidFill>
                          <a:latin typeface="Calibri"/>
                        </a:rPr>
                        <a:t>1954-06-21</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F4E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Homer</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68</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1972-11-23</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tc>
                  <a:txBody>
                    <a:bodyPr/>
                    <a:lstStyle/>
                    <a:p>
                      <a:pPr>
                        <a:lnSpc>
                          <a:spcPct val="100000"/>
                        </a:lnSpc>
                      </a:pPr>
                      <a:r>
                        <a:rPr lang="en-US" sz="1800" b="0" strike="noStrike" spc="-1">
                          <a:solidFill>
                            <a:srgbClr val="000000"/>
                          </a:solidFill>
                          <a:latin typeface="Calibri"/>
                        </a:rPr>
                        <a:t>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FFE8CC"/>
                    </a:solidFill>
                  </a:tcPr>
                </a:tc>
                <a:extLst>
                  <a:ext uri="{0D108BD9-81ED-4DB2-BD59-A6C34878D82A}">
                    <a16:rowId xmlns:a16="http://schemas.microsoft.com/office/drawing/2014/main" val="10003"/>
                  </a:ext>
                </a:extLst>
              </a:tr>
            </a:tbl>
          </a:graphicData>
        </a:graphic>
      </p:graphicFrame>
      <p:graphicFrame>
        <p:nvGraphicFramePr>
          <p:cNvPr id="122" name="Table 7"/>
          <p:cNvGraphicFramePr/>
          <p:nvPr/>
        </p:nvGraphicFramePr>
        <p:xfrm>
          <a:off x="854280" y="4745880"/>
          <a:ext cx="2628720" cy="370800"/>
        </p:xfrm>
        <a:graphic>
          <a:graphicData uri="http://schemas.openxmlformats.org/drawingml/2006/table">
            <a:tbl>
              <a:tblPr/>
              <a:tblGrid>
                <a:gridCol w="2628720">
                  <a:extLst>
                    <a:ext uri="{9D8B030D-6E8A-4147-A177-3AD203B41FA5}">
                      <a16:colId xmlns:a16="http://schemas.microsoft.com/office/drawing/2014/main" val="20000"/>
                    </a:ext>
                  </a:extLst>
                </a:gridCol>
              </a:tblGrid>
              <a:tr h="370800">
                <a:tc>
                  <a:txBody>
                    <a:bodyPr/>
                    <a:lstStyle/>
                    <a:p>
                      <a:pPr>
                        <a:lnSpc>
                          <a:spcPct val="100000"/>
                        </a:lnSpc>
                      </a:pPr>
                      <a:r>
                        <a:rPr lang="en-US" sz="1800" b="1" strike="noStrike" spc="-1">
                          <a:solidFill>
                            <a:srgbClr val="000000"/>
                          </a:solidFill>
                          <a:latin typeface="Calibri"/>
                        </a:rPr>
                        <a:t>dataset3</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sp>
        <p:nvSpPr>
          <p:cNvPr id="123" name="CustomShape 8"/>
          <p:cNvSpPr/>
          <p:nvPr/>
        </p:nvSpPr>
        <p:spPr>
          <a:xfrm>
            <a:off x="8727120" y="6235560"/>
            <a:ext cx="2658600" cy="364320"/>
          </a:xfrm>
          <a:prstGeom prst="rect">
            <a:avLst/>
          </a:prstGeom>
          <a:noFill/>
          <a:ln w="57240">
            <a:solidFill>
              <a:srgbClr val="FF0000"/>
            </a:solidFill>
          </a:ln>
        </p:spPr>
        <p:style>
          <a:lnRef idx="2">
            <a:schemeClr val="accent1">
              <a:shade val="50000"/>
            </a:schemeClr>
          </a:lnRef>
          <a:fillRef idx="1">
            <a:schemeClr val="accent1"/>
          </a:fillRef>
          <a:effectRef idx="0">
            <a:schemeClr val="accent1"/>
          </a:effectRef>
          <a:fontRef idx="minor"/>
        </p:style>
      </p:sp>
      <p:sp>
        <p:nvSpPr>
          <p:cNvPr id="124" name="CustomShape 9"/>
          <p:cNvSpPr/>
          <p:nvPr/>
        </p:nvSpPr>
        <p:spPr>
          <a:xfrm>
            <a:off x="8663760" y="1146600"/>
            <a:ext cx="2774160" cy="5584320"/>
          </a:xfrm>
          <a:prstGeom prst="roundRect">
            <a:avLst>
              <a:gd name="adj" fmla="val 0"/>
            </a:avLst>
          </a:prstGeom>
          <a:noFill/>
          <a:ln w="38160">
            <a:solidFill>
              <a:schemeClr val="accent2"/>
            </a:solidFill>
            <a:prstDash val="dash"/>
          </a:ln>
        </p:spPr>
        <p:style>
          <a:lnRef idx="2">
            <a:schemeClr val="accent1">
              <a:shade val="50000"/>
            </a:schemeClr>
          </a:lnRef>
          <a:fillRef idx="1">
            <a:schemeClr val="accent1"/>
          </a:fillRef>
          <a:effectRef idx="0">
            <a:schemeClr val="accent1"/>
          </a:effectRef>
          <a:fontRef idx="minor"/>
        </p:style>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sv-SE" sz="4400" b="0" strike="noStrike" spc="-1">
                <a:solidFill>
                  <a:srgbClr val="000000"/>
                </a:solidFill>
                <a:latin typeface="Calibri Light"/>
              </a:rPr>
              <a:t>Variables re-using sets of codes</a:t>
            </a:r>
            <a:endParaRPr lang="sv-SE" sz="4400" b="0" strike="noStrike" spc="-1">
              <a:solidFill>
                <a:srgbClr val="000000"/>
              </a:solidFill>
              <a:latin typeface="Calibri"/>
            </a:endParaRPr>
          </a:p>
        </p:txBody>
      </p:sp>
      <p:graphicFrame>
        <p:nvGraphicFramePr>
          <p:cNvPr id="126" name="Table 2"/>
          <p:cNvGraphicFramePr/>
          <p:nvPr/>
        </p:nvGraphicFramePr>
        <p:xfrm>
          <a:off x="4602960" y="1892160"/>
          <a:ext cx="2628720" cy="370800"/>
        </p:xfrm>
        <a:graphic>
          <a:graphicData uri="http://schemas.openxmlformats.org/drawingml/2006/table">
            <a:tbl>
              <a:tblPr/>
              <a:tblGrid>
                <a:gridCol w="2628720">
                  <a:extLst>
                    <a:ext uri="{9D8B030D-6E8A-4147-A177-3AD203B41FA5}">
                      <a16:colId xmlns:a16="http://schemas.microsoft.com/office/drawing/2014/main" val="20000"/>
                    </a:ext>
                  </a:extLst>
                </a:gridCol>
              </a:tblGrid>
              <a:tr h="370800">
                <a:tc>
                  <a:txBody>
                    <a:bodyPr/>
                    <a:lstStyle/>
                    <a:p>
                      <a:pPr>
                        <a:lnSpc>
                          <a:spcPct val="100000"/>
                        </a:lnSpc>
                      </a:pPr>
                      <a:r>
                        <a:rPr lang="en-US" sz="1800" b="1" strike="noStrike" spc="-1">
                          <a:solidFill>
                            <a:srgbClr val="000000"/>
                          </a:solidFill>
                          <a:latin typeface="Calibri"/>
                        </a:rPr>
                        <a:t>maritalstatus codes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graphicFrame>
        <p:nvGraphicFramePr>
          <p:cNvPr id="127" name="Table 3"/>
          <p:cNvGraphicFramePr/>
          <p:nvPr/>
        </p:nvGraphicFramePr>
        <p:xfrm>
          <a:off x="4602960" y="2303640"/>
          <a:ext cx="3154320" cy="1112400"/>
        </p:xfrm>
        <a:graphic>
          <a:graphicData uri="http://schemas.openxmlformats.org/drawingml/2006/table">
            <a:tbl>
              <a:tblPr/>
              <a:tblGrid>
                <a:gridCol w="834840">
                  <a:extLst>
                    <a:ext uri="{9D8B030D-6E8A-4147-A177-3AD203B41FA5}">
                      <a16:colId xmlns:a16="http://schemas.microsoft.com/office/drawing/2014/main" val="20000"/>
                    </a:ext>
                  </a:extLst>
                </a:gridCol>
                <a:gridCol w="2319480">
                  <a:extLst>
                    <a:ext uri="{9D8B030D-6E8A-4147-A177-3AD203B41FA5}">
                      <a16:colId xmlns:a16="http://schemas.microsoft.com/office/drawing/2014/main" val="20001"/>
                    </a:ext>
                  </a:extLst>
                </a:gridCol>
              </a:tblGrid>
              <a:tr h="370800">
                <a:tc>
                  <a:txBody>
                    <a:bodyPr/>
                    <a:lstStyle/>
                    <a:p>
                      <a:pPr>
                        <a:lnSpc>
                          <a:spcPct val="100000"/>
                        </a:lnSpc>
                      </a:pPr>
                      <a:r>
                        <a:rPr lang="en-US" sz="1800" b="1" strike="noStrike" spc="-1">
                          <a:solidFill>
                            <a:srgbClr val="FFFFFF"/>
                          </a:solidFill>
                          <a:latin typeface="Calibri"/>
                        </a:rPr>
                        <a:t>code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nSpc>
                          <a:spcPct val="100000"/>
                        </a:lnSpc>
                      </a:pPr>
                      <a:r>
                        <a:rPr lang="en-US" sz="1800" b="1" strike="noStrike" spc="-1">
                          <a:solidFill>
                            <a:srgbClr val="FFFFFF"/>
                          </a:solidFill>
                          <a:latin typeface="Calibri"/>
                        </a:rPr>
                        <a:t>category</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CCCCC"/>
                    </a:solidFill>
                  </a:tcPr>
                </a:tc>
                <a:tc>
                  <a:txBody>
                    <a:bodyPr/>
                    <a:lstStyle/>
                    <a:p>
                      <a:pPr>
                        <a:lnSpc>
                          <a:spcPct val="100000"/>
                        </a:lnSpc>
                      </a:pPr>
                      <a:r>
                        <a:rPr lang="en-US" sz="1800" b="0" strike="noStrike" spc="-1">
                          <a:solidFill>
                            <a:srgbClr val="000000"/>
                          </a:solidFill>
                          <a:latin typeface="Calibri"/>
                        </a:rPr>
                        <a:t>Single</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CCCCC"/>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a:solidFill>
                            <a:srgbClr val="000000"/>
                          </a:solidFill>
                          <a:latin typeface="Calibri"/>
                        </a:rPr>
                        <a:t>Married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bl>
          </a:graphicData>
        </a:graphic>
      </p:graphicFrame>
      <p:sp>
        <p:nvSpPr>
          <p:cNvPr id="128" name="CustomShape 4"/>
          <p:cNvSpPr/>
          <p:nvPr/>
        </p:nvSpPr>
        <p:spPr>
          <a:xfrm>
            <a:off x="838080" y="1690560"/>
            <a:ext cx="2535480" cy="651960"/>
          </a:xfrm>
          <a:prstGeom prst="roundRect">
            <a:avLst>
              <a:gd name="adj" fmla="val 16667"/>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maritalstatus</a:t>
            </a:r>
            <a:br>
              <a:rPr dirty="0"/>
            </a:br>
            <a:r>
              <a:rPr lang="en-US" sz="1800" b="0" strike="noStrike" spc="-1" dirty="0">
                <a:solidFill>
                  <a:srgbClr val="FFFFFF"/>
                </a:solidFill>
                <a:latin typeface="Calibri"/>
              </a:rPr>
              <a:t>(variable)</a:t>
            </a:r>
            <a:endParaRPr lang="en-US" sz="1800" b="0" strike="noStrike" spc="-1" dirty="0">
              <a:latin typeface="Arial"/>
            </a:endParaRPr>
          </a:p>
        </p:txBody>
      </p:sp>
      <p:sp>
        <p:nvSpPr>
          <p:cNvPr id="129" name="CustomShape 5"/>
          <p:cNvSpPr/>
          <p:nvPr/>
        </p:nvSpPr>
        <p:spPr>
          <a:xfrm>
            <a:off x="838080" y="3344040"/>
            <a:ext cx="2535480" cy="651960"/>
          </a:xfrm>
          <a:prstGeom prst="roundRect">
            <a:avLst>
              <a:gd name="adj" fmla="val 16667"/>
            </a:avLst>
          </a:prstGeom>
          <a:ln/>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maritalstatus2010</a:t>
            </a:r>
            <a:br>
              <a:rPr dirty="0"/>
            </a:br>
            <a:r>
              <a:rPr lang="en-US" sz="1800" b="0" strike="noStrike" spc="-1" dirty="0">
                <a:solidFill>
                  <a:srgbClr val="FFFFFF"/>
                </a:solidFill>
                <a:latin typeface="Calibri"/>
              </a:rPr>
              <a:t>(variable)</a:t>
            </a:r>
            <a:endParaRPr lang="en-US" sz="1800" b="0" strike="noStrike" spc="-1" dirty="0">
              <a:latin typeface="Arial"/>
            </a:endParaRPr>
          </a:p>
        </p:txBody>
      </p:sp>
      <p:sp>
        <p:nvSpPr>
          <p:cNvPr id="130" name="CustomShape 6"/>
          <p:cNvSpPr/>
          <p:nvPr/>
        </p:nvSpPr>
        <p:spPr>
          <a:xfrm>
            <a:off x="3373920" y="2016720"/>
            <a:ext cx="1228680" cy="842760"/>
          </a:xfrm>
          <a:custGeom>
            <a:avLst/>
            <a:gdLst/>
            <a:ahLst/>
            <a:cxnLst/>
            <a:rect l="l" t="t" r="r" b="b"/>
            <a:pathLst>
              <a:path w="21600" h="21600">
                <a:moveTo>
                  <a:pt x="0" y="0"/>
                </a:moveTo>
                <a:lnTo>
                  <a:pt x="21600" y="21600"/>
                </a:lnTo>
              </a:path>
            </a:pathLst>
          </a:custGeom>
          <a:noFill/>
          <a:ln w="76320">
            <a:solidFill>
              <a:schemeClr val="accent1"/>
            </a:solidFill>
            <a:headEnd type="oval" w="med" len="med"/>
            <a:tailEnd type="triangle" w="med" len="med"/>
          </a:ln>
        </p:spPr>
        <p:style>
          <a:lnRef idx="3">
            <a:schemeClr val="accent5"/>
          </a:lnRef>
          <a:fillRef idx="0">
            <a:schemeClr val="accent5"/>
          </a:fillRef>
          <a:effectRef idx="2">
            <a:schemeClr val="accent5"/>
          </a:effectRef>
          <a:fontRef idx="minor"/>
        </p:style>
      </p:sp>
      <p:sp>
        <p:nvSpPr>
          <p:cNvPr id="131" name="CustomShape 7"/>
          <p:cNvSpPr/>
          <p:nvPr/>
        </p:nvSpPr>
        <p:spPr>
          <a:xfrm flipV="1">
            <a:off x="3373920" y="2859480"/>
            <a:ext cx="1228680" cy="810000"/>
          </a:xfrm>
          <a:custGeom>
            <a:avLst/>
            <a:gdLst/>
            <a:ahLst/>
            <a:cxnLst/>
            <a:rect l="l" t="t" r="r" b="b"/>
            <a:pathLst>
              <a:path w="21600" h="21600">
                <a:moveTo>
                  <a:pt x="0" y="0"/>
                </a:moveTo>
                <a:lnTo>
                  <a:pt x="21600" y="21600"/>
                </a:lnTo>
              </a:path>
            </a:pathLst>
          </a:custGeom>
          <a:noFill/>
          <a:ln w="76320">
            <a:solidFill>
              <a:schemeClr val="accent2"/>
            </a:solidFill>
            <a:headEnd type="oval" w="med" len="med"/>
            <a:tailEnd type="triangle" w="med" len="med"/>
          </a:ln>
        </p:spPr>
        <p:style>
          <a:lnRef idx="3">
            <a:schemeClr val="accent5"/>
          </a:lnRef>
          <a:fillRef idx="0">
            <a:schemeClr val="accent5"/>
          </a:fillRef>
          <a:effectRef idx="2">
            <a:schemeClr val="accent5"/>
          </a:effectRef>
          <a:fontRef idx="minor"/>
        </p:style>
      </p:sp>
      <p:sp>
        <p:nvSpPr>
          <p:cNvPr id="132" name="CustomShape 8"/>
          <p:cNvSpPr/>
          <p:nvPr/>
        </p:nvSpPr>
        <p:spPr>
          <a:xfrm>
            <a:off x="838080" y="4924440"/>
            <a:ext cx="2535480" cy="651960"/>
          </a:xfrm>
          <a:prstGeom prst="roundRect">
            <a:avLst>
              <a:gd name="adj" fmla="val 16667"/>
            </a:avLst>
          </a:prstGeom>
          <a:ln/>
        </p:spPr>
        <p:style>
          <a:lnRef idx="3">
            <a:schemeClr val="lt1"/>
          </a:lnRef>
          <a:fillRef idx="1">
            <a:schemeClr val="accent4"/>
          </a:fillRef>
          <a:effectRef idx="1">
            <a:schemeClr val="accent4"/>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maritalstatus2018</a:t>
            </a:r>
            <a:br>
              <a:rPr dirty="0"/>
            </a:br>
            <a:r>
              <a:rPr lang="en-US" sz="1800" b="0" strike="noStrike" spc="-1" dirty="0">
                <a:solidFill>
                  <a:srgbClr val="FFFFFF"/>
                </a:solidFill>
                <a:latin typeface="Calibri"/>
              </a:rPr>
              <a:t>(variable)</a:t>
            </a:r>
            <a:endParaRPr lang="en-US" sz="1800" b="0" strike="noStrike" spc="-1" dirty="0">
              <a:latin typeface="Arial"/>
            </a:endParaRPr>
          </a:p>
        </p:txBody>
      </p:sp>
      <p:graphicFrame>
        <p:nvGraphicFramePr>
          <p:cNvPr id="133" name="Table 9"/>
          <p:cNvGraphicFramePr/>
          <p:nvPr/>
        </p:nvGraphicFramePr>
        <p:xfrm>
          <a:off x="4602960" y="4137840"/>
          <a:ext cx="2628720" cy="370800"/>
        </p:xfrm>
        <a:graphic>
          <a:graphicData uri="http://schemas.openxmlformats.org/drawingml/2006/table">
            <a:tbl>
              <a:tblPr/>
              <a:tblGrid>
                <a:gridCol w="2628720">
                  <a:extLst>
                    <a:ext uri="{9D8B030D-6E8A-4147-A177-3AD203B41FA5}">
                      <a16:colId xmlns:a16="http://schemas.microsoft.com/office/drawing/2014/main" val="20000"/>
                    </a:ext>
                  </a:extLst>
                </a:gridCol>
              </a:tblGrid>
              <a:tr h="370800">
                <a:tc>
                  <a:txBody>
                    <a:bodyPr/>
                    <a:lstStyle/>
                    <a:p>
                      <a:pPr>
                        <a:lnSpc>
                          <a:spcPct val="100000"/>
                        </a:lnSpc>
                      </a:pPr>
                      <a:r>
                        <a:rPr lang="en-US" sz="1800" b="1" strike="noStrike" spc="-1">
                          <a:solidFill>
                            <a:srgbClr val="000000"/>
                          </a:solidFill>
                          <a:latin typeface="Calibri"/>
                        </a:rPr>
                        <a:t>maritalstatusplus codes</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noFill/>
                  </a:tcPr>
                </a:tc>
                <a:extLst>
                  <a:ext uri="{0D108BD9-81ED-4DB2-BD59-A6C34878D82A}">
                    <a16:rowId xmlns:a16="http://schemas.microsoft.com/office/drawing/2014/main" val="10000"/>
                  </a:ext>
                </a:extLst>
              </a:tr>
            </a:tbl>
          </a:graphicData>
        </a:graphic>
      </p:graphicFrame>
      <p:graphicFrame>
        <p:nvGraphicFramePr>
          <p:cNvPr id="134" name="Table 10"/>
          <p:cNvGraphicFramePr/>
          <p:nvPr/>
        </p:nvGraphicFramePr>
        <p:xfrm>
          <a:off x="4602960" y="4508640"/>
          <a:ext cx="3154320" cy="1483200"/>
        </p:xfrm>
        <a:graphic>
          <a:graphicData uri="http://schemas.openxmlformats.org/drawingml/2006/table">
            <a:tbl>
              <a:tblPr/>
              <a:tblGrid>
                <a:gridCol w="861480">
                  <a:extLst>
                    <a:ext uri="{9D8B030D-6E8A-4147-A177-3AD203B41FA5}">
                      <a16:colId xmlns:a16="http://schemas.microsoft.com/office/drawing/2014/main" val="20000"/>
                    </a:ext>
                  </a:extLst>
                </a:gridCol>
                <a:gridCol w="2292840">
                  <a:extLst>
                    <a:ext uri="{9D8B030D-6E8A-4147-A177-3AD203B41FA5}">
                      <a16:colId xmlns:a16="http://schemas.microsoft.com/office/drawing/2014/main" val="20001"/>
                    </a:ext>
                  </a:extLst>
                </a:gridCol>
              </a:tblGrid>
              <a:tr h="370800">
                <a:tc>
                  <a:txBody>
                    <a:bodyPr/>
                    <a:lstStyle/>
                    <a:p>
                      <a:pPr>
                        <a:lnSpc>
                          <a:spcPct val="100000"/>
                        </a:lnSpc>
                      </a:pPr>
                      <a:r>
                        <a:rPr lang="en-US" sz="1800" b="1" strike="noStrike" spc="-1">
                          <a:solidFill>
                            <a:srgbClr val="FFFFFF"/>
                          </a:solidFill>
                          <a:latin typeface="Calibri"/>
                        </a:rPr>
                        <a:t>code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nSpc>
                          <a:spcPct val="100000"/>
                        </a:lnSpc>
                      </a:pPr>
                      <a:r>
                        <a:rPr lang="en-US" sz="1800" b="1" strike="noStrike" spc="-1">
                          <a:solidFill>
                            <a:srgbClr val="FFFFFF"/>
                          </a:solidFill>
                          <a:latin typeface="Calibri"/>
                        </a:rPr>
                        <a:t>category</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CCCCC"/>
                    </a:solidFill>
                  </a:tcPr>
                </a:tc>
                <a:tc>
                  <a:txBody>
                    <a:bodyPr/>
                    <a:lstStyle/>
                    <a:p>
                      <a:pPr>
                        <a:lnSpc>
                          <a:spcPct val="100000"/>
                        </a:lnSpc>
                      </a:pPr>
                      <a:r>
                        <a:rPr lang="en-US" sz="1800" b="0" strike="noStrike" spc="-1">
                          <a:solidFill>
                            <a:srgbClr val="000000"/>
                          </a:solidFill>
                          <a:latin typeface="Calibri"/>
                        </a:rPr>
                        <a:t>Single</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CCCCCC"/>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800" b="0" strike="noStrike" spc="-1">
                          <a:solidFill>
                            <a:srgbClr val="000000"/>
                          </a:solidFill>
                          <a:latin typeface="Calibri"/>
                        </a:rPr>
                        <a:t>Married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800" b="0" strike="noStrike" spc="-1">
                          <a:solidFill>
                            <a:srgbClr val="000000"/>
                          </a:solidFill>
                          <a:latin typeface="Calibri"/>
                        </a:rPr>
                        <a:t>Divorced</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
        <p:nvSpPr>
          <p:cNvPr id="135" name="CustomShape 11"/>
          <p:cNvSpPr/>
          <p:nvPr/>
        </p:nvSpPr>
        <p:spPr>
          <a:xfrm flipV="1">
            <a:off x="3373920" y="5249160"/>
            <a:ext cx="1228680" cy="360"/>
          </a:xfrm>
          <a:custGeom>
            <a:avLst/>
            <a:gdLst/>
            <a:ahLst/>
            <a:cxnLst/>
            <a:rect l="l" t="t" r="r" b="b"/>
            <a:pathLst>
              <a:path w="21600" h="21600">
                <a:moveTo>
                  <a:pt x="0" y="0"/>
                </a:moveTo>
                <a:lnTo>
                  <a:pt x="21600" y="21600"/>
                </a:lnTo>
              </a:path>
            </a:pathLst>
          </a:custGeom>
          <a:noFill/>
          <a:ln w="76320">
            <a:solidFill>
              <a:schemeClr val="accent4"/>
            </a:solidFill>
            <a:headEnd type="oval" w="med" len="med"/>
            <a:tailEnd type="triangle" w="med" len="med"/>
          </a:ln>
        </p:spPr>
        <p:style>
          <a:lnRef idx="3">
            <a:schemeClr val="accent5"/>
          </a:lnRef>
          <a:fillRef idx="0">
            <a:schemeClr val="accent5"/>
          </a:fillRef>
          <a:effectRef idx="2">
            <a:schemeClr val="accent5"/>
          </a:effectRef>
          <a:fontRef idx="minor"/>
        </p:style>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extShape 1"/>
          <p:cNvSpPr txBox="1"/>
          <p:nvPr/>
        </p:nvSpPr>
        <p:spPr>
          <a:xfrm>
            <a:off x="838080" y="365040"/>
            <a:ext cx="10834560" cy="1325160"/>
          </a:xfrm>
          <a:prstGeom prst="rect">
            <a:avLst/>
          </a:prstGeom>
          <a:noFill/>
          <a:ln>
            <a:noFill/>
          </a:ln>
        </p:spPr>
        <p:txBody>
          <a:bodyPr anchor="ctr">
            <a:noAutofit/>
          </a:bodyPr>
          <a:lstStyle/>
          <a:p>
            <a:pPr>
              <a:lnSpc>
                <a:spcPct val="90000"/>
              </a:lnSpc>
            </a:pPr>
            <a:r>
              <a:rPr lang="sv-SE" sz="4400" b="0" strike="noStrike" spc="-1">
                <a:solidFill>
                  <a:srgbClr val="000000"/>
                </a:solidFill>
                <a:latin typeface="Calibri Light"/>
              </a:rPr>
              <a:t>Documenting comparabilities among variables</a:t>
            </a:r>
            <a:endParaRPr lang="sv-SE" sz="4400" b="0" strike="noStrike" spc="-1">
              <a:solidFill>
                <a:srgbClr val="000000"/>
              </a:solidFill>
              <a:latin typeface="Calibri"/>
            </a:endParaRPr>
          </a:p>
        </p:txBody>
      </p:sp>
      <p:sp>
        <p:nvSpPr>
          <p:cNvPr id="137" name="CustomShape 2"/>
          <p:cNvSpPr/>
          <p:nvPr/>
        </p:nvSpPr>
        <p:spPr>
          <a:xfrm>
            <a:off x="3085740" y="1821960"/>
            <a:ext cx="2535480" cy="651960"/>
          </a:xfrm>
          <a:prstGeom prst="roundRect">
            <a:avLst>
              <a:gd name="adj" fmla="val 16667"/>
            </a:avLst>
          </a:prstGeom>
          <a:ln/>
        </p:spPr>
        <p:style>
          <a:lnRef idx="2">
            <a:schemeClr val="dk1">
              <a:shade val="50000"/>
            </a:schemeClr>
          </a:lnRef>
          <a:fillRef idx="1">
            <a:schemeClr val="dk1"/>
          </a:fillRef>
          <a:effectRef idx="0">
            <a:schemeClr val="dk1"/>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maritalstatus</a:t>
            </a:r>
            <a:br>
              <a:rPr dirty="0"/>
            </a:br>
            <a:r>
              <a:rPr lang="en-US" sz="1800" b="0" strike="noStrike" spc="-1" dirty="0">
                <a:solidFill>
                  <a:srgbClr val="FFFFFF"/>
                </a:solidFill>
                <a:latin typeface="Calibri"/>
              </a:rPr>
              <a:t>(conceptual variable)</a:t>
            </a:r>
            <a:endParaRPr lang="en-US" sz="1800" b="0" strike="noStrike" spc="-1" dirty="0">
              <a:latin typeface="Arial"/>
            </a:endParaRPr>
          </a:p>
        </p:txBody>
      </p:sp>
      <p:sp>
        <p:nvSpPr>
          <p:cNvPr id="138" name="CustomShape 3"/>
          <p:cNvSpPr/>
          <p:nvPr/>
        </p:nvSpPr>
        <p:spPr>
          <a:xfrm>
            <a:off x="2837160" y="5479920"/>
            <a:ext cx="2084760" cy="651960"/>
          </a:xfrm>
          <a:prstGeom prst="roundRect">
            <a:avLst>
              <a:gd name="adj" fmla="val 16667"/>
            </a:avLst>
          </a:prstGeom>
          <a:ln/>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maritalstatus2010</a:t>
            </a:r>
            <a:br>
              <a:rPr dirty="0"/>
            </a:br>
            <a:r>
              <a:rPr lang="en-US" sz="1800" b="0" strike="noStrike" spc="-1" dirty="0">
                <a:solidFill>
                  <a:srgbClr val="FFFFFF"/>
                </a:solidFill>
                <a:latin typeface="Calibri"/>
              </a:rPr>
              <a:t>(variable)</a:t>
            </a:r>
            <a:endParaRPr lang="en-US" sz="1800" b="0" strike="noStrike" spc="-1" dirty="0">
              <a:latin typeface="Arial"/>
            </a:endParaRPr>
          </a:p>
        </p:txBody>
      </p:sp>
      <p:sp>
        <p:nvSpPr>
          <p:cNvPr id="139" name="CustomShape 4"/>
          <p:cNvSpPr/>
          <p:nvPr/>
        </p:nvSpPr>
        <p:spPr>
          <a:xfrm flipH="1" flipV="1">
            <a:off x="2697480" y="4354200"/>
            <a:ext cx="1181520" cy="1125360"/>
          </a:xfrm>
          <a:custGeom>
            <a:avLst/>
            <a:gdLst/>
            <a:ahLst/>
            <a:cxnLst/>
            <a:rect l="l" t="t" r="r" b="b"/>
            <a:pathLst>
              <a:path w="21600" h="21600">
                <a:moveTo>
                  <a:pt x="0" y="0"/>
                </a:moveTo>
                <a:lnTo>
                  <a:pt x="21600" y="21600"/>
                </a:lnTo>
              </a:path>
            </a:pathLst>
          </a:custGeom>
          <a:noFill/>
          <a:ln w="76320">
            <a:solidFill>
              <a:schemeClr val="accent2"/>
            </a:solidFill>
            <a:headEnd type="oval" w="med" len="med"/>
            <a:tailEnd type="triangle" w="med" len="med"/>
          </a:ln>
        </p:spPr>
        <p:style>
          <a:lnRef idx="3">
            <a:schemeClr val="accent5"/>
          </a:lnRef>
          <a:fillRef idx="0">
            <a:schemeClr val="accent5"/>
          </a:fillRef>
          <a:effectRef idx="2">
            <a:schemeClr val="accent5"/>
          </a:effectRef>
          <a:fontRef idx="minor"/>
        </p:style>
      </p:sp>
      <p:sp>
        <p:nvSpPr>
          <p:cNvPr id="140" name="CustomShape 5"/>
          <p:cNvSpPr/>
          <p:nvPr/>
        </p:nvSpPr>
        <p:spPr>
          <a:xfrm flipV="1">
            <a:off x="1509480" y="4353840"/>
            <a:ext cx="1188000" cy="1125360"/>
          </a:xfrm>
          <a:custGeom>
            <a:avLst/>
            <a:gdLst/>
            <a:ahLst/>
            <a:cxnLst/>
            <a:rect l="l" t="t" r="r" b="b"/>
            <a:pathLst>
              <a:path w="21600" h="21600">
                <a:moveTo>
                  <a:pt x="0" y="0"/>
                </a:moveTo>
                <a:lnTo>
                  <a:pt x="21600" y="21600"/>
                </a:lnTo>
              </a:path>
            </a:pathLst>
          </a:custGeom>
          <a:noFill/>
          <a:ln w="76320">
            <a:solidFill>
              <a:schemeClr val="accent1"/>
            </a:solidFill>
            <a:headEnd type="oval" w="med" len="med"/>
            <a:tailEnd type="triangle" w="med" len="med"/>
          </a:ln>
        </p:spPr>
        <p:style>
          <a:lnRef idx="3">
            <a:schemeClr val="accent5"/>
          </a:lnRef>
          <a:fillRef idx="0">
            <a:schemeClr val="accent5"/>
          </a:fillRef>
          <a:effectRef idx="2">
            <a:schemeClr val="accent5"/>
          </a:effectRef>
          <a:fontRef idx="minor"/>
        </p:style>
      </p:sp>
      <p:sp>
        <p:nvSpPr>
          <p:cNvPr id="141" name="CustomShape 6"/>
          <p:cNvSpPr/>
          <p:nvPr/>
        </p:nvSpPr>
        <p:spPr>
          <a:xfrm>
            <a:off x="1429920" y="3702240"/>
            <a:ext cx="2535480" cy="651960"/>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maritalstatus</a:t>
            </a:r>
            <a:br>
              <a:rPr dirty="0"/>
            </a:br>
            <a:r>
              <a:rPr lang="en-US" sz="1800" b="0" strike="noStrike" spc="-1" dirty="0">
                <a:solidFill>
                  <a:srgbClr val="FFFFFF"/>
                </a:solidFill>
                <a:latin typeface="Calibri"/>
              </a:rPr>
              <a:t>(represented variable)</a:t>
            </a:r>
            <a:endParaRPr lang="en-US" sz="1800" b="0" strike="noStrike" spc="-1" dirty="0">
              <a:latin typeface="Arial"/>
            </a:endParaRPr>
          </a:p>
        </p:txBody>
      </p:sp>
      <p:sp>
        <p:nvSpPr>
          <p:cNvPr id="142" name="CustomShape 7"/>
          <p:cNvSpPr/>
          <p:nvPr/>
        </p:nvSpPr>
        <p:spPr>
          <a:xfrm>
            <a:off x="466920" y="5479920"/>
            <a:ext cx="2084760" cy="651960"/>
          </a:xfrm>
          <a:prstGeom prst="roundRect">
            <a:avLst>
              <a:gd name="adj" fmla="val 16667"/>
            </a:avLst>
          </a:prstGeom>
          <a:ln>
            <a:solidFill>
              <a:schemeClr val="accent1"/>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maritalstatus</a:t>
            </a:r>
            <a:br>
              <a:rPr dirty="0"/>
            </a:br>
            <a:r>
              <a:rPr lang="en-US" sz="1800" b="0" strike="noStrike" spc="-1" dirty="0">
                <a:solidFill>
                  <a:srgbClr val="FFFFFF"/>
                </a:solidFill>
                <a:latin typeface="Calibri"/>
              </a:rPr>
              <a:t>(variable)</a:t>
            </a:r>
            <a:endParaRPr lang="en-US" sz="1800" b="0" strike="noStrike" spc="-1" dirty="0">
              <a:latin typeface="Arial"/>
            </a:endParaRPr>
          </a:p>
        </p:txBody>
      </p:sp>
      <p:sp>
        <p:nvSpPr>
          <p:cNvPr id="143" name="CustomShape 8"/>
          <p:cNvSpPr/>
          <p:nvPr/>
        </p:nvSpPr>
        <p:spPr>
          <a:xfrm flipV="1">
            <a:off x="2697840" y="2474640"/>
            <a:ext cx="1750680" cy="1226880"/>
          </a:xfrm>
          <a:custGeom>
            <a:avLst/>
            <a:gdLst/>
            <a:ahLst/>
            <a:cxnLst/>
            <a:rect l="l" t="t" r="r" b="b"/>
            <a:pathLst>
              <a:path w="21600" h="21600">
                <a:moveTo>
                  <a:pt x="0" y="0"/>
                </a:moveTo>
                <a:lnTo>
                  <a:pt x="21600" y="21600"/>
                </a:lnTo>
              </a:path>
            </a:pathLst>
          </a:custGeom>
          <a:noFill/>
          <a:ln w="76320">
            <a:solidFill>
              <a:schemeClr val="accent6"/>
            </a:solidFill>
            <a:headEnd type="oval" w="med" len="med"/>
            <a:tailEnd type="triangle" w="med" len="med"/>
          </a:ln>
        </p:spPr>
        <p:style>
          <a:lnRef idx="3">
            <a:schemeClr val="accent5"/>
          </a:lnRef>
          <a:fillRef idx="0">
            <a:schemeClr val="accent5"/>
          </a:fillRef>
          <a:effectRef idx="2">
            <a:schemeClr val="accent5"/>
          </a:effectRef>
          <a:fontRef idx="minor"/>
        </p:style>
      </p:sp>
      <p:sp>
        <p:nvSpPr>
          <p:cNvPr id="144" name="CustomShape 9"/>
          <p:cNvSpPr/>
          <p:nvPr/>
        </p:nvSpPr>
        <p:spPr>
          <a:xfrm>
            <a:off x="5213160" y="5479920"/>
            <a:ext cx="2084760" cy="651960"/>
          </a:xfrm>
          <a:prstGeom prst="roundRect">
            <a:avLst>
              <a:gd name="adj" fmla="val 16667"/>
            </a:avLst>
          </a:prstGeom>
          <a:ln/>
        </p:spPr>
        <p:style>
          <a:lnRef idx="3">
            <a:schemeClr val="lt1"/>
          </a:lnRef>
          <a:fillRef idx="1">
            <a:schemeClr val="accent4"/>
          </a:fillRef>
          <a:effectRef idx="1">
            <a:schemeClr val="accent4"/>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maritalstatus2018</a:t>
            </a:r>
            <a:br>
              <a:rPr dirty="0"/>
            </a:br>
            <a:r>
              <a:rPr lang="en-US" sz="1800" b="0" strike="noStrike" spc="-1" dirty="0">
                <a:solidFill>
                  <a:srgbClr val="FFFFFF"/>
                </a:solidFill>
                <a:latin typeface="Calibri"/>
              </a:rPr>
              <a:t>(variable)</a:t>
            </a:r>
            <a:endParaRPr lang="en-US" sz="1800" b="0" strike="noStrike" spc="-1" dirty="0">
              <a:latin typeface="Arial"/>
            </a:endParaRPr>
          </a:p>
        </p:txBody>
      </p:sp>
      <p:sp>
        <p:nvSpPr>
          <p:cNvPr id="145" name="CustomShape 10"/>
          <p:cNvSpPr/>
          <p:nvPr/>
        </p:nvSpPr>
        <p:spPr>
          <a:xfrm>
            <a:off x="4987800" y="3702240"/>
            <a:ext cx="2535480" cy="651960"/>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maritalstatusplus</a:t>
            </a:r>
            <a:br>
              <a:rPr dirty="0"/>
            </a:br>
            <a:r>
              <a:rPr lang="en-US" sz="1800" b="0" strike="noStrike" spc="-1" dirty="0">
                <a:solidFill>
                  <a:srgbClr val="FFFFFF"/>
                </a:solidFill>
                <a:latin typeface="Calibri"/>
              </a:rPr>
              <a:t>(represented variable)</a:t>
            </a:r>
            <a:endParaRPr lang="en-US" sz="1800" b="0" strike="noStrike" spc="-1" dirty="0">
              <a:latin typeface="Arial"/>
            </a:endParaRPr>
          </a:p>
        </p:txBody>
      </p:sp>
      <p:sp>
        <p:nvSpPr>
          <p:cNvPr id="146" name="CustomShape 11"/>
          <p:cNvSpPr/>
          <p:nvPr/>
        </p:nvSpPr>
        <p:spPr>
          <a:xfrm flipV="1">
            <a:off x="6255720" y="4354200"/>
            <a:ext cx="360" cy="1125360"/>
          </a:xfrm>
          <a:custGeom>
            <a:avLst/>
            <a:gdLst/>
            <a:ahLst/>
            <a:cxnLst/>
            <a:rect l="l" t="t" r="r" b="b"/>
            <a:pathLst>
              <a:path w="21600" h="21600">
                <a:moveTo>
                  <a:pt x="0" y="0"/>
                </a:moveTo>
                <a:lnTo>
                  <a:pt x="21600" y="21600"/>
                </a:lnTo>
              </a:path>
            </a:pathLst>
          </a:custGeom>
          <a:noFill/>
          <a:ln w="76320">
            <a:solidFill>
              <a:schemeClr val="accent4"/>
            </a:solidFill>
            <a:headEnd type="oval" w="med" len="med"/>
            <a:tailEnd type="triangle" w="med" len="med"/>
          </a:ln>
        </p:spPr>
        <p:style>
          <a:lnRef idx="3">
            <a:schemeClr val="accent5"/>
          </a:lnRef>
          <a:fillRef idx="0">
            <a:schemeClr val="accent5"/>
          </a:fillRef>
          <a:effectRef idx="2">
            <a:schemeClr val="accent5"/>
          </a:effectRef>
          <a:fontRef idx="minor"/>
        </p:style>
      </p:sp>
      <p:sp>
        <p:nvSpPr>
          <p:cNvPr id="147" name="CustomShape 12"/>
          <p:cNvSpPr/>
          <p:nvPr/>
        </p:nvSpPr>
        <p:spPr>
          <a:xfrm flipH="1" flipV="1">
            <a:off x="4448160" y="2475000"/>
            <a:ext cx="1806480" cy="1226880"/>
          </a:xfrm>
          <a:custGeom>
            <a:avLst/>
            <a:gdLst/>
            <a:ahLst/>
            <a:cxnLst/>
            <a:rect l="l" t="t" r="r" b="b"/>
            <a:pathLst>
              <a:path w="21600" h="21600">
                <a:moveTo>
                  <a:pt x="0" y="0"/>
                </a:moveTo>
                <a:lnTo>
                  <a:pt x="21600" y="21600"/>
                </a:lnTo>
              </a:path>
            </a:pathLst>
          </a:custGeom>
          <a:noFill/>
          <a:ln w="76320">
            <a:solidFill>
              <a:schemeClr val="accent6"/>
            </a:solidFill>
            <a:headEnd type="oval" w="med" len="med"/>
            <a:tailEnd type="triangle" w="med" len="med"/>
          </a:ln>
        </p:spPr>
        <p:style>
          <a:lnRef idx="3">
            <a:schemeClr val="accent5"/>
          </a:lnRef>
          <a:fillRef idx="0">
            <a:schemeClr val="accent5"/>
          </a:fillRef>
          <a:effectRef idx="2">
            <a:schemeClr val="accent5"/>
          </a:effectRef>
          <a:fontRef idx="minor"/>
        </p:style>
      </p:sp>
      <p:sp>
        <p:nvSpPr>
          <p:cNvPr id="148" name="CustomShape 13"/>
          <p:cNvSpPr/>
          <p:nvPr/>
        </p:nvSpPr>
        <p:spPr>
          <a:xfrm>
            <a:off x="8308080" y="3472920"/>
            <a:ext cx="3161160" cy="1110600"/>
          </a:xfrm>
          <a:prstGeom prst="rect">
            <a:avLst/>
          </a:prstGeom>
          <a:noFill/>
          <a:ln>
            <a:noFill/>
          </a:ln>
        </p:spPr>
        <p:style>
          <a:lnRef idx="1">
            <a:schemeClr val="accent3"/>
          </a:lnRef>
          <a:fillRef idx="2">
            <a:schemeClr val="accent3"/>
          </a:fillRef>
          <a:effectRef idx="1">
            <a:schemeClr val="accent3"/>
          </a:effectRef>
          <a:fontRef idx="minor"/>
        </p:style>
        <p:txBody>
          <a:bodyPr lIns="90000" tIns="45000" rIns="90000" bIns="45000" anchor="ctr">
            <a:noAutofit/>
          </a:bodyPr>
          <a:lstStyle/>
          <a:p>
            <a:pPr>
              <a:lnSpc>
                <a:spcPct val="100000"/>
              </a:lnSpc>
            </a:pPr>
            <a:r>
              <a:rPr lang="en-US" sz="1800" b="1" strike="noStrike" spc="-1">
                <a:solidFill>
                  <a:srgbClr val="000000"/>
                </a:solidFill>
                <a:latin typeface="Calibri"/>
              </a:rPr>
              <a:t>Represented variable</a:t>
            </a:r>
            <a:endParaRPr lang="en-US" sz="1800" b="0" strike="noStrike" spc="-1">
              <a:latin typeface="Arial"/>
            </a:endParaRPr>
          </a:p>
          <a:p>
            <a:pPr>
              <a:lnSpc>
                <a:spcPct val="100000"/>
              </a:lnSpc>
            </a:pPr>
            <a:r>
              <a:rPr lang="en-US" sz="1800" b="0" strike="noStrike" spc="-1">
                <a:solidFill>
                  <a:srgbClr val="000000"/>
                </a:solidFill>
                <a:latin typeface="Calibri"/>
              </a:rPr>
              <a:t>Common variable specification with a </a:t>
            </a:r>
            <a:r>
              <a:rPr lang="en-US" sz="1800" b="0" i="1" strike="noStrike" spc="-1">
                <a:solidFill>
                  <a:srgbClr val="000000"/>
                </a:solidFill>
                <a:latin typeface="Calibri"/>
              </a:rPr>
              <a:t>code representation</a:t>
            </a:r>
            <a:r>
              <a:rPr lang="en-US" sz="1800" b="0" strike="noStrike" spc="-1">
                <a:solidFill>
                  <a:srgbClr val="000000"/>
                </a:solidFill>
                <a:latin typeface="Calibri"/>
              </a:rPr>
              <a:t>  </a:t>
            </a:r>
            <a:endParaRPr lang="en-US" sz="1800" b="0" strike="noStrike" spc="-1">
              <a:latin typeface="Arial"/>
            </a:endParaRPr>
          </a:p>
        </p:txBody>
      </p:sp>
      <p:sp>
        <p:nvSpPr>
          <p:cNvPr id="149" name="Line 14"/>
          <p:cNvSpPr/>
          <p:nvPr/>
        </p:nvSpPr>
        <p:spPr>
          <a:xfrm flipH="1">
            <a:off x="388800" y="3088440"/>
            <a:ext cx="11468880" cy="0"/>
          </a:xfrm>
          <a:prstGeom prst="line">
            <a:avLst/>
          </a:prstGeom>
          <a:ln>
            <a:prstDash val="lgDash"/>
          </a:ln>
        </p:spPr>
        <p:style>
          <a:lnRef idx="1">
            <a:schemeClr val="accent1"/>
          </a:lnRef>
          <a:fillRef idx="0">
            <a:schemeClr val="accent1"/>
          </a:fillRef>
          <a:effectRef idx="0">
            <a:schemeClr val="accent1"/>
          </a:effectRef>
          <a:fontRef idx="minor"/>
        </p:style>
      </p:sp>
      <p:sp>
        <p:nvSpPr>
          <p:cNvPr id="150" name="Line 15"/>
          <p:cNvSpPr/>
          <p:nvPr/>
        </p:nvSpPr>
        <p:spPr>
          <a:xfrm flipH="1">
            <a:off x="466920" y="4952880"/>
            <a:ext cx="11468880" cy="0"/>
          </a:xfrm>
          <a:prstGeom prst="line">
            <a:avLst/>
          </a:prstGeom>
          <a:ln>
            <a:prstDash val="lgDash"/>
          </a:ln>
        </p:spPr>
        <p:style>
          <a:lnRef idx="1">
            <a:schemeClr val="accent1"/>
          </a:lnRef>
          <a:fillRef idx="0">
            <a:schemeClr val="accent1"/>
          </a:fillRef>
          <a:effectRef idx="0">
            <a:schemeClr val="accent1"/>
          </a:effectRef>
          <a:fontRef idx="minor"/>
        </p:style>
      </p:sp>
      <p:sp>
        <p:nvSpPr>
          <p:cNvPr id="151" name="CustomShape 16"/>
          <p:cNvSpPr/>
          <p:nvPr/>
        </p:nvSpPr>
        <p:spPr>
          <a:xfrm>
            <a:off x="8308080" y="1593720"/>
            <a:ext cx="3161160" cy="1110600"/>
          </a:xfrm>
          <a:prstGeom prst="rect">
            <a:avLst/>
          </a:prstGeom>
          <a:noFill/>
          <a:ln>
            <a:noFill/>
          </a:ln>
        </p:spPr>
        <p:style>
          <a:lnRef idx="1">
            <a:schemeClr val="accent3"/>
          </a:lnRef>
          <a:fillRef idx="2">
            <a:schemeClr val="accent3"/>
          </a:fillRef>
          <a:effectRef idx="1">
            <a:schemeClr val="accent3"/>
          </a:effectRef>
          <a:fontRef idx="minor"/>
        </p:style>
        <p:txBody>
          <a:bodyPr lIns="90000" tIns="45000" rIns="90000" bIns="45000" anchor="ctr">
            <a:noAutofit/>
          </a:bodyPr>
          <a:lstStyle/>
          <a:p>
            <a:pPr>
              <a:lnSpc>
                <a:spcPct val="100000"/>
              </a:lnSpc>
            </a:pPr>
            <a:r>
              <a:rPr lang="en-US" sz="1800" b="1" strike="noStrike" spc="-1">
                <a:solidFill>
                  <a:srgbClr val="000000"/>
                </a:solidFill>
                <a:latin typeface="Calibri"/>
              </a:rPr>
              <a:t>Conceptual variable</a:t>
            </a:r>
            <a:br/>
            <a:r>
              <a:rPr lang="en-US" sz="1800" b="0" strike="noStrike" spc="-1">
                <a:solidFill>
                  <a:srgbClr val="000000"/>
                </a:solidFill>
                <a:latin typeface="Calibri"/>
              </a:rPr>
              <a:t>Common variable specification without a representation</a:t>
            </a:r>
            <a:endParaRPr lang="en-US" sz="1800" b="0" strike="noStrike" spc="-1">
              <a:latin typeface="Arial"/>
            </a:endParaRPr>
          </a:p>
        </p:txBody>
      </p:sp>
      <p:sp>
        <p:nvSpPr>
          <p:cNvPr id="152" name="CustomShape 17"/>
          <p:cNvSpPr/>
          <p:nvPr/>
        </p:nvSpPr>
        <p:spPr>
          <a:xfrm>
            <a:off x="8308080" y="5250600"/>
            <a:ext cx="3161160" cy="1110600"/>
          </a:xfrm>
          <a:prstGeom prst="rect">
            <a:avLst/>
          </a:prstGeom>
          <a:noFill/>
          <a:ln>
            <a:noFill/>
          </a:ln>
        </p:spPr>
        <p:style>
          <a:lnRef idx="1">
            <a:schemeClr val="accent3"/>
          </a:lnRef>
          <a:fillRef idx="2">
            <a:schemeClr val="accent3"/>
          </a:fillRef>
          <a:effectRef idx="1">
            <a:schemeClr val="accent3"/>
          </a:effectRef>
          <a:fontRef idx="minor"/>
        </p:style>
        <p:txBody>
          <a:bodyPr lIns="90000" tIns="45000" rIns="90000" bIns="45000" anchor="ctr">
            <a:noAutofit/>
          </a:bodyPr>
          <a:lstStyle/>
          <a:p>
            <a:pPr>
              <a:lnSpc>
                <a:spcPct val="100000"/>
              </a:lnSpc>
            </a:pPr>
            <a:r>
              <a:rPr lang="en-US" sz="1800" b="1" strike="noStrike" spc="-1">
                <a:solidFill>
                  <a:srgbClr val="000000"/>
                </a:solidFill>
                <a:latin typeface="Calibri"/>
              </a:rPr>
              <a:t>Variable</a:t>
            </a:r>
            <a:endParaRPr lang="en-US" sz="1800" b="0" strike="noStrike" spc="-1">
              <a:latin typeface="Arial"/>
            </a:endParaRPr>
          </a:p>
          <a:p>
            <a:pPr>
              <a:lnSpc>
                <a:spcPct val="100000"/>
              </a:lnSpc>
            </a:pPr>
            <a:r>
              <a:rPr lang="en-US" sz="1800" b="0" strike="noStrike" spc="-1">
                <a:solidFill>
                  <a:srgbClr val="000000"/>
                </a:solidFill>
                <a:latin typeface="Calibri"/>
              </a:rPr>
              <a:t>Variable specification within a dataset context</a:t>
            </a:r>
            <a:endParaRPr lang="en-US" sz="1800" b="0" strike="noStrike" spc="-1">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A7792-3EAD-42A3-985F-5A312B7AEBA2}"/>
              </a:ext>
            </a:extLst>
          </p:cNvPr>
          <p:cNvSpPr>
            <a:spLocks noGrp="1"/>
          </p:cNvSpPr>
          <p:nvPr>
            <p:ph type="title"/>
          </p:nvPr>
        </p:nvSpPr>
        <p:spPr/>
        <p:txBody>
          <a:bodyPr/>
          <a:lstStyle/>
          <a:p>
            <a:r>
              <a:rPr lang="en-US" dirty="0"/>
              <a:t>Benefits of the variable cascade structure</a:t>
            </a:r>
          </a:p>
        </p:txBody>
      </p:sp>
      <p:sp>
        <p:nvSpPr>
          <p:cNvPr id="3" name="Content Placeholder 2">
            <a:extLst>
              <a:ext uri="{FF2B5EF4-FFF2-40B4-BE49-F238E27FC236}">
                <a16:creationId xmlns:a16="http://schemas.microsoft.com/office/drawing/2014/main" id="{63DD8653-C417-4024-883A-752274D1A242}"/>
              </a:ext>
            </a:extLst>
          </p:cNvPr>
          <p:cNvSpPr>
            <a:spLocks noGrp="1"/>
          </p:cNvSpPr>
          <p:nvPr>
            <p:ph sz="quarter" idx="1"/>
          </p:nvPr>
        </p:nvSpPr>
        <p:spPr/>
        <p:txBody>
          <a:bodyPr/>
          <a:lstStyle/>
          <a:p>
            <a:r>
              <a:rPr lang="en-US" dirty="0"/>
              <a:t>Allows comparison across datasets</a:t>
            </a:r>
          </a:p>
          <a:p>
            <a:r>
              <a:rPr lang="en-US" dirty="0"/>
              <a:t>Variable names and representations can change</a:t>
            </a:r>
          </a:p>
          <a:p>
            <a:pPr lvl="1"/>
            <a:r>
              <a:rPr lang="en-US" dirty="0"/>
              <a:t>Uses the underlying, unique DDI ID to create explicit relationships</a:t>
            </a:r>
          </a:p>
          <a:p>
            <a:r>
              <a:rPr lang="en-US" dirty="0"/>
              <a:t>Documents changes over time</a:t>
            </a:r>
          </a:p>
          <a:p>
            <a:r>
              <a:rPr lang="en-US" dirty="0"/>
              <a:t>Planning for future data collection to ensure comparability</a:t>
            </a:r>
          </a:p>
          <a:p>
            <a:endParaRPr lang="en-US" dirty="0"/>
          </a:p>
        </p:txBody>
      </p:sp>
    </p:spTree>
    <p:extLst>
      <p:ext uri="{BB962C8B-B14F-4D97-AF65-F5344CB8AC3E}">
        <p14:creationId xmlns:p14="http://schemas.microsoft.com/office/powerpoint/2010/main" val="3310294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40E090F-5E4A-4350-B78A-A71B79398E55}"/>
              </a:ext>
            </a:extLst>
          </p:cNvPr>
          <p:cNvSpPr>
            <a:spLocks noGrp="1"/>
          </p:cNvSpPr>
          <p:nvPr>
            <p:ph type="body" idx="1"/>
          </p:nvPr>
        </p:nvSpPr>
        <p:spPr/>
        <p:txBody>
          <a:bodyPr/>
          <a:lstStyle/>
          <a:p>
            <a:endParaRPr lang="en-US"/>
          </a:p>
        </p:txBody>
      </p:sp>
      <p:sp>
        <p:nvSpPr>
          <p:cNvPr id="4" name="Title 3">
            <a:extLst>
              <a:ext uri="{FF2B5EF4-FFF2-40B4-BE49-F238E27FC236}">
                <a16:creationId xmlns:a16="http://schemas.microsoft.com/office/drawing/2014/main" id="{B3B05568-B5C6-4919-9D4C-80F27004A0F6}"/>
              </a:ext>
            </a:extLst>
          </p:cNvPr>
          <p:cNvSpPr>
            <a:spLocks noGrp="1"/>
          </p:cNvSpPr>
          <p:nvPr>
            <p:ph type="title"/>
          </p:nvPr>
        </p:nvSpPr>
        <p:spPr/>
        <p:txBody>
          <a:bodyPr/>
          <a:lstStyle/>
          <a:p>
            <a:r>
              <a:rPr lang="en-US" dirty="0"/>
              <a:t>Metadata Structure: Across Studies</a:t>
            </a:r>
          </a:p>
        </p:txBody>
      </p:sp>
    </p:spTree>
    <p:extLst>
      <p:ext uri="{BB962C8B-B14F-4D97-AF65-F5344CB8AC3E}">
        <p14:creationId xmlns:p14="http://schemas.microsoft.com/office/powerpoint/2010/main" val="163008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7181C9-F1DD-4B27-A738-A54112A59722}"/>
              </a:ext>
            </a:extLst>
          </p:cNvPr>
          <p:cNvSpPr>
            <a:spLocks noGrp="1"/>
          </p:cNvSpPr>
          <p:nvPr>
            <p:ph type="title"/>
          </p:nvPr>
        </p:nvSpPr>
        <p:spPr/>
        <p:txBody>
          <a:bodyPr/>
          <a:lstStyle/>
          <a:p>
            <a:r>
              <a:rPr lang="en-US" dirty="0"/>
              <a:t>Cross Study Concordance</a:t>
            </a:r>
          </a:p>
        </p:txBody>
      </p:sp>
      <p:sp>
        <p:nvSpPr>
          <p:cNvPr id="5" name="Content Placeholder 4">
            <a:extLst>
              <a:ext uri="{FF2B5EF4-FFF2-40B4-BE49-F238E27FC236}">
                <a16:creationId xmlns:a16="http://schemas.microsoft.com/office/drawing/2014/main" id="{06D64FCD-E262-461F-B6D8-DB8518C7044F}"/>
              </a:ext>
            </a:extLst>
          </p:cNvPr>
          <p:cNvSpPr>
            <a:spLocks noGrp="1"/>
          </p:cNvSpPr>
          <p:nvPr>
            <p:ph sz="quarter" idx="1"/>
          </p:nvPr>
        </p:nvSpPr>
        <p:spPr/>
        <p:txBody>
          <a:bodyPr/>
          <a:lstStyle/>
          <a:p>
            <a:r>
              <a:rPr lang="en-US" dirty="0"/>
              <a:t>Separate studies may have already mapped to separate sets of conceptual variables</a:t>
            </a:r>
          </a:p>
          <a:p>
            <a:r>
              <a:rPr lang="en-US" dirty="0"/>
              <a:t>Create common conceptual variables</a:t>
            </a:r>
          </a:p>
          <a:p>
            <a:pPr lvl="1"/>
            <a:r>
              <a:rPr lang="en-US" dirty="0"/>
              <a:t>Allows third parties to perform concordance, without changing each study’s content</a:t>
            </a:r>
          </a:p>
          <a:p>
            <a:r>
              <a:rPr lang="en-US" dirty="0"/>
              <a:t>Map each study’s conceptual variables to the common conceptual variables</a:t>
            </a:r>
          </a:p>
          <a:p>
            <a:endParaRPr lang="en-US" dirty="0"/>
          </a:p>
        </p:txBody>
      </p:sp>
    </p:spTree>
    <p:extLst>
      <p:ext uri="{BB962C8B-B14F-4D97-AF65-F5344CB8AC3E}">
        <p14:creationId xmlns:p14="http://schemas.microsoft.com/office/powerpoint/2010/main" val="2279336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Colectica Overview</a:t>
            </a:r>
          </a:p>
        </p:txBody>
      </p:sp>
      <p:sp>
        <p:nvSpPr>
          <p:cNvPr id="4" name="Content Placeholder 3"/>
          <p:cNvSpPr>
            <a:spLocks noGrp="1"/>
          </p:cNvSpPr>
          <p:nvPr>
            <p:ph sz="quarter" idx="1"/>
          </p:nvPr>
        </p:nvSpPr>
        <p:spPr/>
        <p:txBody>
          <a:bodyPr>
            <a:normAutofit/>
          </a:bodyPr>
          <a:lstStyle/>
          <a:p>
            <a:r>
              <a:rPr lang="en-US" dirty="0"/>
              <a:t>Software for standards-based data documentation</a:t>
            </a:r>
          </a:p>
          <a:p>
            <a:r>
              <a:rPr lang="en-US" dirty="0"/>
              <a:t>Used by</a:t>
            </a:r>
          </a:p>
          <a:p>
            <a:pPr lvl="1"/>
            <a:r>
              <a:rPr lang="en-US" dirty="0"/>
              <a:t>National statistical organizations</a:t>
            </a:r>
          </a:p>
          <a:p>
            <a:pPr lvl="1"/>
            <a:r>
              <a:rPr lang="en-US" dirty="0"/>
              <a:t>Research data organizations</a:t>
            </a:r>
          </a:p>
          <a:p>
            <a:pPr lvl="1"/>
            <a:r>
              <a:rPr lang="en-US" dirty="0"/>
              <a:t>Data archives</a:t>
            </a:r>
          </a:p>
          <a:p>
            <a:r>
              <a:rPr lang="en-US" dirty="0"/>
              <a:t>to</a:t>
            </a:r>
          </a:p>
          <a:p>
            <a:pPr lvl="1"/>
            <a:r>
              <a:rPr lang="en-US" dirty="0"/>
              <a:t>Catalog repeated and longitudinal datasets</a:t>
            </a:r>
          </a:p>
          <a:p>
            <a:pPr lvl="1"/>
            <a:r>
              <a:rPr lang="en-US" dirty="0"/>
              <a:t>Document data</a:t>
            </a:r>
          </a:p>
          <a:p>
            <a:pPr lvl="1"/>
            <a:r>
              <a:rPr lang="en-US" dirty="0"/>
              <a:t>Publish interactive web portals, codebooks, data dictionaries</a:t>
            </a:r>
          </a:p>
          <a:p>
            <a:pPr lvl="1"/>
            <a:endParaRPr lang="en-US" dirty="0"/>
          </a:p>
        </p:txBody>
      </p:sp>
    </p:spTree>
    <p:extLst>
      <p:ext uri="{BB962C8B-B14F-4D97-AF65-F5344CB8AC3E}">
        <p14:creationId xmlns:p14="http://schemas.microsoft.com/office/powerpoint/2010/main" val="3422932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extShape 1"/>
          <p:cNvSpPr txBox="1"/>
          <p:nvPr/>
        </p:nvSpPr>
        <p:spPr>
          <a:xfrm>
            <a:off x="838080" y="365040"/>
            <a:ext cx="10834560" cy="1325160"/>
          </a:xfrm>
          <a:prstGeom prst="rect">
            <a:avLst/>
          </a:prstGeom>
          <a:noFill/>
          <a:ln>
            <a:noFill/>
          </a:ln>
        </p:spPr>
        <p:txBody>
          <a:bodyPr anchor="ctr">
            <a:noAutofit/>
          </a:bodyPr>
          <a:lstStyle/>
          <a:p>
            <a:pPr>
              <a:lnSpc>
                <a:spcPct val="90000"/>
              </a:lnSpc>
            </a:pPr>
            <a:r>
              <a:rPr lang="sv-SE" sz="4400" b="0" strike="noStrike" spc="-1" dirty="0">
                <a:solidFill>
                  <a:srgbClr val="000000"/>
                </a:solidFill>
                <a:latin typeface="Calibri Light"/>
              </a:rPr>
              <a:t>One to one mapping</a:t>
            </a:r>
            <a:endParaRPr lang="sv-SE" sz="4400" b="0" strike="noStrike" spc="-1" dirty="0">
              <a:solidFill>
                <a:srgbClr val="000000"/>
              </a:solidFill>
              <a:latin typeface="Calibri"/>
            </a:endParaRPr>
          </a:p>
        </p:txBody>
      </p:sp>
      <p:sp>
        <p:nvSpPr>
          <p:cNvPr id="137" name="CustomShape 2"/>
          <p:cNvSpPr/>
          <p:nvPr/>
        </p:nvSpPr>
        <p:spPr>
          <a:xfrm>
            <a:off x="3085740" y="1821960"/>
            <a:ext cx="2535480" cy="651960"/>
          </a:xfrm>
          <a:prstGeom prst="roundRect">
            <a:avLst>
              <a:gd name="adj" fmla="val 16667"/>
            </a:avLst>
          </a:prstGeom>
          <a:ln/>
        </p:spPr>
        <p:style>
          <a:lnRef idx="2">
            <a:schemeClr val="dk1">
              <a:shade val="50000"/>
            </a:schemeClr>
          </a:lnRef>
          <a:fillRef idx="1">
            <a:schemeClr val="dk1"/>
          </a:fillRef>
          <a:effectRef idx="0">
            <a:schemeClr val="dk1"/>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maritalstatus</a:t>
            </a:r>
            <a:br>
              <a:rPr dirty="0"/>
            </a:br>
            <a:r>
              <a:rPr lang="en-US" sz="1800" b="0" strike="noStrike" spc="-1" dirty="0">
                <a:solidFill>
                  <a:srgbClr val="FFFFFF"/>
                </a:solidFill>
                <a:latin typeface="Calibri"/>
              </a:rPr>
              <a:t>(conceptual variable)</a:t>
            </a:r>
            <a:endParaRPr lang="en-US" sz="1800" b="0" strike="noStrike" spc="-1" dirty="0">
              <a:latin typeface="Arial"/>
            </a:endParaRPr>
          </a:p>
        </p:txBody>
      </p:sp>
      <p:sp>
        <p:nvSpPr>
          <p:cNvPr id="138" name="CustomShape 3"/>
          <p:cNvSpPr/>
          <p:nvPr/>
        </p:nvSpPr>
        <p:spPr>
          <a:xfrm>
            <a:off x="4501066" y="3778540"/>
            <a:ext cx="2084760" cy="651960"/>
          </a:xfrm>
          <a:prstGeom prst="roundRect">
            <a:avLst>
              <a:gd name="adj" fmla="val 16667"/>
            </a:avLst>
          </a:prstGeom>
          <a:ln/>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marstat</a:t>
            </a:r>
            <a:br>
              <a:rPr dirty="0"/>
            </a:br>
            <a:r>
              <a:rPr lang="en-US" sz="1800" b="0" strike="noStrike" spc="-1" dirty="0">
                <a:solidFill>
                  <a:srgbClr val="FFFFFF"/>
                </a:solidFill>
                <a:latin typeface="Calibri"/>
              </a:rPr>
              <a:t>(NSHAP)</a:t>
            </a:r>
            <a:endParaRPr lang="en-US" sz="1800" b="0" strike="noStrike" spc="-1" dirty="0">
              <a:latin typeface="Arial"/>
            </a:endParaRPr>
          </a:p>
        </p:txBody>
      </p:sp>
      <p:sp>
        <p:nvSpPr>
          <p:cNvPr id="139" name="CustomShape 4"/>
          <p:cNvSpPr/>
          <p:nvPr/>
        </p:nvSpPr>
        <p:spPr>
          <a:xfrm flipH="1" flipV="1">
            <a:off x="4361386" y="2652820"/>
            <a:ext cx="1181520" cy="1125360"/>
          </a:xfrm>
          <a:custGeom>
            <a:avLst/>
            <a:gdLst/>
            <a:ahLst/>
            <a:cxnLst/>
            <a:rect l="l" t="t" r="r" b="b"/>
            <a:pathLst>
              <a:path w="21600" h="21600">
                <a:moveTo>
                  <a:pt x="0" y="0"/>
                </a:moveTo>
                <a:lnTo>
                  <a:pt x="21600" y="21600"/>
                </a:lnTo>
              </a:path>
            </a:pathLst>
          </a:custGeom>
          <a:noFill/>
          <a:ln w="76320">
            <a:solidFill>
              <a:schemeClr val="accent2"/>
            </a:solidFill>
            <a:headEnd type="oval" w="med" len="med"/>
            <a:tailEnd type="triangle" w="med" len="med"/>
          </a:ln>
        </p:spPr>
        <p:style>
          <a:lnRef idx="3">
            <a:schemeClr val="accent5"/>
          </a:lnRef>
          <a:fillRef idx="0">
            <a:schemeClr val="accent5"/>
          </a:fillRef>
          <a:effectRef idx="2">
            <a:schemeClr val="accent5"/>
          </a:effectRef>
          <a:fontRef idx="minor"/>
        </p:style>
      </p:sp>
      <p:sp>
        <p:nvSpPr>
          <p:cNvPr id="140" name="CustomShape 5"/>
          <p:cNvSpPr/>
          <p:nvPr/>
        </p:nvSpPr>
        <p:spPr>
          <a:xfrm flipV="1">
            <a:off x="3173386" y="2652460"/>
            <a:ext cx="1188000" cy="1125360"/>
          </a:xfrm>
          <a:custGeom>
            <a:avLst/>
            <a:gdLst/>
            <a:ahLst/>
            <a:cxnLst/>
            <a:rect l="l" t="t" r="r" b="b"/>
            <a:pathLst>
              <a:path w="21600" h="21600">
                <a:moveTo>
                  <a:pt x="0" y="0"/>
                </a:moveTo>
                <a:lnTo>
                  <a:pt x="21600" y="21600"/>
                </a:lnTo>
              </a:path>
            </a:pathLst>
          </a:custGeom>
          <a:noFill/>
          <a:ln w="76320">
            <a:solidFill>
              <a:schemeClr val="accent1"/>
            </a:solidFill>
            <a:headEnd type="oval" w="med" len="med"/>
            <a:tailEnd type="triangle" w="med" len="med"/>
          </a:ln>
        </p:spPr>
        <p:style>
          <a:lnRef idx="3">
            <a:schemeClr val="accent5"/>
          </a:lnRef>
          <a:fillRef idx="0">
            <a:schemeClr val="accent5"/>
          </a:fillRef>
          <a:effectRef idx="2">
            <a:schemeClr val="accent5"/>
          </a:effectRef>
          <a:fontRef idx="minor"/>
        </p:style>
      </p:sp>
      <p:sp>
        <p:nvSpPr>
          <p:cNvPr id="142" name="CustomShape 7"/>
          <p:cNvSpPr/>
          <p:nvPr/>
        </p:nvSpPr>
        <p:spPr>
          <a:xfrm>
            <a:off x="2130826" y="3778540"/>
            <a:ext cx="2084760" cy="651960"/>
          </a:xfrm>
          <a:prstGeom prst="roundRect">
            <a:avLst>
              <a:gd name="adj" fmla="val 16667"/>
            </a:avLst>
          </a:prstGeom>
          <a:ln>
            <a:solidFill>
              <a:schemeClr val="accent1"/>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maritalstatus</a:t>
            </a:r>
            <a:br>
              <a:rPr dirty="0"/>
            </a:br>
            <a:r>
              <a:rPr lang="en-US" spc="-1" dirty="0">
                <a:solidFill>
                  <a:srgbClr val="FFFFFF"/>
                </a:solidFill>
                <a:latin typeface="Calibri"/>
              </a:rPr>
              <a:t>(NHATS</a:t>
            </a:r>
            <a:r>
              <a:rPr lang="en-US" sz="1800" b="0" strike="noStrike" spc="-1" dirty="0">
                <a:solidFill>
                  <a:srgbClr val="FFFFFF"/>
                </a:solidFill>
                <a:latin typeface="Calibri"/>
              </a:rPr>
              <a:t>)</a:t>
            </a:r>
            <a:endParaRPr lang="en-US" sz="1800" b="0" strike="noStrike" spc="-1" dirty="0">
              <a:latin typeface="Arial"/>
            </a:endParaRPr>
          </a:p>
        </p:txBody>
      </p:sp>
      <p:sp>
        <p:nvSpPr>
          <p:cNvPr id="149" name="Line 14"/>
          <p:cNvSpPr/>
          <p:nvPr/>
        </p:nvSpPr>
        <p:spPr>
          <a:xfrm flipH="1">
            <a:off x="388800" y="3088440"/>
            <a:ext cx="11468880" cy="0"/>
          </a:xfrm>
          <a:prstGeom prst="line">
            <a:avLst/>
          </a:prstGeom>
          <a:ln>
            <a:prstDash val="lgDash"/>
          </a:ln>
        </p:spPr>
        <p:style>
          <a:lnRef idx="1">
            <a:schemeClr val="accent1"/>
          </a:lnRef>
          <a:fillRef idx="0">
            <a:schemeClr val="accent1"/>
          </a:fillRef>
          <a:effectRef idx="0">
            <a:schemeClr val="accent1"/>
          </a:effectRef>
          <a:fontRef idx="minor"/>
        </p:style>
      </p:sp>
      <p:sp>
        <p:nvSpPr>
          <p:cNvPr id="150" name="Line 15"/>
          <p:cNvSpPr/>
          <p:nvPr/>
        </p:nvSpPr>
        <p:spPr>
          <a:xfrm flipH="1">
            <a:off x="466920" y="4952880"/>
            <a:ext cx="11468880" cy="0"/>
          </a:xfrm>
          <a:prstGeom prst="line">
            <a:avLst/>
          </a:prstGeom>
          <a:ln>
            <a:prstDash val="lgDash"/>
          </a:ln>
        </p:spPr>
        <p:style>
          <a:lnRef idx="1">
            <a:schemeClr val="accent1"/>
          </a:lnRef>
          <a:fillRef idx="0">
            <a:schemeClr val="accent1"/>
          </a:fillRef>
          <a:effectRef idx="0">
            <a:schemeClr val="accent1"/>
          </a:effectRef>
          <a:fontRef idx="minor"/>
        </p:style>
      </p:sp>
      <p:sp>
        <p:nvSpPr>
          <p:cNvPr id="151" name="CustomShape 16"/>
          <p:cNvSpPr/>
          <p:nvPr/>
        </p:nvSpPr>
        <p:spPr>
          <a:xfrm>
            <a:off x="8308080" y="1593720"/>
            <a:ext cx="3161160" cy="1110600"/>
          </a:xfrm>
          <a:prstGeom prst="rect">
            <a:avLst/>
          </a:prstGeom>
          <a:noFill/>
          <a:ln>
            <a:noFill/>
          </a:ln>
        </p:spPr>
        <p:style>
          <a:lnRef idx="1">
            <a:schemeClr val="accent3"/>
          </a:lnRef>
          <a:fillRef idx="2">
            <a:schemeClr val="accent3"/>
          </a:fillRef>
          <a:effectRef idx="1">
            <a:schemeClr val="accent3"/>
          </a:effectRef>
          <a:fontRef idx="minor"/>
        </p:style>
        <p:txBody>
          <a:bodyPr lIns="90000" tIns="45000" rIns="90000" bIns="45000" anchor="ctr">
            <a:noAutofit/>
          </a:bodyPr>
          <a:lstStyle/>
          <a:p>
            <a:pPr>
              <a:lnSpc>
                <a:spcPct val="100000"/>
              </a:lnSpc>
            </a:pPr>
            <a:r>
              <a:rPr lang="en-US" sz="1800" b="1" strike="noStrike" spc="-1" dirty="0">
                <a:solidFill>
                  <a:srgbClr val="000000"/>
                </a:solidFill>
                <a:latin typeface="Calibri"/>
              </a:rPr>
              <a:t>Common conceptual variable or group</a:t>
            </a:r>
            <a:endParaRPr lang="en-US" sz="1800" b="0" strike="noStrike" spc="-1" dirty="0">
              <a:latin typeface="Arial"/>
            </a:endParaRPr>
          </a:p>
        </p:txBody>
      </p:sp>
      <p:sp>
        <p:nvSpPr>
          <p:cNvPr id="152" name="CustomShape 17"/>
          <p:cNvSpPr/>
          <p:nvPr/>
        </p:nvSpPr>
        <p:spPr>
          <a:xfrm>
            <a:off x="8308080" y="3318840"/>
            <a:ext cx="3161160" cy="1110600"/>
          </a:xfrm>
          <a:prstGeom prst="rect">
            <a:avLst/>
          </a:prstGeom>
          <a:noFill/>
          <a:ln>
            <a:noFill/>
          </a:ln>
        </p:spPr>
        <p:style>
          <a:lnRef idx="1">
            <a:schemeClr val="accent3"/>
          </a:lnRef>
          <a:fillRef idx="2">
            <a:schemeClr val="accent3"/>
          </a:fillRef>
          <a:effectRef idx="1">
            <a:schemeClr val="accent3"/>
          </a:effectRef>
          <a:fontRef idx="minor"/>
        </p:style>
        <p:txBody>
          <a:bodyPr lIns="90000" tIns="45000" rIns="90000" bIns="45000" anchor="ctr">
            <a:noAutofit/>
          </a:bodyPr>
          <a:lstStyle/>
          <a:p>
            <a:pPr>
              <a:lnSpc>
                <a:spcPct val="100000"/>
              </a:lnSpc>
            </a:pPr>
            <a:r>
              <a:rPr lang="en-US" sz="1800" b="1" strike="noStrike" spc="-1" dirty="0">
                <a:solidFill>
                  <a:srgbClr val="000000"/>
                </a:solidFill>
                <a:latin typeface="Calibri"/>
              </a:rPr>
              <a:t>Study conceptual variables</a:t>
            </a:r>
            <a:endParaRPr lang="en-US" sz="1800" b="0" strike="noStrike" spc="-1" dirty="0">
              <a:latin typeface="Arial"/>
            </a:endParaRPr>
          </a:p>
        </p:txBody>
      </p:sp>
      <p:sp>
        <p:nvSpPr>
          <p:cNvPr id="2" name="CustomShape 10">
            <a:extLst>
              <a:ext uri="{FF2B5EF4-FFF2-40B4-BE49-F238E27FC236}">
                <a16:creationId xmlns:a16="http://schemas.microsoft.com/office/drawing/2014/main" id="{A6A559BE-CB1D-4031-9F93-59408DC82617}"/>
              </a:ext>
            </a:extLst>
          </p:cNvPr>
          <p:cNvSpPr/>
          <p:nvPr/>
        </p:nvSpPr>
        <p:spPr>
          <a:xfrm>
            <a:off x="3173386" y="5619580"/>
            <a:ext cx="2535480" cy="651960"/>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3" name="CustomShape 12">
            <a:extLst>
              <a:ext uri="{FF2B5EF4-FFF2-40B4-BE49-F238E27FC236}">
                <a16:creationId xmlns:a16="http://schemas.microsoft.com/office/drawing/2014/main" id="{D53215E1-D951-40F5-9010-D14A2CD81C8E}"/>
              </a:ext>
            </a:extLst>
          </p:cNvPr>
          <p:cNvSpPr/>
          <p:nvPr/>
        </p:nvSpPr>
        <p:spPr>
          <a:xfrm flipV="1">
            <a:off x="5314764" y="4774283"/>
            <a:ext cx="394102" cy="829857"/>
          </a:xfrm>
          <a:custGeom>
            <a:avLst/>
            <a:gdLst/>
            <a:ahLst/>
            <a:cxnLst/>
            <a:rect l="l" t="t" r="r" b="b"/>
            <a:pathLst>
              <a:path w="21600" h="21600">
                <a:moveTo>
                  <a:pt x="0" y="0"/>
                </a:moveTo>
                <a:lnTo>
                  <a:pt x="21600" y="21600"/>
                </a:lnTo>
              </a:path>
            </a:pathLst>
          </a:custGeom>
          <a:noFill/>
          <a:ln w="76320">
            <a:solidFill>
              <a:schemeClr val="accent6"/>
            </a:solidFill>
            <a:headEnd type="oval" w="med" len="med"/>
            <a:tailEnd type="triangle" w="med" len="med"/>
          </a:ln>
        </p:spPr>
        <p:style>
          <a:lnRef idx="3">
            <a:schemeClr val="accent5"/>
          </a:lnRef>
          <a:fillRef idx="0">
            <a:schemeClr val="accent5"/>
          </a:fillRef>
          <a:effectRef idx="2">
            <a:schemeClr val="accent5"/>
          </a:effectRef>
          <a:fontRef idx="minor"/>
        </p:style>
      </p:sp>
      <p:sp>
        <p:nvSpPr>
          <p:cNvPr id="4" name="CustomShape 12">
            <a:extLst>
              <a:ext uri="{FF2B5EF4-FFF2-40B4-BE49-F238E27FC236}">
                <a16:creationId xmlns:a16="http://schemas.microsoft.com/office/drawing/2014/main" id="{42BCE427-628C-4C36-A3DA-BA197505C353}"/>
              </a:ext>
            </a:extLst>
          </p:cNvPr>
          <p:cNvSpPr/>
          <p:nvPr/>
        </p:nvSpPr>
        <p:spPr>
          <a:xfrm flipH="1" flipV="1">
            <a:off x="3186699" y="4761131"/>
            <a:ext cx="377040" cy="829858"/>
          </a:xfrm>
          <a:custGeom>
            <a:avLst/>
            <a:gdLst/>
            <a:ahLst/>
            <a:cxnLst/>
            <a:rect l="l" t="t" r="r" b="b"/>
            <a:pathLst>
              <a:path w="21600" h="21600">
                <a:moveTo>
                  <a:pt x="0" y="0"/>
                </a:moveTo>
                <a:lnTo>
                  <a:pt x="21600" y="21600"/>
                </a:lnTo>
              </a:path>
            </a:pathLst>
          </a:custGeom>
          <a:noFill/>
          <a:ln w="76320">
            <a:solidFill>
              <a:schemeClr val="accent6"/>
            </a:solidFill>
            <a:headEnd type="oval" w="med" len="med"/>
            <a:tailEnd type="triangle" w="med" len="med"/>
          </a:ln>
        </p:spPr>
        <p:style>
          <a:lnRef idx="3">
            <a:schemeClr val="accent5"/>
          </a:lnRef>
          <a:fillRef idx="0">
            <a:schemeClr val="accent5"/>
          </a:fillRef>
          <a:effectRef idx="2">
            <a:schemeClr val="accent5"/>
          </a:effectRef>
          <a:fontRef idx="minor"/>
        </p:style>
      </p:sp>
      <p:sp>
        <p:nvSpPr>
          <p:cNvPr id="5" name="CustomShape 17">
            <a:extLst>
              <a:ext uri="{FF2B5EF4-FFF2-40B4-BE49-F238E27FC236}">
                <a16:creationId xmlns:a16="http://schemas.microsoft.com/office/drawing/2014/main" id="{D81AC6DB-2E44-4238-8072-A3A365D6358C}"/>
              </a:ext>
            </a:extLst>
          </p:cNvPr>
          <p:cNvSpPr/>
          <p:nvPr/>
        </p:nvSpPr>
        <p:spPr>
          <a:xfrm>
            <a:off x="8390526" y="5048840"/>
            <a:ext cx="3161160" cy="1110600"/>
          </a:xfrm>
          <a:prstGeom prst="rect">
            <a:avLst/>
          </a:prstGeom>
          <a:noFill/>
          <a:ln>
            <a:noFill/>
          </a:ln>
        </p:spPr>
        <p:style>
          <a:lnRef idx="1">
            <a:schemeClr val="accent3"/>
          </a:lnRef>
          <a:fillRef idx="2">
            <a:schemeClr val="accent3"/>
          </a:fillRef>
          <a:effectRef idx="1">
            <a:schemeClr val="accent3"/>
          </a:effectRef>
          <a:fontRef idx="minor"/>
        </p:style>
        <p:txBody>
          <a:bodyPr lIns="90000" tIns="45000" rIns="90000" bIns="45000" anchor="ctr">
            <a:noAutofit/>
          </a:bodyPr>
          <a:lstStyle/>
          <a:p>
            <a:pPr>
              <a:lnSpc>
                <a:spcPct val="100000"/>
              </a:lnSpc>
            </a:pPr>
            <a:r>
              <a:rPr lang="en-US" sz="1800" b="1" strike="noStrike" spc="-1" dirty="0">
                <a:solidFill>
                  <a:srgbClr val="000000"/>
                </a:solidFill>
                <a:latin typeface="Calibri"/>
              </a:rPr>
              <a:t>Study represented variables and variables</a:t>
            </a:r>
            <a:endParaRPr lang="en-US" sz="1800" b="0" strike="noStrike" spc="-1" dirty="0">
              <a:latin typeface="Arial"/>
            </a:endParaRPr>
          </a:p>
        </p:txBody>
      </p:sp>
      <p:sp>
        <p:nvSpPr>
          <p:cNvPr id="6" name="CustomShape 10">
            <a:extLst>
              <a:ext uri="{FF2B5EF4-FFF2-40B4-BE49-F238E27FC236}">
                <a16:creationId xmlns:a16="http://schemas.microsoft.com/office/drawing/2014/main" id="{270A90FD-214A-4558-88FC-413BC1301741}"/>
              </a:ext>
            </a:extLst>
          </p:cNvPr>
          <p:cNvSpPr/>
          <p:nvPr/>
        </p:nvSpPr>
        <p:spPr>
          <a:xfrm>
            <a:off x="5886139" y="5475261"/>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7" name="CustomShape 10">
            <a:extLst>
              <a:ext uri="{FF2B5EF4-FFF2-40B4-BE49-F238E27FC236}">
                <a16:creationId xmlns:a16="http://schemas.microsoft.com/office/drawing/2014/main" id="{D8B264FB-F69E-4DB4-92BF-C056A3C4D7B4}"/>
              </a:ext>
            </a:extLst>
          </p:cNvPr>
          <p:cNvSpPr/>
          <p:nvPr/>
        </p:nvSpPr>
        <p:spPr>
          <a:xfrm>
            <a:off x="6038539" y="5627661"/>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8" name="CustomShape 10">
            <a:extLst>
              <a:ext uri="{FF2B5EF4-FFF2-40B4-BE49-F238E27FC236}">
                <a16:creationId xmlns:a16="http://schemas.microsoft.com/office/drawing/2014/main" id="{E5B8E9C8-83E3-49B4-88FF-3FE8EAA20634}"/>
              </a:ext>
            </a:extLst>
          </p:cNvPr>
          <p:cNvSpPr/>
          <p:nvPr/>
        </p:nvSpPr>
        <p:spPr>
          <a:xfrm>
            <a:off x="6190939" y="5780061"/>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9" name="CustomShape 10">
            <a:extLst>
              <a:ext uri="{FF2B5EF4-FFF2-40B4-BE49-F238E27FC236}">
                <a16:creationId xmlns:a16="http://schemas.microsoft.com/office/drawing/2014/main" id="{3D7BCE24-F6C3-459D-AB95-94122BC10E8A}"/>
              </a:ext>
            </a:extLst>
          </p:cNvPr>
          <p:cNvSpPr/>
          <p:nvPr/>
        </p:nvSpPr>
        <p:spPr>
          <a:xfrm>
            <a:off x="6343339" y="5892105"/>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0" name="CustomShape 10">
            <a:extLst>
              <a:ext uri="{FF2B5EF4-FFF2-40B4-BE49-F238E27FC236}">
                <a16:creationId xmlns:a16="http://schemas.microsoft.com/office/drawing/2014/main" id="{B5D86E2C-DFF6-478C-BB90-FE5EAAC44F48}"/>
              </a:ext>
            </a:extLst>
          </p:cNvPr>
          <p:cNvSpPr/>
          <p:nvPr/>
        </p:nvSpPr>
        <p:spPr>
          <a:xfrm>
            <a:off x="1517056" y="5430981"/>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1" name="CustomShape 10">
            <a:extLst>
              <a:ext uri="{FF2B5EF4-FFF2-40B4-BE49-F238E27FC236}">
                <a16:creationId xmlns:a16="http://schemas.microsoft.com/office/drawing/2014/main" id="{955B1B4B-3C9A-46F6-82CE-7F2658901FF0}"/>
              </a:ext>
            </a:extLst>
          </p:cNvPr>
          <p:cNvSpPr/>
          <p:nvPr/>
        </p:nvSpPr>
        <p:spPr>
          <a:xfrm>
            <a:off x="1669456" y="5583381"/>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2" name="CustomShape 10">
            <a:extLst>
              <a:ext uri="{FF2B5EF4-FFF2-40B4-BE49-F238E27FC236}">
                <a16:creationId xmlns:a16="http://schemas.microsoft.com/office/drawing/2014/main" id="{65AFCB48-8F48-49C1-BB47-E8438AC68FB4}"/>
              </a:ext>
            </a:extLst>
          </p:cNvPr>
          <p:cNvSpPr/>
          <p:nvPr/>
        </p:nvSpPr>
        <p:spPr>
          <a:xfrm>
            <a:off x="1821856" y="5735781"/>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3" name="CustomShape 10">
            <a:extLst>
              <a:ext uri="{FF2B5EF4-FFF2-40B4-BE49-F238E27FC236}">
                <a16:creationId xmlns:a16="http://schemas.microsoft.com/office/drawing/2014/main" id="{B5BDCFDC-8552-452C-A2C3-D8FD58C308F3}"/>
              </a:ext>
            </a:extLst>
          </p:cNvPr>
          <p:cNvSpPr/>
          <p:nvPr/>
        </p:nvSpPr>
        <p:spPr>
          <a:xfrm>
            <a:off x="1974256" y="5847825"/>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Tree>
    <p:extLst>
      <p:ext uri="{BB962C8B-B14F-4D97-AF65-F5344CB8AC3E}">
        <p14:creationId xmlns:p14="http://schemas.microsoft.com/office/powerpoint/2010/main" val="9689915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TextShape 1"/>
          <p:cNvSpPr txBox="1"/>
          <p:nvPr/>
        </p:nvSpPr>
        <p:spPr>
          <a:xfrm>
            <a:off x="838080" y="365040"/>
            <a:ext cx="10834560" cy="1325160"/>
          </a:xfrm>
          <a:prstGeom prst="rect">
            <a:avLst/>
          </a:prstGeom>
          <a:noFill/>
          <a:ln>
            <a:noFill/>
          </a:ln>
        </p:spPr>
        <p:txBody>
          <a:bodyPr anchor="ctr">
            <a:noAutofit/>
          </a:bodyPr>
          <a:lstStyle/>
          <a:p>
            <a:pPr>
              <a:lnSpc>
                <a:spcPct val="90000"/>
              </a:lnSpc>
            </a:pPr>
            <a:r>
              <a:rPr lang="sv-SE" sz="4400" b="0" strike="noStrike" spc="-1" dirty="0">
                <a:solidFill>
                  <a:srgbClr val="000000"/>
                </a:solidFill>
                <a:latin typeface="Calibri Light"/>
              </a:rPr>
              <a:t>Many to one mapping</a:t>
            </a:r>
            <a:endParaRPr lang="sv-SE" sz="4400" b="0" strike="noStrike" spc="-1" dirty="0">
              <a:solidFill>
                <a:srgbClr val="000000"/>
              </a:solidFill>
              <a:latin typeface="Calibri"/>
            </a:endParaRPr>
          </a:p>
        </p:txBody>
      </p:sp>
      <p:sp>
        <p:nvSpPr>
          <p:cNvPr id="137" name="CustomShape 2"/>
          <p:cNvSpPr/>
          <p:nvPr/>
        </p:nvSpPr>
        <p:spPr>
          <a:xfrm>
            <a:off x="3125234" y="1703213"/>
            <a:ext cx="2535480" cy="821519"/>
          </a:xfrm>
          <a:prstGeom prst="roundRect">
            <a:avLst>
              <a:gd name="adj" fmla="val 16667"/>
            </a:avLst>
          </a:prstGeom>
          <a:ln/>
        </p:spPr>
        <p:style>
          <a:lnRef idx="2">
            <a:schemeClr val="dk1">
              <a:shade val="50000"/>
            </a:schemeClr>
          </a:lnRef>
          <a:fillRef idx="1">
            <a:schemeClr val="dk1"/>
          </a:fillRef>
          <a:effectRef idx="0">
            <a:schemeClr val="dk1"/>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age</a:t>
            </a:r>
            <a:br>
              <a:rPr dirty="0"/>
            </a:br>
            <a:r>
              <a:rPr lang="en-US" sz="1800" b="0" strike="noStrike" spc="-1" dirty="0">
                <a:solidFill>
                  <a:srgbClr val="FFFFFF"/>
                </a:solidFill>
                <a:latin typeface="Calibri"/>
              </a:rPr>
              <a:t>(conceptual variable or group)</a:t>
            </a:r>
            <a:endParaRPr lang="en-US" sz="1800" b="0" strike="noStrike" spc="-1" dirty="0">
              <a:latin typeface="Arial"/>
            </a:endParaRPr>
          </a:p>
        </p:txBody>
      </p:sp>
      <p:sp>
        <p:nvSpPr>
          <p:cNvPr id="138" name="CustomShape 3"/>
          <p:cNvSpPr/>
          <p:nvPr/>
        </p:nvSpPr>
        <p:spPr>
          <a:xfrm>
            <a:off x="3541698" y="3778540"/>
            <a:ext cx="2084760" cy="651960"/>
          </a:xfrm>
          <a:prstGeom prst="roundRect">
            <a:avLst>
              <a:gd name="adj" fmla="val 16667"/>
            </a:avLst>
          </a:prstGeom>
          <a:ln/>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birthyear</a:t>
            </a:r>
            <a:br>
              <a:rPr dirty="0"/>
            </a:br>
            <a:r>
              <a:rPr lang="en-US" sz="1800" b="0" strike="noStrike" spc="-1" dirty="0">
                <a:solidFill>
                  <a:srgbClr val="FFFFFF"/>
                </a:solidFill>
                <a:latin typeface="Calibri"/>
              </a:rPr>
              <a:t>(NSHAP)</a:t>
            </a:r>
            <a:endParaRPr lang="en-US" sz="1800" b="0" strike="noStrike" spc="-1" dirty="0">
              <a:latin typeface="Arial"/>
            </a:endParaRPr>
          </a:p>
        </p:txBody>
      </p:sp>
      <p:sp>
        <p:nvSpPr>
          <p:cNvPr id="139" name="CustomShape 4"/>
          <p:cNvSpPr/>
          <p:nvPr/>
        </p:nvSpPr>
        <p:spPr>
          <a:xfrm flipV="1">
            <a:off x="4583538" y="2548328"/>
            <a:ext cx="323820" cy="1229852"/>
          </a:xfrm>
          <a:custGeom>
            <a:avLst/>
            <a:gdLst/>
            <a:ahLst/>
            <a:cxnLst/>
            <a:rect l="l" t="t" r="r" b="b"/>
            <a:pathLst>
              <a:path w="21600" h="21600">
                <a:moveTo>
                  <a:pt x="0" y="0"/>
                </a:moveTo>
                <a:lnTo>
                  <a:pt x="21600" y="21600"/>
                </a:lnTo>
              </a:path>
            </a:pathLst>
          </a:custGeom>
          <a:noFill/>
          <a:ln w="76320">
            <a:solidFill>
              <a:schemeClr val="accent2"/>
            </a:solidFill>
            <a:headEnd type="oval" w="med" len="med"/>
            <a:tailEnd type="triangle" w="med" len="med"/>
          </a:ln>
        </p:spPr>
        <p:style>
          <a:lnRef idx="3">
            <a:schemeClr val="accent5"/>
          </a:lnRef>
          <a:fillRef idx="0">
            <a:schemeClr val="accent5"/>
          </a:fillRef>
          <a:effectRef idx="2">
            <a:schemeClr val="accent5"/>
          </a:effectRef>
          <a:fontRef idx="minor"/>
        </p:style>
      </p:sp>
      <p:sp>
        <p:nvSpPr>
          <p:cNvPr id="140" name="CustomShape 5"/>
          <p:cNvSpPr/>
          <p:nvPr/>
        </p:nvSpPr>
        <p:spPr>
          <a:xfrm flipV="1">
            <a:off x="2214018" y="2652460"/>
            <a:ext cx="1188000" cy="1125360"/>
          </a:xfrm>
          <a:custGeom>
            <a:avLst/>
            <a:gdLst/>
            <a:ahLst/>
            <a:cxnLst/>
            <a:rect l="l" t="t" r="r" b="b"/>
            <a:pathLst>
              <a:path w="21600" h="21600">
                <a:moveTo>
                  <a:pt x="0" y="0"/>
                </a:moveTo>
                <a:lnTo>
                  <a:pt x="21600" y="21600"/>
                </a:lnTo>
              </a:path>
            </a:pathLst>
          </a:custGeom>
          <a:noFill/>
          <a:ln w="76320">
            <a:solidFill>
              <a:schemeClr val="accent1"/>
            </a:solidFill>
            <a:headEnd type="oval" w="med" len="med"/>
            <a:tailEnd type="triangle" w="med" len="med"/>
          </a:ln>
        </p:spPr>
        <p:style>
          <a:lnRef idx="3">
            <a:schemeClr val="accent5"/>
          </a:lnRef>
          <a:fillRef idx="0">
            <a:schemeClr val="accent5"/>
          </a:fillRef>
          <a:effectRef idx="2">
            <a:schemeClr val="accent5"/>
          </a:effectRef>
          <a:fontRef idx="minor"/>
        </p:style>
      </p:sp>
      <p:sp>
        <p:nvSpPr>
          <p:cNvPr id="142" name="CustomShape 7"/>
          <p:cNvSpPr/>
          <p:nvPr/>
        </p:nvSpPr>
        <p:spPr>
          <a:xfrm>
            <a:off x="1171458" y="3778540"/>
            <a:ext cx="2084760" cy="651960"/>
          </a:xfrm>
          <a:prstGeom prst="roundRect">
            <a:avLst>
              <a:gd name="adj" fmla="val 16667"/>
            </a:avLst>
          </a:prstGeom>
          <a:ln>
            <a:solidFill>
              <a:schemeClr val="accent1"/>
            </a:solid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age</a:t>
            </a:r>
            <a:br>
              <a:rPr dirty="0"/>
            </a:br>
            <a:r>
              <a:rPr lang="en-US" spc="-1" dirty="0">
                <a:solidFill>
                  <a:srgbClr val="FFFFFF"/>
                </a:solidFill>
                <a:latin typeface="Calibri"/>
              </a:rPr>
              <a:t>(NHATS</a:t>
            </a:r>
            <a:r>
              <a:rPr lang="en-US" sz="1800" b="0" strike="noStrike" spc="-1" dirty="0">
                <a:solidFill>
                  <a:srgbClr val="FFFFFF"/>
                </a:solidFill>
                <a:latin typeface="Calibri"/>
              </a:rPr>
              <a:t>)</a:t>
            </a:r>
            <a:endParaRPr lang="en-US" sz="1800" b="0" strike="noStrike" spc="-1" dirty="0">
              <a:latin typeface="Arial"/>
            </a:endParaRPr>
          </a:p>
        </p:txBody>
      </p:sp>
      <p:sp>
        <p:nvSpPr>
          <p:cNvPr id="149" name="Line 14"/>
          <p:cNvSpPr/>
          <p:nvPr/>
        </p:nvSpPr>
        <p:spPr>
          <a:xfrm flipH="1">
            <a:off x="388800" y="3088440"/>
            <a:ext cx="11468880" cy="0"/>
          </a:xfrm>
          <a:prstGeom prst="line">
            <a:avLst/>
          </a:prstGeom>
          <a:ln>
            <a:prstDash val="lgDash"/>
          </a:ln>
        </p:spPr>
        <p:style>
          <a:lnRef idx="1">
            <a:schemeClr val="accent1"/>
          </a:lnRef>
          <a:fillRef idx="0">
            <a:schemeClr val="accent1"/>
          </a:fillRef>
          <a:effectRef idx="0">
            <a:schemeClr val="accent1"/>
          </a:effectRef>
          <a:fontRef idx="minor"/>
        </p:style>
      </p:sp>
      <p:sp>
        <p:nvSpPr>
          <p:cNvPr id="150" name="Line 15"/>
          <p:cNvSpPr/>
          <p:nvPr/>
        </p:nvSpPr>
        <p:spPr>
          <a:xfrm flipH="1">
            <a:off x="466920" y="4952880"/>
            <a:ext cx="11468880" cy="0"/>
          </a:xfrm>
          <a:prstGeom prst="line">
            <a:avLst/>
          </a:prstGeom>
          <a:ln>
            <a:prstDash val="lgDash"/>
          </a:ln>
        </p:spPr>
        <p:style>
          <a:lnRef idx="1">
            <a:schemeClr val="accent1"/>
          </a:lnRef>
          <a:fillRef idx="0">
            <a:schemeClr val="accent1"/>
          </a:fillRef>
          <a:effectRef idx="0">
            <a:schemeClr val="accent1"/>
          </a:effectRef>
          <a:fontRef idx="minor"/>
        </p:style>
      </p:sp>
      <p:sp>
        <p:nvSpPr>
          <p:cNvPr id="151" name="CustomShape 16"/>
          <p:cNvSpPr/>
          <p:nvPr/>
        </p:nvSpPr>
        <p:spPr>
          <a:xfrm>
            <a:off x="8308080" y="1593720"/>
            <a:ext cx="3161160" cy="1110600"/>
          </a:xfrm>
          <a:prstGeom prst="rect">
            <a:avLst/>
          </a:prstGeom>
          <a:noFill/>
          <a:ln>
            <a:noFill/>
          </a:ln>
        </p:spPr>
        <p:style>
          <a:lnRef idx="1">
            <a:schemeClr val="accent3"/>
          </a:lnRef>
          <a:fillRef idx="2">
            <a:schemeClr val="accent3"/>
          </a:fillRef>
          <a:effectRef idx="1">
            <a:schemeClr val="accent3"/>
          </a:effectRef>
          <a:fontRef idx="minor"/>
        </p:style>
        <p:txBody>
          <a:bodyPr lIns="90000" tIns="45000" rIns="90000" bIns="45000" anchor="ctr">
            <a:noAutofit/>
          </a:bodyPr>
          <a:lstStyle/>
          <a:p>
            <a:pPr>
              <a:lnSpc>
                <a:spcPct val="100000"/>
              </a:lnSpc>
            </a:pPr>
            <a:r>
              <a:rPr lang="en-US" sz="1800" b="1" strike="noStrike" spc="-1" dirty="0">
                <a:solidFill>
                  <a:srgbClr val="000000"/>
                </a:solidFill>
                <a:latin typeface="Calibri"/>
              </a:rPr>
              <a:t>Common conceptual variable or group</a:t>
            </a:r>
            <a:endParaRPr lang="en-US" sz="1800" b="0" strike="noStrike" spc="-1" dirty="0">
              <a:latin typeface="Arial"/>
            </a:endParaRPr>
          </a:p>
        </p:txBody>
      </p:sp>
      <p:sp>
        <p:nvSpPr>
          <p:cNvPr id="152" name="CustomShape 17"/>
          <p:cNvSpPr/>
          <p:nvPr/>
        </p:nvSpPr>
        <p:spPr>
          <a:xfrm>
            <a:off x="8397402" y="3318839"/>
            <a:ext cx="3161160" cy="1110600"/>
          </a:xfrm>
          <a:prstGeom prst="rect">
            <a:avLst/>
          </a:prstGeom>
          <a:noFill/>
          <a:ln>
            <a:noFill/>
          </a:ln>
        </p:spPr>
        <p:style>
          <a:lnRef idx="1">
            <a:schemeClr val="accent3"/>
          </a:lnRef>
          <a:fillRef idx="2">
            <a:schemeClr val="accent3"/>
          </a:fillRef>
          <a:effectRef idx="1">
            <a:schemeClr val="accent3"/>
          </a:effectRef>
          <a:fontRef idx="minor"/>
        </p:style>
        <p:txBody>
          <a:bodyPr lIns="90000" tIns="45000" rIns="90000" bIns="45000" anchor="ctr">
            <a:noAutofit/>
          </a:bodyPr>
          <a:lstStyle/>
          <a:p>
            <a:pPr>
              <a:lnSpc>
                <a:spcPct val="100000"/>
              </a:lnSpc>
            </a:pPr>
            <a:r>
              <a:rPr lang="en-US" sz="1800" b="1" strike="noStrike" spc="-1" dirty="0">
                <a:solidFill>
                  <a:srgbClr val="000000"/>
                </a:solidFill>
                <a:latin typeface="Calibri"/>
              </a:rPr>
              <a:t>Study conceptual variables</a:t>
            </a:r>
            <a:endParaRPr lang="en-US" sz="1800" b="0" strike="noStrike" spc="-1" dirty="0">
              <a:latin typeface="Arial"/>
            </a:endParaRPr>
          </a:p>
        </p:txBody>
      </p:sp>
      <p:sp>
        <p:nvSpPr>
          <p:cNvPr id="3" name="CustomShape 3">
            <a:extLst>
              <a:ext uri="{FF2B5EF4-FFF2-40B4-BE49-F238E27FC236}">
                <a16:creationId xmlns:a16="http://schemas.microsoft.com/office/drawing/2014/main" id="{1F8489CF-5A7A-4B6A-B8FE-101D32536578}"/>
              </a:ext>
            </a:extLst>
          </p:cNvPr>
          <p:cNvSpPr/>
          <p:nvPr/>
        </p:nvSpPr>
        <p:spPr>
          <a:xfrm>
            <a:off x="5760360" y="3777479"/>
            <a:ext cx="2084760" cy="651960"/>
          </a:xfrm>
          <a:prstGeom prst="roundRect">
            <a:avLst>
              <a:gd name="adj" fmla="val 16667"/>
            </a:avLst>
          </a:prstGeom>
          <a:ln/>
        </p:spPr>
        <p:style>
          <a:lnRef idx="3">
            <a:schemeClr val="lt1"/>
          </a:lnRef>
          <a:fillRef idx="1">
            <a:schemeClr val="accent2"/>
          </a:fillRef>
          <a:effectRef idx="1">
            <a:schemeClr val="accent2"/>
          </a:effectRef>
          <a:fontRef idx="minor"/>
        </p:style>
        <p:txBody>
          <a:bodyPr lIns="90000" tIns="45000" rIns="90000" bIns="45000" anchor="ctr">
            <a:noAutofit/>
          </a:bodyPr>
          <a:lstStyle/>
          <a:p>
            <a:pPr algn="ctr">
              <a:lnSpc>
                <a:spcPct val="100000"/>
              </a:lnSpc>
            </a:pPr>
            <a:r>
              <a:rPr lang="en-US" sz="1800" b="1" strike="noStrike" spc="-1" dirty="0" err="1">
                <a:solidFill>
                  <a:srgbClr val="FFFFFF"/>
                </a:solidFill>
                <a:latin typeface="Calibri"/>
              </a:rPr>
              <a:t>birthmonth</a:t>
            </a:r>
            <a:br>
              <a:rPr dirty="0"/>
            </a:br>
            <a:r>
              <a:rPr lang="en-US" sz="1800" b="0" strike="noStrike" spc="-1" dirty="0">
                <a:solidFill>
                  <a:srgbClr val="FFFFFF"/>
                </a:solidFill>
                <a:latin typeface="Calibri"/>
              </a:rPr>
              <a:t>(NSHAP)</a:t>
            </a:r>
            <a:endParaRPr lang="en-US" sz="1800" b="0" strike="noStrike" spc="-1" dirty="0">
              <a:latin typeface="Arial"/>
            </a:endParaRPr>
          </a:p>
        </p:txBody>
      </p:sp>
      <p:sp>
        <p:nvSpPr>
          <p:cNvPr id="4" name="CustomShape 4">
            <a:extLst>
              <a:ext uri="{FF2B5EF4-FFF2-40B4-BE49-F238E27FC236}">
                <a16:creationId xmlns:a16="http://schemas.microsoft.com/office/drawing/2014/main" id="{6EC0B275-99F7-4E15-A662-BB168503A367}"/>
              </a:ext>
            </a:extLst>
          </p:cNvPr>
          <p:cNvSpPr/>
          <p:nvPr/>
        </p:nvSpPr>
        <p:spPr>
          <a:xfrm flipH="1" flipV="1">
            <a:off x="5486400" y="2548328"/>
            <a:ext cx="1316340" cy="1221231"/>
          </a:xfrm>
          <a:custGeom>
            <a:avLst/>
            <a:gdLst/>
            <a:ahLst/>
            <a:cxnLst/>
            <a:rect l="l" t="t" r="r" b="b"/>
            <a:pathLst>
              <a:path w="21600" h="21600">
                <a:moveTo>
                  <a:pt x="0" y="0"/>
                </a:moveTo>
                <a:lnTo>
                  <a:pt x="21600" y="21600"/>
                </a:lnTo>
              </a:path>
            </a:pathLst>
          </a:custGeom>
          <a:noFill/>
          <a:ln w="76320">
            <a:solidFill>
              <a:schemeClr val="accent2"/>
            </a:solidFill>
            <a:headEnd type="oval" w="med" len="med"/>
            <a:tailEnd type="triangle" w="med" len="med"/>
          </a:ln>
        </p:spPr>
        <p:style>
          <a:lnRef idx="3">
            <a:schemeClr val="accent5"/>
          </a:lnRef>
          <a:fillRef idx="0">
            <a:schemeClr val="accent5"/>
          </a:fillRef>
          <a:effectRef idx="2">
            <a:schemeClr val="accent5"/>
          </a:effectRef>
          <a:fontRef idx="minor"/>
        </p:style>
      </p:sp>
      <p:sp>
        <p:nvSpPr>
          <p:cNvPr id="5" name="CustomShape 10">
            <a:extLst>
              <a:ext uri="{FF2B5EF4-FFF2-40B4-BE49-F238E27FC236}">
                <a16:creationId xmlns:a16="http://schemas.microsoft.com/office/drawing/2014/main" id="{FCC33363-5779-4D76-A6EB-B5EB89818777}"/>
              </a:ext>
            </a:extLst>
          </p:cNvPr>
          <p:cNvSpPr/>
          <p:nvPr/>
        </p:nvSpPr>
        <p:spPr>
          <a:xfrm>
            <a:off x="3424412" y="5642619"/>
            <a:ext cx="2535480" cy="651960"/>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6" name="CustomShape 12">
            <a:extLst>
              <a:ext uri="{FF2B5EF4-FFF2-40B4-BE49-F238E27FC236}">
                <a16:creationId xmlns:a16="http://schemas.microsoft.com/office/drawing/2014/main" id="{B6F93357-A646-4560-9C56-336B4261768D}"/>
              </a:ext>
            </a:extLst>
          </p:cNvPr>
          <p:cNvSpPr/>
          <p:nvPr/>
        </p:nvSpPr>
        <p:spPr>
          <a:xfrm flipV="1">
            <a:off x="5424169" y="4835429"/>
            <a:ext cx="394102" cy="829857"/>
          </a:xfrm>
          <a:custGeom>
            <a:avLst/>
            <a:gdLst/>
            <a:ahLst/>
            <a:cxnLst/>
            <a:rect l="l" t="t" r="r" b="b"/>
            <a:pathLst>
              <a:path w="21600" h="21600">
                <a:moveTo>
                  <a:pt x="0" y="0"/>
                </a:moveTo>
                <a:lnTo>
                  <a:pt x="21600" y="21600"/>
                </a:lnTo>
              </a:path>
            </a:pathLst>
          </a:custGeom>
          <a:noFill/>
          <a:ln w="76320">
            <a:solidFill>
              <a:schemeClr val="accent6"/>
            </a:solidFill>
            <a:headEnd type="oval" w="med" len="med"/>
            <a:tailEnd type="triangle" w="med" len="med"/>
          </a:ln>
        </p:spPr>
        <p:style>
          <a:lnRef idx="3">
            <a:schemeClr val="accent5"/>
          </a:lnRef>
          <a:fillRef idx="0">
            <a:schemeClr val="accent5"/>
          </a:fillRef>
          <a:effectRef idx="2">
            <a:schemeClr val="accent5"/>
          </a:effectRef>
          <a:fontRef idx="minor"/>
        </p:style>
      </p:sp>
      <p:sp>
        <p:nvSpPr>
          <p:cNvPr id="7" name="CustomShape 12">
            <a:extLst>
              <a:ext uri="{FF2B5EF4-FFF2-40B4-BE49-F238E27FC236}">
                <a16:creationId xmlns:a16="http://schemas.microsoft.com/office/drawing/2014/main" id="{C5F9DBE7-FD53-4C10-9D24-4944749E4FB4}"/>
              </a:ext>
            </a:extLst>
          </p:cNvPr>
          <p:cNvSpPr/>
          <p:nvPr/>
        </p:nvSpPr>
        <p:spPr>
          <a:xfrm flipH="1" flipV="1">
            <a:off x="3541698" y="4835429"/>
            <a:ext cx="377040" cy="829858"/>
          </a:xfrm>
          <a:custGeom>
            <a:avLst/>
            <a:gdLst/>
            <a:ahLst/>
            <a:cxnLst/>
            <a:rect l="l" t="t" r="r" b="b"/>
            <a:pathLst>
              <a:path w="21600" h="21600">
                <a:moveTo>
                  <a:pt x="0" y="0"/>
                </a:moveTo>
                <a:lnTo>
                  <a:pt x="21600" y="21600"/>
                </a:lnTo>
              </a:path>
            </a:pathLst>
          </a:custGeom>
          <a:noFill/>
          <a:ln w="76320">
            <a:solidFill>
              <a:schemeClr val="accent6"/>
            </a:solidFill>
            <a:headEnd type="oval" w="med" len="med"/>
            <a:tailEnd type="triangle" w="med" len="med"/>
          </a:ln>
        </p:spPr>
        <p:style>
          <a:lnRef idx="3">
            <a:schemeClr val="accent5"/>
          </a:lnRef>
          <a:fillRef idx="0">
            <a:schemeClr val="accent5"/>
          </a:fillRef>
          <a:effectRef idx="2">
            <a:schemeClr val="accent5"/>
          </a:effectRef>
          <a:fontRef idx="minor"/>
        </p:style>
      </p:sp>
      <p:sp>
        <p:nvSpPr>
          <p:cNvPr id="8" name="CustomShape 10">
            <a:extLst>
              <a:ext uri="{FF2B5EF4-FFF2-40B4-BE49-F238E27FC236}">
                <a16:creationId xmlns:a16="http://schemas.microsoft.com/office/drawing/2014/main" id="{E1DF7C81-B572-4922-9FA4-62A32FB14F8B}"/>
              </a:ext>
            </a:extLst>
          </p:cNvPr>
          <p:cNvSpPr/>
          <p:nvPr/>
        </p:nvSpPr>
        <p:spPr>
          <a:xfrm>
            <a:off x="1799991" y="5322861"/>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9" name="CustomShape 10">
            <a:extLst>
              <a:ext uri="{FF2B5EF4-FFF2-40B4-BE49-F238E27FC236}">
                <a16:creationId xmlns:a16="http://schemas.microsoft.com/office/drawing/2014/main" id="{3D15BD87-4D59-456F-BEB5-0CB6CC04E3EE}"/>
              </a:ext>
            </a:extLst>
          </p:cNvPr>
          <p:cNvSpPr/>
          <p:nvPr/>
        </p:nvSpPr>
        <p:spPr>
          <a:xfrm>
            <a:off x="1952391" y="5475261"/>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0" name="CustomShape 10">
            <a:extLst>
              <a:ext uri="{FF2B5EF4-FFF2-40B4-BE49-F238E27FC236}">
                <a16:creationId xmlns:a16="http://schemas.microsoft.com/office/drawing/2014/main" id="{19744353-A045-4370-A614-E2E8F2590724}"/>
              </a:ext>
            </a:extLst>
          </p:cNvPr>
          <p:cNvSpPr/>
          <p:nvPr/>
        </p:nvSpPr>
        <p:spPr>
          <a:xfrm>
            <a:off x="2104791" y="5627661"/>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1" name="CustomShape 10">
            <a:extLst>
              <a:ext uri="{FF2B5EF4-FFF2-40B4-BE49-F238E27FC236}">
                <a16:creationId xmlns:a16="http://schemas.microsoft.com/office/drawing/2014/main" id="{7D8BD0C8-016F-4CEC-A6C7-72C6D03DD58F}"/>
              </a:ext>
            </a:extLst>
          </p:cNvPr>
          <p:cNvSpPr/>
          <p:nvPr/>
        </p:nvSpPr>
        <p:spPr>
          <a:xfrm>
            <a:off x="2257191" y="5739705"/>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3" name="CustomShape 10">
            <a:extLst>
              <a:ext uri="{FF2B5EF4-FFF2-40B4-BE49-F238E27FC236}">
                <a16:creationId xmlns:a16="http://schemas.microsoft.com/office/drawing/2014/main" id="{8D8DB4EB-2B65-4066-94BD-2EF672E22BA7}"/>
              </a:ext>
            </a:extLst>
          </p:cNvPr>
          <p:cNvSpPr/>
          <p:nvPr/>
        </p:nvSpPr>
        <p:spPr>
          <a:xfrm>
            <a:off x="6079710" y="5452099"/>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5" name="CustomShape 10">
            <a:extLst>
              <a:ext uri="{FF2B5EF4-FFF2-40B4-BE49-F238E27FC236}">
                <a16:creationId xmlns:a16="http://schemas.microsoft.com/office/drawing/2014/main" id="{A77B5788-08A3-4F2F-B150-228E087043EB}"/>
              </a:ext>
            </a:extLst>
          </p:cNvPr>
          <p:cNvSpPr/>
          <p:nvPr/>
        </p:nvSpPr>
        <p:spPr>
          <a:xfrm>
            <a:off x="6232110" y="5604499"/>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7" name="CustomShape 10">
            <a:extLst>
              <a:ext uri="{FF2B5EF4-FFF2-40B4-BE49-F238E27FC236}">
                <a16:creationId xmlns:a16="http://schemas.microsoft.com/office/drawing/2014/main" id="{CFBD0DB9-AD45-4A96-8164-C45539152B60}"/>
              </a:ext>
            </a:extLst>
          </p:cNvPr>
          <p:cNvSpPr/>
          <p:nvPr/>
        </p:nvSpPr>
        <p:spPr>
          <a:xfrm>
            <a:off x="6384510" y="5756899"/>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19" name="CustomShape 10">
            <a:extLst>
              <a:ext uri="{FF2B5EF4-FFF2-40B4-BE49-F238E27FC236}">
                <a16:creationId xmlns:a16="http://schemas.microsoft.com/office/drawing/2014/main" id="{6DA2F24D-45CA-4236-B52A-7FAE478E8947}"/>
              </a:ext>
            </a:extLst>
          </p:cNvPr>
          <p:cNvSpPr/>
          <p:nvPr/>
        </p:nvSpPr>
        <p:spPr>
          <a:xfrm>
            <a:off x="6536910" y="5868943"/>
            <a:ext cx="868043" cy="470952"/>
          </a:xfrm>
          <a:prstGeom prst="roundRect">
            <a:avLst>
              <a:gd name="adj" fmla="val 16667"/>
            </a:avLst>
          </a:prstGeom>
          <a:ln/>
        </p:spPr>
        <p:style>
          <a:lnRef idx="3">
            <a:schemeClr val="lt1"/>
          </a:lnRef>
          <a:fillRef idx="1">
            <a:schemeClr val="accent6"/>
          </a:fillRef>
          <a:effectRef idx="1">
            <a:schemeClr val="accent6"/>
          </a:effectRef>
          <a:fontRef idx="minor"/>
        </p:style>
        <p:txBody>
          <a:bodyPr lIns="90000" tIns="45000" rIns="90000" bIns="45000" anchor="ctr">
            <a:noAutofit/>
          </a:bodyPr>
          <a:lstStyle/>
          <a:p>
            <a:pPr algn="ctr">
              <a:lnSpc>
                <a:spcPct val="100000"/>
              </a:lnSpc>
            </a:pPr>
            <a:r>
              <a:rPr lang="en-US" sz="1800" b="1" strike="noStrike" spc="-1" dirty="0">
                <a:solidFill>
                  <a:srgbClr val="FFFFFF"/>
                </a:solidFill>
                <a:latin typeface="Calibri"/>
              </a:rPr>
              <a:t>…</a:t>
            </a:r>
            <a:endParaRPr lang="en-US" sz="1800" b="0" strike="noStrike" spc="-1" dirty="0">
              <a:latin typeface="Arial"/>
            </a:endParaRPr>
          </a:p>
        </p:txBody>
      </p:sp>
      <p:sp>
        <p:nvSpPr>
          <p:cNvPr id="21" name="CustomShape 17">
            <a:extLst>
              <a:ext uri="{FF2B5EF4-FFF2-40B4-BE49-F238E27FC236}">
                <a16:creationId xmlns:a16="http://schemas.microsoft.com/office/drawing/2014/main" id="{1AF00C1D-C6D5-4C1D-9272-7B03FBBBF559}"/>
              </a:ext>
            </a:extLst>
          </p:cNvPr>
          <p:cNvSpPr/>
          <p:nvPr/>
        </p:nvSpPr>
        <p:spPr>
          <a:xfrm>
            <a:off x="8390526" y="5048840"/>
            <a:ext cx="3161160" cy="1110600"/>
          </a:xfrm>
          <a:prstGeom prst="rect">
            <a:avLst/>
          </a:prstGeom>
          <a:noFill/>
          <a:ln>
            <a:noFill/>
          </a:ln>
        </p:spPr>
        <p:style>
          <a:lnRef idx="1">
            <a:schemeClr val="accent3"/>
          </a:lnRef>
          <a:fillRef idx="2">
            <a:schemeClr val="accent3"/>
          </a:fillRef>
          <a:effectRef idx="1">
            <a:schemeClr val="accent3"/>
          </a:effectRef>
          <a:fontRef idx="minor"/>
        </p:style>
        <p:txBody>
          <a:bodyPr lIns="90000" tIns="45000" rIns="90000" bIns="45000" anchor="ctr">
            <a:noAutofit/>
          </a:bodyPr>
          <a:lstStyle/>
          <a:p>
            <a:pPr>
              <a:lnSpc>
                <a:spcPct val="100000"/>
              </a:lnSpc>
            </a:pPr>
            <a:r>
              <a:rPr lang="en-US" sz="1800" b="1" strike="noStrike" spc="-1" dirty="0">
                <a:solidFill>
                  <a:srgbClr val="000000"/>
                </a:solidFill>
                <a:latin typeface="Calibri"/>
              </a:rPr>
              <a:t>Study represented variables and variables</a:t>
            </a:r>
            <a:endParaRPr lang="en-US" sz="1800" b="0" strike="noStrike" spc="-1" dirty="0">
              <a:latin typeface="Arial"/>
            </a:endParaRPr>
          </a:p>
        </p:txBody>
      </p:sp>
      <p:sp>
        <p:nvSpPr>
          <p:cNvPr id="23" name="Rectangle 22">
            <a:extLst>
              <a:ext uri="{FF2B5EF4-FFF2-40B4-BE49-F238E27FC236}">
                <a16:creationId xmlns:a16="http://schemas.microsoft.com/office/drawing/2014/main" id="{56AF14AB-2DD5-44F9-BC4E-2F39B5E495CB}"/>
              </a:ext>
            </a:extLst>
          </p:cNvPr>
          <p:cNvSpPr/>
          <p:nvPr/>
        </p:nvSpPr>
        <p:spPr>
          <a:xfrm>
            <a:off x="3424412" y="3429000"/>
            <a:ext cx="4613802" cy="1294385"/>
          </a:xfrm>
          <a:prstGeom prst="rect">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4058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85AD8E02-2D3D-43F9-B091-3C9382FFBBE8}"/>
              </a:ext>
            </a:extLst>
          </p:cNvPr>
          <p:cNvSpPr>
            <a:spLocks noGrp="1"/>
          </p:cNvSpPr>
          <p:nvPr>
            <p:ph type="body" idx="1"/>
          </p:nvPr>
        </p:nvSpPr>
        <p:spPr/>
        <p:txBody>
          <a:bodyPr/>
          <a:lstStyle/>
          <a:p>
            <a:endParaRPr lang="en-US"/>
          </a:p>
        </p:txBody>
      </p:sp>
      <p:sp>
        <p:nvSpPr>
          <p:cNvPr id="6" name="Title 5">
            <a:extLst>
              <a:ext uri="{FF2B5EF4-FFF2-40B4-BE49-F238E27FC236}">
                <a16:creationId xmlns:a16="http://schemas.microsoft.com/office/drawing/2014/main" id="{E625B472-9FC7-473E-94DA-AD799AD6A72E}"/>
              </a:ext>
            </a:extLst>
          </p:cNvPr>
          <p:cNvSpPr>
            <a:spLocks noGrp="1"/>
          </p:cNvSpPr>
          <p:nvPr>
            <p:ph type="title"/>
          </p:nvPr>
        </p:nvSpPr>
        <p:spPr/>
        <p:txBody>
          <a:bodyPr>
            <a:normAutofit fontScale="90000"/>
          </a:bodyPr>
          <a:lstStyle/>
          <a:p>
            <a:r>
              <a:rPr lang="en-US" dirty="0"/>
              <a:t>NACDA Cross Study Concordance Pilot Project</a:t>
            </a:r>
          </a:p>
        </p:txBody>
      </p:sp>
    </p:spTree>
    <p:extLst>
      <p:ext uri="{BB962C8B-B14F-4D97-AF65-F5344CB8AC3E}">
        <p14:creationId xmlns:p14="http://schemas.microsoft.com/office/powerpoint/2010/main" val="1452861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A19DC7-1BE6-48C7-B7DE-E1B5F47C8996}"/>
              </a:ext>
            </a:extLst>
          </p:cNvPr>
          <p:cNvSpPr>
            <a:spLocks noGrp="1"/>
          </p:cNvSpPr>
          <p:nvPr>
            <p:ph type="title"/>
          </p:nvPr>
        </p:nvSpPr>
        <p:spPr/>
        <p:txBody>
          <a:bodyPr/>
          <a:lstStyle/>
          <a:p>
            <a:r>
              <a:rPr lang="en-US" dirty="0"/>
              <a:t>Metadata Preparation Process</a:t>
            </a:r>
          </a:p>
        </p:txBody>
      </p:sp>
      <p:sp>
        <p:nvSpPr>
          <p:cNvPr id="5" name="Content Placeholder 4">
            <a:extLst>
              <a:ext uri="{FF2B5EF4-FFF2-40B4-BE49-F238E27FC236}">
                <a16:creationId xmlns:a16="http://schemas.microsoft.com/office/drawing/2014/main" id="{9A0AC770-60CA-4E87-BAF2-0DC05F918782}"/>
              </a:ext>
            </a:extLst>
          </p:cNvPr>
          <p:cNvSpPr>
            <a:spLocks noGrp="1"/>
          </p:cNvSpPr>
          <p:nvPr>
            <p:ph sz="quarter" idx="1"/>
          </p:nvPr>
        </p:nvSpPr>
        <p:spPr/>
        <p:txBody>
          <a:bodyPr/>
          <a:lstStyle/>
          <a:p>
            <a:r>
              <a:rPr lang="en-US" dirty="0"/>
              <a:t>1. Single study concordance for NHATS</a:t>
            </a:r>
          </a:p>
          <a:p>
            <a:r>
              <a:rPr lang="en-US" dirty="0"/>
              <a:t>2. Single study concordance for NSHAP</a:t>
            </a:r>
          </a:p>
          <a:p>
            <a:r>
              <a:rPr lang="en-US" dirty="0"/>
              <a:t>3. Create a common set of conceptual variables</a:t>
            </a:r>
          </a:p>
          <a:p>
            <a:r>
              <a:rPr lang="en-US" dirty="0"/>
              <a:t>4. Map NHATS and NSHAP conceptual variables to the common conceptual variables</a:t>
            </a:r>
          </a:p>
        </p:txBody>
      </p:sp>
    </p:spTree>
    <p:extLst>
      <p:ext uri="{BB962C8B-B14F-4D97-AF65-F5344CB8AC3E}">
        <p14:creationId xmlns:p14="http://schemas.microsoft.com/office/powerpoint/2010/main" val="3573020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BD19A1-F0AE-4028-AF19-7B217CDD3EA6}"/>
              </a:ext>
            </a:extLst>
          </p:cNvPr>
          <p:cNvSpPr>
            <a:spLocks noGrp="1"/>
          </p:cNvSpPr>
          <p:nvPr>
            <p:ph type="title"/>
          </p:nvPr>
        </p:nvSpPr>
        <p:spPr/>
        <p:txBody>
          <a:bodyPr/>
          <a:lstStyle/>
          <a:p>
            <a:r>
              <a:rPr lang="en-US" dirty="0">
                <a:hlinkClick r:id="rId2"/>
              </a:rPr>
              <a:t>NACDA Portal Demonstration</a:t>
            </a:r>
            <a:endParaRPr lang="en-US" dirty="0"/>
          </a:p>
        </p:txBody>
      </p:sp>
      <p:sp>
        <p:nvSpPr>
          <p:cNvPr id="5" name="Content Placeholder 4">
            <a:extLst>
              <a:ext uri="{FF2B5EF4-FFF2-40B4-BE49-F238E27FC236}">
                <a16:creationId xmlns:a16="http://schemas.microsoft.com/office/drawing/2014/main" id="{C1526826-CFDB-4BCE-8407-276EBCB4E979}"/>
              </a:ext>
            </a:extLst>
          </p:cNvPr>
          <p:cNvSpPr>
            <a:spLocks noGrp="1"/>
          </p:cNvSpPr>
          <p:nvPr>
            <p:ph sz="quarter" idx="1"/>
          </p:nvPr>
        </p:nvSpPr>
        <p:spPr/>
        <p:txBody>
          <a:bodyPr/>
          <a:lstStyle/>
          <a:p>
            <a:r>
              <a:rPr lang="en-US" dirty="0"/>
              <a:t>Single study concordance</a:t>
            </a:r>
          </a:p>
          <a:p>
            <a:r>
              <a:rPr lang="en-US" dirty="0"/>
              <a:t>Cross study concordance</a:t>
            </a:r>
          </a:p>
          <a:p>
            <a:r>
              <a:rPr lang="en-US" dirty="0"/>
              <a:t>Search</a:t>
            </a:r>
          </a:p>
          <a:p>
            <a:r>
              <a:rPr lang="en-US" dirty="0"/>
              <a:t>Basket</a:t>
            </a:r>
          </a:p>
          <a:p>
            <a:r>
              <a:rPr lang="en-US" dirty="0"/>
              <a:t>Data extract</a:t>
            </a:r>
          </a:p>
        </p:txBody>
      </p:sp>
    </p:spTree>
    <p:extLst>
      <p:ext uri="{BB962C8B-B14F-4D97-AF65-F5344CB8AC3E}">
        <p14:creationId xmlns:p14="http://schemas.microsoft.com/office/powerpoint/2010/main" val="2065560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98EC8309-97AE-40A7-9526-21071BFA5342}"/>
              </a:ext>
            </a:extLst>
          </p:cNvPr>
          <p:cNvSpPr>
            <a:spLocks noGrp="1"/>
          </p:cNvSpPr>
          <p:nvPr>
            <p:ph type="body" idx="1"/>
          </p:nvPr>
        </p:nvSpPr>
        <p:spPr/>
        <p:txBody>
          <a:bodyPr>
            <a:normAutofit/>
          </a:bodyPr>
          <a:lstStyle/>
          <a:p>
            <a:r>
              <a:rPr lang="en-US" dirty="0"/>
              <a:t>Jeremy Iverson, Colectica</a:t>
            </a:r>
          </a:p>
          <a:p>
            <a:r>
              <a:rPr lang="en-US" dirty="0"/>
              <a:t>jeremy@colectica.com</a:t>
            </a:r>
          </a:p>
        </p:txBody>
      </p:sp>
      <p:sp>
        <p:nvSpPr>
          <p:cNvPr id="4" name="Title 3">
            <a:extLst>
              <a:ext uri="{FF2B5EF4-FFF2-40B4-BE49-F238E27FC236}">
                <a16:creationId xmlns:a16="http://schemas.microsoft.com/office/drawing/2014/main" id="{366880C4-E9FD-4D6A-B99E-5A91FC40DD52}"/>
              </a:ext>
            </a:extLst>
          </p:cNvPr>
          <p:cNvSpPr>
            <a:spLocks noGrp="1"/>
          </p:cNvSpPr>
          <p:nvPr>
            <p:ph type="title"/>
          </p:nvPr>
        </p:nvSpPr>
        <p:spPr/>
        <p:txBody>
          <a:bodyPr/>
          <a:lstStyle/>
          <a:p>
            <a:r>
              <a:rPr lang="en-US" dirty="0"/>
              <a:t>Thank you</a:t>
            </a:r>
          </a:p>
        </p:txBody>
      </p:sp>
      <p:sp>
        <p:nvSpPr>
          <p:cNvPr id="5" name="TextBox 4">
            <a:extLst>
              <a:ext uri="{FF2B5EF4-FFF2-40B4-BE49-F238E27FC236}">
                <a16:creationId xmlns:a16="http://schemas.microsoft.com/office/drawing/2014/main" id="{37DA29BF-8B86-4AA9-8710-D3492DFF8571}"/>
              </a:ext>
            </a:extLst>
          </p:cNvPr>
          <p:cNvSpPr txBox="1"/>
          <p:nvPr/>
        </p:nvSpPr>
        <p:spPr>
          <a:xfrm>
            <a:off x="10021020" y="6371254"/>
            <a:ext cx="2610530" cy="369332"/>
          </a:xfrm>
          <a:prstGeom prst="rect">
            <a:avLst/>
          </a:prstGeom>
          <a:noFill/>
        </p:spPr>
        <p:txBody>
          <a:bodyPr wrap="square">
            <a:spAutoFit/>
          </a:bodyPr>
          <a:lstStyle/>
          <a:p>
            <a:r>
              <a:rPr lang="en-US"/>
              <a:t>CC BY-NC-ND 4.0</a:t>
            </a:r>
            <a:endParaRPr lang="en-US" dirty="0"/>
          </a:p>
        </p:txBody>
      </p:sp>
    </p:spTree>
    <p:extLst>
      <p:ext uri="{BB962C8B-B14F-4D97-AF65-F5344CB8AC3E}">
        <p14:creationId xmlns:p14="http://schemas.microsoft.com/office/powerpoint/2010/main" val="2841737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0D3F4-EB8F-4ECD-BCF9-95DCE2011B39}"/>
              </a:ext>
            </a:extLst>
          </p:cNvPr>
          <p:cNvSpPr>
            <a:spLocks noGrp="1"/>
          </p:cNvSpPr>
          <p:nvPr>
            <p:ph type="title"/>
          </p:nvPr>
        </p:nvSpPr>
        <p:spPr/>
        <p:txBody>
          <a:bodyPr/>
          <a:lstStyle/>
          <a:p>
            <a:r>
              <a:rPr lang="en-US" dirty="0"/>
              <a:t>Colectica Goals</a:t>
            </a:r>
          </a:p>
        </p:txBody>
      </p:sp>
      <p:sp>
        <p:nvSpPr>
          <p:cNvPr id="3" name="Content Placeholder 2">
            <a:extLst>
              <a:ext uri="{FF2B5EF4-FFF2-40B4-BE49-F238E27FC236}">
                <a16:creationId xmlns:a16="http://schemas.microsoft.com/office/drawing/2014/main" id="{0C3B42B3-AB56-4F8F-8671-ED0AC819B9A5}"/>
              </a:ext>
            </a:extLst>
          </p:cNvPr>
          <p:cNvSpPr>
            <a:spLocks noGrp="1"/>
          </p:cNvSpPr>
          <p:nvPr>
            <p:ph sz="quarter" idx="1"/>
          </p:nvPr>
        </p:nvSpPr>
        <p:spPr/>
        <p:txBody>
          <a:bodyPr/>
          <a:lstStyle/>
          <a:p>
            <a:r>
              <a:rPr lang="en-US" dirty="0"/>
              <a:t>Let researchers discover data across datasets</a:t>
            </a:r>
          </a:p>
          <a:p>
            <a:r>
              <a:rPr lang="en-US" dirty="0"/>
              <a:t>Understand the data and its provenance or lineage</a:t>
            </a:r>
          </a:p>
          <a:p>
            <a:r>
              <a:rPr lang="en-US" dirty="0"/>
              <a:t>Allow data to be more widely used and cited</a:t>
            </a:r>
          </a:p>
        </p:txBody>
      </p:sp>
    </p:spTree>
    <p:extLst>
      <p:ext uri="{BB962C8B-B14F-4D97-AF65-F5344CB8AC3E}">
        <p14:creationId xmlns:p14="http://schemas.microsoft.com/office/powerpoint/2010/main" val="1059925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4E1340D-8AC0-48CC-966C-98A2B58166AB}"/>
              </a:ext>
            </a:extLst>
          </p:cNvPr>
          <p:cNvSpPr>
            <a:spLocks noGrp="1"/>
          </p:cNvSpPr>
          <p:nvPr>
            <p:ph type="body" idx="1"/>
          </p:nvPr>
        </p:nvSpPr>
        <p:spPr>
          <a:xfrm>
            <a:off x="1828800" y="3009900"/>
            <a:ext cx="9497484" cy="2921000"/>
          </a:xfrm>
        </p:spPr>
        <p:txBody>
          <a:bodyPr>
            <a:normAutofit/>
          </a:bodyPr>
          <a:lstStyle/>
          <a:p>
            <a:pPr marL="457200" indent="-457200">
              <a:buFont typeface="Arial" panose="020B0604020202020204" pitchFamily="34" charset="0"/>
              <a:buChar char="•"/>
            </a:pPr>
            <a:r>
              <a:rPr lang="en-US" dirty="0"/>
              <a:t>Same study variable concordance</a:t>
            </a:r>
          </a:p>
          <a:p>
            <a:pPr marL="457200" indent="-457200">
              <a:buFont typeface="Arial" panose="020B0604020202020204" pitchFamily="34" charset="0"/>
              <a:buChar char="•"/>
            </a:pPr>
            <a:r>
              <a:rPr lang="en-US" dirty="0"/>
              <a:t>DDI Lifecycle metadata structure for concordance</a:t>
            </a:r>
          </a:p>
          <a:p>
            <a:pPr marL="457200" indent="-457200">
              <a:buFont typeface="Arial" panose="020B0604020202020204" pitchFamily="34" charset="0"/>
              <a:buChar char="•"/>
            </a:pPr>
            <a:r>
              <a:rPr lang="en-US" dirty="0"/>
              <a:t>Process for declaring concordance</a:t>
            </a:r>
          </a:p>
          <a:p>
            <a:pPr marL="457200" indent="-457200">
              <a:buFont typeface="Arial" panose="020B0604020202020204" pitchFamily="34" charset="0"/>
              <a:buChar char="•"/>
            </a:pPr>
            <a:r>
              <a:rPr lang="en-US" dirty="0"/>
              <a:t>Interactive exploration of cross-study concordance</a:t>
            </a:r>
          </a:p>
        </p:txBody>
      </p:sp>
      <p:sp>
        <p:nvSpPr>
          <p:cNvPr id="4" name="Title 3">
            <a:extLst>
              <a:ext uri="{FF2B5EF4-FFF2-40B4-BE49-F238E27FC236}">
                <a16:creationId xmlns:a16="http://schemas.microsoft.com/office/drawing/2014/main" id="{3A4B102D-87E1-4828-A5E6-3FF197D465FF}"/>
              </a:ext>
            </a:extLst>
          </p:cNvPr>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2796407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59B762-5BA2-45D0-8573-B578ED43B188}"/>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D68BC040-A68E-42B0-8EBE-50A03C701E7D}"/>
              </a:ext>
            </a:extLst>
          </p:cNvPr>
          <p:cNvSpPr>
            <a:spLocks noGrp="1"/>
          </p:cNvSpPr>
          <p:nvPr>
            <p:ph type="title"/>
          </p:nvPr>
        </p:nvSpPr>
        <p:spPr/>
        <p:txBody>
          <a:bodyPr/>
          <a:lstStyle/>
          <a:p>
            <a:r>
              <a:rPr lang="en-US" dirty="0"/>
              <a:t>Single Study Concordance</a:t>
            </a:r>
          </a:p>
        </p:txBody>
      </p:sp>
    </p:spTree>
    <p:extLst>
      <p:ext uri="{BB962C8B-B14F-4D97-AF65-F5344CB8AC3E}">
        <p14:creationId xmlns:p14="http://schemas.microsoft.com/office/powerpoint/2010/main" val="136331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39874-A229-4CED-92AA-DEC79306D574}"/>
              </a:ext>
            </a:extLst>
          </p:cNvPr>
          <p:cNvSpPr>
            <a:spLocks noGrp="1"/>
          </p:cNvSpPr>
          <p:nvPr>
            <p:ph type="title"/>
          </p:nvPr>
        </p:nvSpPr>
        <p:spPr/>
        <p:txBody>
          <a:bodyPr/>
          <a:lstStyle/>
          <a:p>
            <a:r>
              <a:rPr lang="en-US" dirty="0"/>
              <a:t>Examples</a:t>
            </a:r>
          </a:p>
        </p:txBody>
      </p:sp>
      <p:sp>
        <p:nvSpPr>
          <p:cNvPr id="5" name="Content Placeholder 4">
            <a:extLst>
              <a:ext uri="{FF2B5EF4-FFF2-40B4-BE49-F238E27FC236}">
                <a16:creationId xmlns:a16="http://schemas.microsoft.com/office/drawing/2014/main" id="{F1708C04-57A0-41AA-9CA5-54236DA8F8C1}"/>
              </a:ext>
            </a:extLst>
          </p:cNvPr>
          <p:cNvSpPr>
            <a:spLocks noGrp="1"/>
          </p:cNvSpPr>
          <p:nvPr>
            <p:ph sz="quarter" idx="1"/>
          </p:nvPr>
        </p:nvSpPr>
        <p:spPr/>
        <p:txBody>
          <a:bodyPr/>
          <a:lstStyle/>
          <a:p>
            <a:r>
              <a:rPr lang="en-US" dirty="0"/>
              <a:t>Several studies use DDI Lifecycle to document concordance</a:t>
            </a:r>
          </a:p>
          <a:p>
            <a:r>
              <a:rPr lang="en-US" dirty="0"/>
              <a:t>Done with DDI Lifecycle 3.2 since 2014</a:t>
            </a:r>
          </a:p>
          <a:p>
            <a:r>
              <a:rPr lang="en-US" dirty="0"/>
              <a:t>Examples</a:t>
            </a:r>
            <a:endParaRPr lang="en-US" dirty="0">
              <a:hlinkClick r:id="rId2"/>
            </a:endParaRPr>
          </a:p>
          <a:p>
            <a:pPr lvl="1"/>
            <a:r>
              <a:rPr lang="en-US" dirty="0">
                <a:hlinkClick r:id="rId2"/>
              </a:rPr>
              <a:t>Midlife in the United States</a:t>
            </a:r>
            <a:endParaRPr lang="en-US" dirty="0"/>
          </a:p>
          <a:p>
            <a:pPr lvl="1"/>
            <a:r>
              <a:rPr lang="en-US" dirty="0">
                <a:hlinkClick r:id="rId3"/>
              </a:rPr>
              <a:t>National Health and Aging Trends Study</a:t>
            </a:r>
            <a:endParaRPr lang="en-US" dirty="0"/>
          </a:p>
          <a:p>
            <a:pPr lvl="1"/>
            <a:r>
              <a:rPr lang="en-US" dirty="0">
                <a:hlinkClick r:id="rId4"/>
              </a:rPr>
              <a:t>Finnish National Elections Study</a:t>
            </a:r>
            <a:endParaRPr lang="en-US" dirty="0"/>
          </a:p>
        </p:txBody>
      </p:sp>
    </p:spTree>
    <p:extLst>
      <p:ext uri="{BB962C8B-B14F-4D97-AF65-F5344CB8AC3E}">
        <p14:creationId xmlns:p14="http://schemas.microsoft.com/office/powerpoint/2010/main" val="2605623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8042AB4-92B3-4563-B35B-1B1071F3B3E5}"/>
              </a:ext>
            </a:extLst>
          </p:cNvPr>
          <p:cNvSpPr>
            <a:spLocks noGrp="1"/>
          </p:cNvSpPr>
          <p:nvPr>
            <p:ph type="body" idx="1"/>
          </p:nvPr>
        </p:nvSpPr>
        <p:spPr/>
        <p:txBody>
          <a:bodyPr/>
          <a:lstStyle/>
          <a:p>
            <a:endParaRPr lang="en-US"/>
          </a:p>
        </p:txBody>
      </p:sp>
      <p:sp>
        <p:nvSpPr>
          <p:cNvPr id="3" name="Title 2">
            <a:extLst>
              <a:ext uri="{FF2B5EF4-FFF2-40B4-BE49-F238E27FC236}">
                <a16:creationId xmlns:a16="http://schemas.microsoft.com/office/drawing/2014/main" id="{404D8B7E-51E5-4088-8EED-BFAC676A359B}"/>
              </a:ext>
            </a:extLst>
          </p:cNvPr>
          <p:cNvSpPr>
            <a:spLocks noGrp="1"/>
          </p:cNvSpPr>
          <p:nvPr>
            <p:ph type="title"/>
          </p:nvPr>
        </p:nvSpPr>
        <p:spPr/>
        <p:txBody>
          <a:bodyPr/>
          <a:lstStyle/>
          <a:p>
            <a:r>
              <a:rPr lang="en-US" dirty="0"/>
              <a:t>DDI Metadata Structure: single study</a:t>
            </a:r>
          </a:p>
        </p:txBody>
      </p:sp>
    </p:spTree>
    <p:extLst>
      <p:ext uri="{BB962C8B-B14F-4D97-AF65-F5344CB8AC3E}">
        <p14:creationId xmlns:p14="http://schemas.microsoft.com/office/powerpoint/2010/main" val="137449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sv-SE" sz="4400" b="0" strike="noStrike" spc="-1">
                <a:solidFill>
                  <a:srgbClr val="000000"/>
                </a:solidFill>
                <a:latin typeface="Calibri Light"/>
              </a:rPr>
              <a:t>What is a variable?</a:t>
            </a:r>
            <a:endParaRPr lang="sv-SE" sz="4400" b="0" strike="noStrike" spc="-1">
              <a:solidFill>
                <a:srgbClr val="000000"/>
              </a:solidFill>
              <a:latin typeface="Calibri"/>
            </a:endParaRPr>
          </a:p>
        </p:txBody>
      </p:sp>
      <p:pic>
        <p:nvPicPr>
          <p:cNvPr id="92" name="Content Placeholder 4"/>
          <p:cNvPicPr/>
          <p:nvPr/>
        </p:nvPicPr>
        <p:blipFill>
          <a:blip r:embed="rId3"/>
          <a:stretch/>
        </p:blipFill>
        <p:spPr>
          <a:xfrm>
            <a:off x="838080" y="1690560"/>
            <a:ext cx="7127280" cy="4350960"/>
          </a:xfrm>
          <a:prstGeom prst="rect">
            <a:avLst/>
          </a:prstGeom>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TextShape 1"/>
          <p:cNvSpPr txBox="1"/>
          <p:nvPr/>
        </p:nvSpPr>
        <p:spPr>
          <a:xfrm>
            <a:off x="838080" y="365040"/>
            <a:ext cx="10515240" cy="1325160"/>
          </a:xfrm>
          <a:prstGeom prst="rect">
            <a:avLst/>
          </a:prstGeom>
          <a:noFill/>
          <a:ln>
            <a:noFill/>
          </a:ln>
        </p:spPr>
        <p:txBody>
          <a:bodyPr anchor="ctr">
            <a:noAutofit/>
          </a:bodyPr>
          <a:lstStyle/>
          <a:p>
            <a:pPr>
              <a:lnSpc>
                <a:spcPct val="90000"/>
              </a:lnSpc>
            </a:pPr>
            <a:r>
              <a:rPr lang="sv-SE" sz="4400" b="0" strike="noStrike" spc="-1">
                <a:solidFill>
                  <a:srgbClr val="000000"/>
                </a:solidFill>
                <a:latin typeface="Calibri Light"/>
              </a:rPr>
              <a:t>Example: dataset1</a:t>
            </a:r>
            <a:endParaRPr lang="sv-SE" sz="4400" b="0" strike="noStrike" spc="-1">
              <a:solidFill>
                <a:srgbClr val="000000"/>
              </a:solidFill>
              <a:latin typeface="Calibri"/>
            </a:endParaRPr>
          </a:p>
        </p:txBody>
      </p:sp>
      <p:graphicFrame>
        <p:nvGraphicFramePr>
          <p:cNvPr id="94" name="Table 2"/>
          <p:cNvGraphicFramePr/>
          <p:nvPr/>
        </p:nvGraphicFramePr>
        <p:xfrm>
          <a:off x="838080" y="1825560"/>
          <a:ext cx="10515240" cy="1483200"/>
        </p:xfrm>
        <a:graphic>
          <a:graphicData uri="http://schemas.openxmlformats.org/drawingml/2006/table">
            <a:tbl>
              <a:tblPr/>
              <a:tblGrid>
                <a:gridCol w="2628720">
                  <a:extLst>
                    <a:ext uri="{9D8B030D-6E8A-4147-A177-3AD203B41FA5}">
                      <a16:colId xmlns:a16="http://schemas.microsoft.com/office/drawing/2014/main" val="20000"/>
                    </a:ext>
                  </a:extLst>
                </a:gridCol>
                <a:gridCol w="2628720">
                  <a:extLst>
                    <a:ext uri="{9D8B030D-6E8A-4147-A177-3AD203B41FA5}">
                      <a16:colId xmlns:a16="http://schemas.microsoft.com/office/drawing/2014/main" val="20001"/>
                    </a:ext>
                  </a:extLst>
                </a:gridCol>
                <a:gridCol w="2628720">
                  <a:extLst>
                    <a:ext uri="{9D8B030D-6E8A-4147-A177-3AD203B41FA5}">
                      <a16:colId xmlns:a16="http://schemas.microsoft.com/office/drawing/2014/main" val="20002"/>
                    </a:ext>
                  </a:extLst>
                </a:gridCol>
                <a:gridCol w="2629080">
                  <a:extLst>
                    <a:ext uri="{9D8B030D-6E8A-4147-A177-3AD203B41FA5}">
                      <a16:colId xmlns:a16="http://schemas.microsoft.com/office/drawing/2014/main" val="20003"/>
                    </a:ext>
                  </a:extLst>
                </a:gridCol>
              </a:tblGrid>
              <a:tr h="370800">
                <a:tc>
                  <a:txBody>
                    <a:bodyPr/>
                    <a:lstStyle/>
                    <a:p>
                      <a:pPr>
                        <a:lnSpc>
                          <a:spcPct val="100000"/>
                        </a:lnSpc>
                      </a:pPr>
                      <a:r>
                        <a:rPr lang="en-US" sz="1800" b="1" strike="noStrike" spc="-1">
                          <a:solidFill>
                            <a:srgbClr val="FFFFFF"/>
                          </a:solidFill>
                          <a:latin typeface="Calibri"/>
                        </a:rPr>
                        <a:t>name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height</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a:solidFill>
                            <a:srgbClr val="FFFFFF"/>
                          </a:solidFill>
                          <a:latin typeface="Calibri"/>
                        </a:rPr>
                        <a:t>birthdate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tc>
                  <a:txBody>
                    <a:bodyPr/>
                    <a:lstStyle/>
                    <a:p>
                      <a:pPr>
                        <a:lnSpc>
                          <a:spcPct val="100000"/>
                        </a:lnSpc>
                      </a:pPr>
                      <a:r>
                        <a:rPr lang="en-US" sz="1800" b="1" strike="noStrike" spc="-1" dirty="0" err="1">
                          <a:solidFill>
                            <a:srgbClr val="FFFFFF"/>
                          </a:solidFill>
                          <a:latin typeface="Calibri"/>
                        </a:rPr>
                        <a:t>maritalstatus</a:t>
                      </a:r>
                      <a:endParaRPr lang="en-US" sz="1800" b="0" strike="noStrike" spc="-1" dirty="0">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rgbClr val="5B9BD5"/>
                    </a:solidFill>
                  </a:tcPr>
                </a:tc>
                <a:extLst>
                  <a:ext uri="{0D108BD9-81ED-4DB2-BD59-A6C34878D82A}">
                    <a16:rowId xmlns:a16="http://schemas.microsoft.com/office/drawing/2014/main" val="10000"/>
                  </a:ext>
                </a:extLst>
              </a:tr>
              <a:tr h="370800">
                <a:tc>
                  <a:txBody>
                    <a:bodyPr/>
                    <a:lstStyle/>
                    <a:p>
                      <a:pPr>
                        <a:lnSpc>
                          <a:spcPct val="100000"/>
                        </a:lnSpc>
                      </a:pPr>
                      <a:r>
                        <a:rPr lang="en-US" sz="1800" b="0" strike="noStrike" spc="-1">
                          <a:solidFill>
                            <a:srgbClr val="000000"/>
                          </a:solidFill>
                          <a:latin typeface="Calibri"/>
                        </a:rPr>
                        <a:t>John</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178</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1998-09-02</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S</a:t>
                      </a:r>
                      <a:endParaRPr lang="en-US" sz="1800" b="0" strike="noStrike" spc="-1">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rgbClr val="D1DEEF"/>
                    </a:solidFill>
                  </a:tcPr>
                </a:tc>
                <a:extLst>
                  <a:ext uri="{0D108BD9-81ED-4DB2-BD59-A6C34878D82A}">
                    <a16:rowId xmlns:a16="http://schemas.microsoft.com/office/drawing/2014/main" val="10001"/>
                  </a:ext>
                </a:extLst>
              </a:tr>
              <a:tr h="370800">
                <a:tc>
                  <a:txBody>
                    <a:bodyPr/>
                    <a:lstStyle/>
                    <a:p>
                      <a:pPr>
                        <a:lnSpc>
                          <a:spcPct val="100000"/>
                        </a:lnSpc>
                      </a:pPr>
                      <a:r>
                        <a:rPr lang="en-US" sz="1800" b="0" strike="noStrike" spc="-1">
                          <a:solidFill>
                            <a:srgbClr val="000000"/>
                          </a:solidFill>
                          <a:latin typeface="Calibri"/>
                        </a:rPr>
                        <a:t>Gill</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200</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1934-06-12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tc>
                  <a:txBody>
                    <a:bodyPr/>
                    <a:lstStyle/>
                    <a:p>
                      <a:pPr>
                        <a:lnSpc>
                          <a:spcPct val="100000"/>
                        </a:lnSpc>
                      </a:pPr>
                      <a:r>
                        <a:rPr lang="en-US" sz="1800" b="0" strike="noStrike" spc="-1">
                          <a:solidFill>
                            <a:srgbClr val="000000"/>
                          </a:solidFill>
                          <a:latin typeface="Calibri"/>
                        </a:rPr>
                        <a:t>M</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E9EFF7"/>
                    </a:solidFill>
                  </a:tcPr>
                </a:tc>
                <a:extLst>
                  <a:ext uri="{0D108BD9-81ED-4DB2-BD59-A6C34878D82A}">
                    <a16:rowId xmlns:a16="http://schemas.microsoft.com/office/drawing/2014/main" val="10002"/>
                  </a:ext>
                </a:extLst>
              </a:tr>
              <a:tr h="370800">
                <a:tc>
                  <a:txBody>
                    <a:bodyPr/>
                    <a:lstStyle/>
                    <a:p>
                      <a:pPr>
                        <a:lnSpc>
                          <a:spcPct val="100000"/>
                        </a:lnSpc>
                      </a:pPr>
                      <a:r>
                        <a:rPr lang="en-US" sz="1800" b="0" strike="noStrike" spc="-1">
                          <a:solidFill>
                            <a:srgbClr val="000000"/>
                          </a:solidFill>
                          <a:latin typeface="Calibri"/>
                        </a:rPr>
                        <a:t>Alice</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182</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a:solidFill>
                            <a:srgbClr val="000000"/>
                          </a:solidFill>
                          <a:latin typeface="Calibri"/>
                        </a:rPr>
                        <a:t>1922-12-24</a:t>
                      </a:r>
                      <a:endParaRPr lang="en-US" sz="1800" b="0" strike="noStrike" spc="-1">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tc>
                  <a:txBody>
                    <a:bodyPr/>
                    <a:lstStyle/>
                    <a:p>
                      <a:pPr>
                        <a:lnSpc>
                          <a:spcPct val="100000"/>
                        </a:lnSpc>
                      </a:pPr>
                      <a:r>
                        <a:rPr lang="en-US" sz="1800" b="0" strike="noStrike" spc="-1" dirty="0">
                          <a:solidFill>
                            <a:srgbClr val="000000"/>
                          </a:solidFill>
                          <a:latin typeface="Calibri"/>
                        </a:rPr>
                        <a:t>M</a:t>
                      </a:r>
                      <a:endParaRPr lang="en-US" sz="1800" b="0" strike="noStrike" spc="-1" dirty="0">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rgbClr val="D1DEEF"/>
                    </a:solidFill>
                  </a:tcPr>
                </a:tc>
                <a:extLst>
                  <a:ext uri="{0D108BD9-81ED-4DB2-BD59-A6C34878D82A}">
                    <a16:rowId xmlns:a16="http://schemas.microsoft.com/office/drawing/2014/main" val="10003"/>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3591</TotalTime>
  <Words>1422</Words>
  <Application>Microsoft Office PowerPoint</Application>
  <PresentationFormat>Widescreen</PresentationFormat>
  <Paragraphs>376</Paragraphs>
  <Slides>25</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Times New Roman</vt:lpstr>
      <vt:lpstr>Tw Cen MT</vt:lpstr>
      <vt:lpstr>Wingdings</vt:lpstr>
      <vt:lpstr>Wingdings 2</vt:lpstr>
      <vt:lpstr>Median</vt:lpstr>
      <vt:lpstr>Cross Study Variable Concordance with DDI Lifecycle</vt:lpstr>
      <vt:lpstr>Colectica Overview</vt:lpstr>
      <vt:lpstr>Colectica Goals</vt:lpstr>
      <vt:lpstr>Agenda</vt:lpstr>
      <vt:lpstr>Single Study Concordance</vt:lpstr>
      <vt:lpstr>Examples</vt:lpstr>
      <vt:lpstr>DDI Metadata Structure: single study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Benefits of the variable cascade structure</vt:lpstr>
      <vt:lpstr>Metadata Structure: Across Studies</vt:lpstr>
      <vt:lpstr>Cross Study Concordance</vt:lpstr>
      <vt:lpstr>PowerPoint Presentation</vt:lpstr>
      <vt:lpstr>PowerPoint Presentation</vt:lpstr>
      <vt:lpstr>NACDA Cross Study Concordance Pilot Project</vt:lpstr>
      <vt:lpstr>Metadata Preparation Process</vt:lpstr>
      <vt:lpstr>NACDA Portal Demonstration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Colectica</dc:title>
  <dc:creator>Jeremy Iverson</dc:creator>
  <cp:lastModifiedBy>Jeremy Iverson</cp:lastModifiedBy>
  <cp:revision>88</cp:revision>
  <dcterms:created xsi:type="dcterms:W3CDTF">2015-11-04T23:23:02Z</dcterms:created>
  <dcterms:modified xsi:type="dcterms:W3CDTF">2020-12-11T19:25:07Z</dcterms:modified>
</cp:coreProperties>
</file>