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56" r:id="rId1"/>
  </p:sldMasterIdLst>
  <p:notesMasterIdLst>
    <p:notesMasterId r:id="rId29"/>
  </p:notesMasterIdLst>
  <p:sldIdLst>
    <p:sldId id="256" r:id="rId2"/>
    <p:sldId id="361" r:id="rId3"/>
    <p:sldId id="286" r:id="rId4"/>
    <p:sldId id="351" r:id="rId5"/>
    <p:sldId id="352" r:id="rId6"/>
    <p:sldId id="339" r:id="rId7"/>
    <p:sldId id="357" r:id="rId8"/>
    <p:sldId id="356" r:id="rId9"/>
    <p:sldId id="353" r:id="rId10"/>
    <p:sldId id="336" r:id="rId11"/>
    <p:sldId id="350" r:id="rId12"/>
    <p:sldId id="358" r:id="rId13"/>
    <p:sldId id="343" r:id="rId14"/>
    <p:sldId id="340" r:id="rId15"/>
    <p:sldId id="349" r:id="rId16"/>
    <p:sldId id="362" r:id="rId17"/>
    <p:sldId id="359" r:id="rId18"/>
    <p:sldId id="303" r:id="rId19"/>
    <p:sldId id="363" r:id="rId20"/>
    <p:sldId id="364" r:id="rId21"/>
    <p:sldId id="368" r:id="rId22"/>
    <p:sldId id="365" r:id="rId23"/>
    <p:sldId id="369" r:id="rId24"/>
    <p:sldId id="366" r:id="rId25"/>
    <p:sldId id="367" r:id="rId26"/>
    <p:sldId id="292" r:id="rId27"/>
    <p:sldId id="36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0485" autoAdjust="0"/>
  </p:normalViewPr>
  <p:slideViewPr>
    <p:cSldViewPr>
      <p:cViewPr varScale="1">
        <p:scale>
          <a:sx n="89" d="100"/>
          <a:sy n="89" d="100"/>
        </p:scale>
        <p:origin x="163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5" d="100"/>
          <a:sy n="85" d="100"/>
        </p:scale>
        <p:origin x="-315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3A9217-AC5D-4611-8D5D-762E705E32A8}" type="datetimeFigureOut">
              <a:rPr lang="en-US" smtClean="0"/>
              <a:pPr/>
              <a:t>12/2/2020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4E3265-14E3-499D-A250-3990DD3FB2C1}" type="slidenum">
              <a:rPr lang="en-US" smtClean="0"/>
              <a:pPr/>
              <a:t>‹#›</a:t>
            </a:fld>
            <a:endParaRPr lang="en-US"/>
          </a:p>
        </p:txBody>
      </p:sp>
    </p:spTree>
    <p:extLst>
      <p:ext uri="{BB962C8B-B14F-4D97-AF65-F5344CB8AC3E}">
        <p14:creationId xmlns:p14="http://schemas.microsoft.com/office/powerpoint/2010/main" val="143507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Colectica is software for documenting statistical research data and specifying questionnaires using DDI Lifecycle. It is used by national statistical organizations, university research groups, and data collection agencies to provide well-documented data to researchers and the public. Colectica is built on open standards like DDI and GSIM, ensuring that information can be presented in numerous formats and shared among different organizations and tools.</a:t>
            </a:r>
          </a:p>
          <a:p>
            <a:r>
              <a:rPr lang="en-US" dirty="0"/>
              <a:t>In this session we will demonstrate new features of Colectica 6, including:</a:t>
            </a:r>
          </a:p>
          <a:p>
            <a:r>
              <a:rPr lang="en-US" dirty="0"/>
              <a:t>Support for DDI Lifecycle 3.3</a:t>
            </a:r>
          </a:p>
          <a:p>
            <a:r>
              <a:rPr lang="en-US" dirty="0"/>
              <a:t>Management of statistical classifications based on the GSIM and DDI 3.3 classification models</a:t>
            </a:r>
          </a:p>
          <a:p>
            <a:r>
              <a:rPr lang="en-US" dirty="0"/>
              <a:t>Cross study harmonization and visualization of Conceptual Variables. When organizations each create their own Conceptual Variables, new techniques are needed for cross organization harmonization.</a:t>
            </a:r>
          </a:p>
          <a:p>
            <a:r>
              <a:rPr lang="en-US" dirty="0"/>
              <a:t>Colectica Datasets: a new application to add rich metadata directly to statistical data files, and to convert statistical data files to open formats</a:t>
            </a:r>
          </a:p>
          <a:p>
            <a:r>
              <a:rPr lang="en-US" dirty="0"/>
              <a:t>Colectica Question Bank: a new web based, streamlined question design application including approvals, publications, and workflows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1</a:t>
            </a:fld>
            <a:endParaRPr lang="en-US" dirty="0"/>
          </a:p>
        </p:txBody>
      </p:sp>
    </p:spTree>
    <p:extLst>
      <p:ext uri="{BB962C8B-B14F-4D97-AF65-F5344CB8AC3E}">
        <p14:creationId xmlns:p14="http://schemas.microsoft.com/office/powerpoint/2010/main" val="3789335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11</a:t>
            </a:fld>
            <a:endParaRPr lang="en-US" dirty="0"/>
          </a:p>
        </p:txBody>
      </p:sp>
    </p:spTree>
    <p:extLst>
      <p:ext uri="{BB962C8B-B14F-4D97-AF65-F5344CB8AC3E}">
        <p14:creationId xmlns:p14="http://schemas.microsoft.com/office/powerpoint/2010/main" val="845002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13</a:t>
            </a:fld>
            <a:endParaRPr lang="en-US"/>
          </a:p>
        </p:txBody>
      </p:sp>
    </p:spTree>
    <p:extLst>
      <p:ext uri="{BB962C8B-B14F-4D97-AF65-F5344CB8AC3E}">
        <p14:creationId xmlns:p14="http://schemas.microsoft.com/office/powerpoint/2010/main" val="3093357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14</a:t>
            </a:fld>
            <a:endParaRPr lang="en-US" dirty="0"/>
          </a:p>
        </p:txBody>
      </p:sp>
    </p:spTree>
    <p:extLst>
      <p:ext uri="{BB962C8B-B14F-4D97-AF65-F5344CB8AC3E}">
        <p14:creationId xmlns:p14="http://schemas.microsoft.com/office/powerpoint/2010/main" val="2884509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15</a:t>
            </a:fld>
            <a:endParaRPr lang="en-US" dirty="0"/>
          </a:p>
        </p:txBody>
      </p:sp>
    </p:spTree>
    <p:extLst>
      <p:ext uri="{BB962C8B-B14F-4D97-AF65-F5344CB8AC3E}">
        <p14:creationId xmlns:p14="http://schemas.microsoft.com/office/powerpoint/2010/main" val="1071351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16</a:t>
            </a:fld>
            <a:endParaRPr lang="en-US" dirty="0"/>
          </a:p>
        </p:txBody>
      </p:sp>
    </p:spTree>
    <p:extLst>
      <p:ext uri="{BB962C8B-B14F-4D97-AF65-F5344CB8AC3E}">
        <p14:creationId xmlns:p14="http://schemas.microsoft.com/office/powerpoint/2010/main" val="607019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18</a:t>
            </a:fld>
            <a:endParaRPr lang="en-US" dirty="0"/>
          </a:p>
        </p:txBody>
      </p:sp>
    </p:spTree>
    <p:extLst>
      <p:ext uri="{BB962C8B-B14F-4D97-AF65-F5344CB8AC3E}">
        <p14:creationId xmlns:p14="http://schemas.microsoft.com/office/powerpoint/2010/main" val="29372608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19</a:t>
            </a:fld>
            <a:endParaRPr lang="en-US" dirty="0"/>
          </a:p>
        </p:txBody>
      </p:sp>
    </p:spTree>
    <p:extLst>
      <p:ext uri="{BB962C8B-B14F-4D97-AF65-F5344CB8AC3E}">
        <p14:creationId xmlns:p14="http://schemas.microsoft.com/office/powerpoint/2010/main" val="28772589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20</a:t>
            </a:fld>
            <a:endParaRPr lang="en-US" dirty="0"/>
          </a:p>
        </p:txBody>
      </p:sp>
    </p:spTree>
    <p:extLst>
      <p:ext uri="{BB962C8B-B14F-4D97-AF65-F5344CB8AC3E}">
        <p14:creationId xmlns:p14="http://schemas.microsoft.com/office/powerpoint/2010/main" val="34342908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saves resources on smaller deployments.</a:t>
            </a:r>
          </a:p>
        </p:txBody>
      </p:sp>
      <p:sp>
        <p:nvSpPr>
          <p:cNvPr id="4" name="Slide Number Placeholder 3"/>
          <p:cNvSpPr>
            <a:spLocks noGrp="1"/>
          </p:cNvSpPr>
          <p:nvPr>
            <p:ph type="sldNum" sz="quarter" idx="10"/>
          </p:nvPr>
        </p:nvSpPr>
        <p:spPr/>
        <p:txBody>
          <a:bodyPr/>
          <a:lstStyle/>
          <a:p>
            <a:fld id="{BA4E3265-14E3-499D-A250-3990DD3FB2C1}" type="slidenum">
              <a:rPr lang="en-US" smtClean="0"/>
              <a:pPr/>
              <a:t>21</a:t>
            </a:fld>
            <a:endParaRPr lang="en-US" dirty="0"/>
          </a:p>
        </p:txBody>
      </p:sp>
    </p:spTree>
    <p:extLst>
      <p:ext uri="{BB962C8B-B14F-4D97-AF65-F5344CB8AC3E}">
        <p14:creationId xmlns:p14="http://schemas.microsoft.com/office/powerpoint/2010/main" val="5756220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24</a:t>
            </a:fld>
            <a:endParaRPr lang="en-US" dirty="0"/>
          </a:p>
        </p:txBody>
      </p:sp>
    </p:spTree>
    <p:extLst>
      <p:ext uri="{BB962C8B-B14F-4D97-AF65-F5344CB8AC3E}">
        <p14:creationId xmlns:p14="http://schemas.microsoft.com/office/powerpoint/2010/main" val="829938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our tools have been upgraded to support DDI 3.3. This includes:</a:t>
            </a:r>
          </a:p>
          <a:p>
            <a:r>
              <a:rPr lang="en-US" dirty="0"/>
              <a:t>Colectica Designer</a:t>
            </a:r>
          </a:p>
          <a:p>
            <a:r>
              <a:rPr lang="en-US" dirty="0"/>
              <a:t>Colectica Questionnaires</a:t>
            </a:r>
          </a:p>
          <a:p>
            <a:r>
              <a:rPr lang="en-US" dirty="0"/>
              <a:t>Blaise Colectica Questionnaires</a:t>
            </a:r>
          </a:p>
          <a:p>
            <a:r>
              <a:rPr lang="en-US"/>
              <a:t>And Colectica </a:t>
            </a:r>
            <a:r>
              <a:rPr lang="en-US" dirty="0"/>
              <a:t>Repository and Portal</a:t>
            </a:r>
          </a:p>
        </p:txBody>
      </p:sp>
      <p:sp>
        <p:nvSpPr>
          <p:cNvPr id="4" name="Slide Number Placeholder 3"/>
          <p:cNvSpPr>
            <a:spLocks noGrp="1"/>
          </p:cNvSpPr>
          <p:nvPr>
            <p:ph type="sldNum" sz="quarter" idx="5"/>
          </p:nvPr>
        </p:nvSpPr>
        <p:spPr/>
        <p:txBody>
          <a:bodyPr/>
          <a:lstStyle/>
          <a:p>
            <a:fld id="{BA4E3265-14E3-499D-A250-3990DD3FB2C1}" type="slidenum">
              <a:rPr lang="en-US" smtClean="0"/>
              <a:pPr/>
              <a:t>2</a:t>
            </a:fld>
            <a:endParaRPr lang="en-US"/>
          </a:p>
        </p:txBody>
      </p:sp>
    </p:spTree>
    <p:extLst>
      <p:ext uri="{BB962C8B-B14F-4D97-AF65-F5344CB8AC3E}">
        <p14:creationId xmlns:p14="http://schemas.microsoft.com/office/powerpoint/2010/main" val="15454553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25</a:t>
            </a:fld>
            <a:endParaRPr lang="en-US" dirty="0"/>
          </a:p>
        </p:txBody>
      </p:sp>
    </p:spTree>
    <p:extLst>
      <p:ext uri="{BB962C8B-B14F-4D97-AF65-F5344CB8AC3E}">
        <p14:creationId xmlns:p14="http://schemas.microsoft.com/office/powerpoint/2010/main" val="3286252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26</a:t>
            </a:fld>
            <a:endParaRPr lang="en-US"/>
          </a:p>
        </p:txBody>
      </p:sp>
    </p:spTree>
    <p:extLst>
      <p:ext uri="{BB962C8B-B14F-4D97-AF65-F5344CB8AC3E}">
        <p14:creationId xmlns:p14="http://schemas.microsoft.com/office/powerpoint/2010/main" val="1625454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27</a:t>
            </a:fld>
            <a:endParaRPr lang="en-US"/>
          </a:p>
        </p:txBody>
      </p:sp>
    </p:spTree>
    <p:extLst>
      <p:ext uri="{BB962C8B-B14F-4D97-AF65-F5344CB8AC3E}">
        <p14:creationId xmlns:p14="http://schemas.microsoft.com/office/powerpoint/2010/main" val="3537317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3</a:t>
            </a:fld>
            <a:endParaRPr lang="en-US" dirty="0"/>
          </a:p>
        </p:txBody>
      </p:sp>
    </p:spTree>
    <p:extLst>
      <p:ext uri="{BB962C8B-B14F-4D97-AF65-F5344CB8AC3E}">
        <p14:creationId xmlns:p14="http://schemas.microsoft.com/office/powerpoint/2010/main" val="1919420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4</a:t>
            </a:fld>
            <a:endParaRPr lang="en-US"/>
          </a:p>
        </p:txBody>
      </p:sp>
    </p:spTree>
    <p:extLst>
      <p:ext uri="{BB962C8B-B14F-4D97-AF65-F5344CB8AC3E}">
        <p14:creationId xmlns:p14="http://schemas.microsoft.com/office/powerpoint/2010/main" val="3250954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5</a:t>
            </a:fld>
            <a:endParaRPr lang="en-US"/>
          </a:p>
        </p:txBody>
      </p:sp>
    </p:spTree>
    <p:extLst>
      <p:ext uri="{BB962C8B-B14F-4D97-AF65-F5344CB8AC3E}">
        <p14:creationId xmlns:p14="http://schemas.microsoft.com/office/powerpoint/2010/main" val="1407219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6</a:t>
            </a:fld>
            <a:endParaRPr lang="en-US"/>
          </a:p>
        </p:txBody>
      </p:sp>
    </p:spTree>
    <p:extLst>
      <p:ext uri="{BB962C8B-B14F-4D97-AF65-F5344CB8AC3E}">
        <p14:creationId xmlns:p14="http://schemas.microsoft.com/office/powerpoint/2010/main" val="2486432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4000" dirty="0"/>
              <a:t>Roundtrip tests for each DDI version</a:t>
            </a:r>
          </a:p>
          <a:p>
            <a:r>
              <a:rPr lang="en-US" sz="4000" dirty="0"/>
              <a:t>For each item type</a:t>
            </a:r>
          </a:p>
          <a:p>
            <a:pPr lvl="1"/>
            <a:r>
              <a:rPr lang="en-US" sz="3700" dirty="0"/>
              <a:t>Generate Colectica Model (A)</a:t>
            </a:r>
          </a:p>
          <a:p>
            <a:pPr lvl="1"/>
            <a:r>
              <a:rPr lang="en-US" sz="3700" dirty="0"/>
              <a:t>Write to DDI file (#1)</a:t>
            </a:r>
          </a:p>
          <a:p>
            <a:pPr lvl="1"/>
            <a:r>
              <a:rPr lang="en-US" sz="3400" dirty="0"/>
              <a:t>Read DDI file #1 into new Model (B)</a:t>
            </a:r>
          </a:p>
          <a:p>
            <a:pPr lvl="1"/>
            <a:r>
              <a:rPr lang="en-US" sz="3400" dirty="0"/>
              <a:t>Write to DDI file (#2) from Model B</a:t>
            </a:r>
          </a:p>
          <a:p>
            <a:pPr lvl="1"/>
            <a:r>
              <a:rPr lang="en-US" sz="3400" dirty="0"/>
              <a:t>Compare DDI files from #1 and #2</a:t>
            </a:r>
          </a:p>
          <a:p>
            <a:pPr lvl="1"/>
            <a:r>
              <a:rPr lang="en-US" sz="3400" dirty="0"/>
              <a:t>Compare Model A and Model B</a:t>
            </a:r>
          </a:p>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7</a:t>
            </a:fld>
            <a:endParaRPr lang="en-US"/>
          </a:p>
        </p:txBody>
      </p:sp>
    </p:spTree>
    <p:extLst>
      <p:ext uri="{BB962C8B-B14F-4D97-AF65-F5344CB8AC3E}">
        <p14:creationId xmlns:p14="http://schemas.microsoft.com/office/powerpoint/2010/main" val="305895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4000" dirty="0"/>
              <a:t>For each item type in DDI</a:t>
            </a:r>
          </a:p>
          <a:p>
            <a:pPr lvl="1"/>
            <a:r>
              <a:rPr lang="en-US" sz="3700" dirty="0"/>
              <a:t>Generate Colectica Model (A)</a:t>
            </a:r>
          </a:p>
          <a:p>
            <a:pPr lvl="1"/>
            <a:r>
              <a:rPr lang="en-US" sz="3700" dirty="0"/>
              <a:t>Write to DDI 3.3 file (#1)</a:t>
            </a:r>
          </a:p>
          <a:p>
            <a:pPr lvl="1"/>
            <a:r>
              <a:rPr lang="en-US" sz="3400" dirty="0"/>
              <a:t>Read DDI 3.3 file #1 into Model (B)</a:t>
            </a:r>
          </a:p>
          <a:p>
            <a:pPr lvl="1"/>
            <a:r>
              <a:rPr lang="en-US" sz="3400" dirty="0"/>
              <a:t>Write to DDI 3.2 file (#2) from Model B </a:t>
            </a:r>
          </a:p>
          <a:p>
            <a:pPr lvl="1"/>
            <a:r>
              <a:rPr lang="en-US" sz="3400" dirty="0"/>
              <a:t>Read DDI 3.2 file #2 into Model (C)</a:t>
            </a:r>
          </a:p>
          <a:p>
            <a:pPr lvl="1"/>
            <a:r>
              <a:rPr lang="en-US" sz="3600" dirty="0"/>
              <a:t>Write to DDI 3.3 file (#3) from Model C</a:t>
            </a:r>
          </a:p>
          <a:p>
            <a:pPr lvl="1"/>
            <a:r>
              <a:rPr lang="en-US" sz="3400" dirty="0"/>
              <a:t>Read DDI 3.3 file #3 into Model (D)</a:t>
            </a:r>
          </a:p>
          <a:p>
            <a:pPr lvl="1"/>
            <a:r>
              <a:rPr lang="en-US" sz="3400" dirty="0"/>
              <a:t>Compare DDI files from #1 and #3</a:t>
            </a:r>
          </a:p>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8</a:t>
            </a:fld>
            <a:endParaRPr lang="en-US"/>
          </a:p>
        </p:txBody>
      </p:sp>
    </p:spTree>
    <p:extLst>
      <p:ext uri="{BB962C8B-B14F-4D97-AF65-F5344CB8AC3E}">
        <p14:creationId xmlns:p14="http://schemas.microsoft.com/office/powerpoint/2010/main" val="1680916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E3265-14E3-499D-A250-3990DD3FB2C1}" type="slidenum">
              <a:rPr lang="en-US" smtClean="0"/>
              <a:pPr/>
              <a:t>9</a:t>
            </a:fld>
            <a:endParaRPr lang="en-US"/>
          </a:p>
        </p:txBody>
      </p:sp>
    </p:spTree>
    <p:extLst>
      <p:ext uri="{BB962C8B-B14F-4D97-AF65-F5344CB8AC3E}">
        <p14:creationId xmlns:p14="http://schemas.microsoft.com/office/powerpoint/2010/main" val="3945861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335342C-9DE7-4576-84B4-66DBAA25DBA3}" type="datetime1">
              <a:rPr lang="en-US" smtClean="0"/>
              <a:pPr/>
              <a:t>12/2/2020</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a:t>Algenta Confidential</a:t>
            </a: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001C82C-A011-4758-B95D-86304D9DA0A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368BAE-CDFA-4DEE-BD5A-2D153E55F028}" type="datetime1">
              <a:rPr lang="en-US" smtClean="0"/>
              <a:pPr/>
              <a:t>12/2/2020</a:t>
            </a:fld>
            <a:endParaRPr lang="en-US"/>
          </a:p>
        </p:txBody>
      </p:sp>
      <p:sp>
        <p:nvSpPr>
          <p:cNvPr id="5" name="Footer Placeholder 4"/>
          <p:cNvSpPr>
            <a:spLocks noGrp="1"/>
          </p:cNvSpPr>
          <p:nvPr>
            <p:ph type="ftr" sz="quarter" idx="11"/>
          </p:nvPr>
        </p:nvSpPr>
        <p:spPr/>
        <p:txBody>
          <a:bodyPr/>
          <a:lstStyle/>
          <a:p>
            <a:r>
              <a:rPr lang="en-US"/>
              <a:t>Algenta Confidential</a:t>
            </a:r>
          </a:p>
        </p:txBody>
      </p:sp>
      <p:sp>
        <p:nvSpPr>
          <p:cNvPr id="6" name="Slide Number Placeholder 5"/>
          <p:cNvSpPr>
            <a:spLocks noGrp="1"/>
          </p:cNvSpPr>
          <p:nvPr>
            <p:ph type="sldNum" sz="quarter" idx="12"/>
          </p:nvPr>
        </p:nvSpPr>
        <p:spPr/>
        <p:txBody>
          <a:bodyPr/>
          <a:lstStyle/>
          <a:p>
            <a:fld id="{7001C82C-A011-4758-B95D-86304D9DA0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A6EA884-5F18-44A8-95F2-4CB935A25D55}" type="datetime1">
              <a:rPr lang="en-US" smtClean="0"/>
              <a:pPr/>
              <a:t>12/2/2020</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a:t>Algenta Confidential</a:t>
            </a: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001C82C-A011-4758-B95D-86304D9DA0A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a:xfrm>
            <a:off x="609600" y="6248400"/>
            <a:ext cx="1371600" cy="365125"/>
          </a:xfrm>
        </p:spPr>
        <p:txBody>
          <a:bodyPr/>
          <a:lstStyle/>
          <a:p>
            <a:fld id="{BD821A40-E5F1-42C9-B5AC-56200B498016}" type="datetime1">
              <a:rPr lang="en-US" smtClean="0"/>
              <a:pPr/>
              <a:t>12/2/2020</a:t>
            </a:fld>
            <a:endParaRPr lang="en-US" dirty="0"/>
          </a:p>
        </p:txBody>
      </p:sp>
      <p:sp>
        <p:nvSpPr>
          <p:cNvPr id="5" name="Footer Placeholder 4"/>
          <p:cNvSpPr>
            <a:spLocks noGrp="1"/>
          </p:cNvSpPr>
          <p:nvPr>
            <p:ph type="ftr" sz="quarter" idx="11"/>
          </p:nvPr>
        </p:nvSpPr>
        <p:spPr>
          <a:xfrm>
            <a:off x="6934200" y="6248400"/>
            <a:ext cx="1839683" cy="365125"/>
          </a:xfrm>
        </p:spPr>
        <p:txBody>
          <a:bodyPr/>
          <a:lstStyle/>
          <a:p>
            <a:r>
              <a:rPr lang="en-US" dirty="0"/>
              <a:t>Algenta Confidential</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001C82C-A011-4758-B95D-86304D9DA0A2}"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3074" name="Picture 2" descr="C:\Users\jeremy\svn\admin\PR\Assets\colectica\custom\colectica43x22.png"/>
          <p:cNvPicPr>
            <a:picLocks noChangeAspect="1" noChangeArrowheads="1"/>
          </p:cNvPicPr>
          <p:nvPr userDrawn="1"/>
        </p:nvPicPr>
        <p:blipFill>
          <a:blip r:embed="rId2" cstate="print"/>
          <a:srcRect/>
          <a:stretch>
            <a:fillRect/>
          </a:stretch>
        </p:blipFill>
        <p:spPr bwMode="auto">
          <a:xfrm>
            <a:off x="4343400" y="6314016"/>
            <a:ext cx="433387" cy="22225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4DDE58D6-12C4-40DE-9A9E-9AD82EBF105B}" type="datetime1">
              <a:rPr lang="en-US" smtClean="0"/>
              <a:pPr/>
              <a:t>12/2/2020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001C82C-A011-4758-B95D-86304D9DA0A2}" type="slidenum">
              <a:rPr lang="en-US" smtClean="0"/>
              <a:pPr/>
              <a:t>‹#›</a:t>
            </a:fld>
            <a:endParaRPr lang="en-US"/>
          </a:p>
        </p:txBody>
      </p:sp>
      <p:sp>
        <p:nvSpPr>
          <p:cNvPr id="14" name="Footer Placeholder 13"/>
          <p:cNvSpPr>
            <a:spLocks noGrp="1"/>
          </p:cNvSpPr>
          <p:nvPr>
            <p:ph type="ftr" sz="quarter" idx="12"/>
          </p:nvPr>
        </p:nvSpPr>
        <p:spPr/>
        <p:txBody>
          <a:bodyPr/>
          <a:lstStyle/>
          <a:p>
            <a:r>
              <a:rPr lang="en-US"/>
              <a:t>Algenta Confidential</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FCA2AEB-BE29-41D7-8DD4-2824D5AAA15F}" type="datetime1">
              <a:rPr lang="en-US" smtClean="0"/>
              <a:pPr/>
              <a:t>12/2/2020</a:t>
            </a:fld>
            <a:endParaRPr lang="en-US"/>
          </a:p>
        </p:txBody>
      </p:sp>
      <p:sp>
        <p:nvSpPr>
          <p:cNvPr id="10" name="Slide Number Placeholder 9"/>
          <p:cNvSpPr>
            <a:spLocks noGrp="1"/>
          </p:cNvSpPr>
          <p:nvPr>
            <p:ph type="sldNum" sz="quarter" idx="16"/>
          </p:nvPr>
        </p:nvSpPr>
        <p:spPr/>
        <p:txBody>
          <a:bodyPr rtlCol="0"/>
          <a:lstStyle/>
          <a:p>
            <a:fld id="{7001C82C-A011-4758-B95D-86304D9DA0A2}"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a:t>Algenta Confidential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62CF48B9-8E54-4ECC-8D6F-35F471D3CFE8}" type="datetime1">
              <a:rPr lang="en-US" smtClean="0"/>
              <a:pPr/>
              <a:t>12/2/2020</a:t>
            </a:fld>
            <a:endParaRPr lang="en-US"/>
          </a:p>
        </p:txBody>
      </p:sp>
      <p:sp>
        <p:nvSpPr>
          <p:cNvPr id="12" name="Slide Number Placeholder 11"/>
          <p:cNvSpPr>
            <a:spLocks noGrp="1"/>
          </p:cNvSpPr>
          <p:nvPr>
            <p:ph type="sldNum" sz="quarter" idx="16"/>
          </p:nvPr>
        </p:nvSpPr>
        <p:spPr/>
        <p:txBody>
          <a:bodyPr rtlCol="0"/>
          <a:lstStyle/>
          <a:p>
            <a:fld id="{7001C82C-A011-4758-B95D-86304D9DA0A2}"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a:t>Algenta Confidential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67D7708-62B9-48C7-A148-8A601CF8A00E}" type="datetime1">
              <a:rPr lang="en-US" smtClean="0"/>
              <a:pPr/>
              <a:t>12/2/2020</a:t>
            </a:fld>
            <a:endParaRPr lang="en-US"/>
          </a:p>
        </p:txBody>
      </p:sp>
      <p:sp>
        <p:nvSpPr>
          <p:cNvPr id="4" name="Footer Placeholder 3"/>
          <p:cNvSpPr>
            <a:spLocks noGrp="1"/>
          </p:cNvSpPr>
          <p:nvPr>
            <p:ph type="ftr" sz="quarter" idx="11"/>
          </p:nvPr>
        </p:nvSpPr>
        <p:spPr/>
        <p:txBody>
          <a:bodyPr/>
          <a:lstStyle/>
          <a:p>
            <a:r>
              <a:rPr lang="en-US"/>
              <a:t>Algenta Confidential</a:t>
            </a: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001C82C-A011-4758-B95D-86304D9DA0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C1CEAF-66CB-469F-84AC-3F1C8182DB42}" type="datetime1">
              <a:rPr lang="en-US" smtClean="0"/>
              <a:pPr/>
              <a:t>12/2/2020</a:t>
            </a:fld>
            <a:endParaRPr lang="en-US"/>
          </a:p>
        </p:txBody>
      </p:sp>
      <p:sp>
        <p:nvSpPr>
          <p:cNvPr id="3" name="Footer Placeholder 2"/>
          <p:cNvSpPr>
            <a:spLocks noGrp="1"/>
          </p:cNvSpPr>
          <p:nvPr>
            <p:ph type="ftr" sz="quarter" idx="11"/>
          </p:nvPr>
        </p:nvSpPr>
        <p:spPr/>
        <p:txBody>
          <a:bodyPr/>
          <a:lstStyle/>
          <a:p>
            <a:r>
              <a:rPr lang="en-US"/>
              <a:t>Algenta Confidential</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001C82C-A011-4758-B95D-86304D9DA0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D9F6FED5-581D-4E74-BD00-6014CC3587D4}" type="datetime1">
              <a:rPr lang="en-US" smtClean="0"/>
              <a:pPr/>
              <a:t>12/2/2020</a:t>
            </a:fld>
            <a:endParaRPr lang="en-US"/>
          </a:p>
        </p:txBody>
      </p:sp>
      <p:sp>
        <p:nvSpPr>
          <p:cNvPr id="6" name="Footer Placeholder 5"/>
          <p:cNvSpPr>
            <a:spLocks noGrp="1"/>
          </p:cNvSpPr>
          <p:nvPr>
            <p:ph type="ftr" sz="quarter" idx="11"/>
          </p:nvPr>
        </p:nvSpPr>
        <p:spPr/>
        <p:txBody>
          <a:bodyPr/>
          <a:lstStyle/>
          <a:p>
            <a:r>
              <a:rPr lang="en-US"/>
              <a:t>Algenta Confidential</a:t>
            </a: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001C82C-A011-4758-B95D-86304D9DA0A2}"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BBA60A9-1E57-4270-9B08-37645341F174}" type="datetime1">
              <a:rPr lang="en-US" smtClean="0"/>
              <a:pPr/>
              <a:t>12/2/2020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001C82C-A011-4758-B95D-86304D9DA0A2}"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a:t>Algenta Confidential</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D821A40-E5F1-42C9-B5AC-56200B498016}" type="datetime1">
              <a:rPr lang="en-US" smtClean="0"/>
              <a:pPr/>
              <a:t>12/2/2020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a:t>Algenta Confidential</a:t>
            </a: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001C82C-A011-4758-B95D-86304D9DA0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RG_gQOevyEI&amp;feature=youtu.be&amp;t=180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hyperlink" Target="https://eddi20.sciencesconf.org/33053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docs.colectica.com/changelog/6.0/" TargetMode="Externa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colectica.com/news/Colectica-2020-roadmap/"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colectica.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590800"/>
            <a:ext cx="7696200" cy="838200"/>
          </a:xfrm>
        </p:spPr>
        <p:txBody>
          <a:bodyPr>
            <a:noAutofit/>
          </a:bodyPr>
          <a:lstStyle/>
          <a:p>
            <a:pPr algn="ctr"/>
            <a:r>
              <a:rPr lang="en-US" sz="5400" dirty="0"/>
              <a:t>Colectica version 6</a:t>
            </a:r>
          </a:p>
        </p:txBody>
      </p:sp>
      <p:pic>
        <p:nvPicPr>
          <p:cNvPr id="1028" name="Picture 4" descr="C:\Users\jeremy\svn\admin\PR\Assets\colectica\custom\colectica-green-web.png"/>
          <p:cNvPicPr>
            <a:picLocks noChangeAspect="1" noChangeArrowheads="1"/>
          </p:cNvPicPr>
          <p:nvPr/>
        </p:nvPicPr>
        <p:blipFill>
          <a:blip r:embed="rId3" cstate="print"/>
          <a:srcRect/>
          <a:stretch>
            <a:fillRect/>
          </a:stretch>
        </p:blipFill>
        <p:spPr bwMode="auto">
          <a:xfrm>
            <a:off x="2895600" y="609600"/>
            <a:ext cx="3211512" cy="762000"/>
          </a:xfrm>
          <a:prstGeom prst="rect">
            <a:avLst/>
          </a:prstGeom>
          <a:noFill/>
        </p:spPr>
      </p:pic>
      <p:sp>
        <p:nvSpPr>
          <p:cNvPr id="4" name="Subtitle 3"/>
          <p:cNvSpPr>
            <a:spLocks noGrp="1"/>
          </p:cNvSpPr>
          <p:nvPr>
            <p:ph type="subTitle" idx="1"/>
          </p:nvPr>
        </p:nvSpPr>
        <p:spPr/>
        <p:txBody>
          <a:bodyPr/>
          <a:lstStyle/>
          <a:p>
            <a:r>
              <a:rPr lang="en-US" dirty="0"/>
              <a:t>EDDI 2020 – Dan Smith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Very Backwards Compatible DDI</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10</a:t>
            </a:fld>
            <a:endParaRPr lang="en-US"/>
          </a:p>
        </p:txBody>
      </p:sp>
      <p:sp>
        <p:nvSpPr>
          <p:cNvPr id="3" name="Content Placeholder 2"/>
          <p:cNvSpPr>
            <a:spLocks noGrp="1"/>
          </p:cNvSpPr>
          <p:nvPr>
            <p:ph sz="quarter" idx="1"/>
          </p:nvPr>
        </p:nvSpPr>
        <p:spPr/>
        <p:txBody>
          <a:bodyPr>
            <a:normAutofit fontScale="77500" lnSpcReduction="20000"/>
          </a:bodyPr>
          <a:lstStyle/>
          <a:p>
            <a:r>
              <a:rPr lang="en-US" sz="3600" dirty="0"/>
              <a:t>Unlike past DDI Lifecycle major updates</a:t>
            </a:r>
          </a:p>
          <a:p>
            <a:pPr lvl="1"/>
            <a:r>
              <a:rPr lang="en-US" sz="3300" dirty="0"/>
              <a:t>DDI 3.0 to 3.1</a:t>
            </a:r>
          </a:p>
          <a:p>
            <a:pPr lvl="1"/>
            <a:r>
              <a:rPr lang="en-US" sz="3300" dirty="0"/>
              <a:t>DDI 3.1 to 3.2</a:t>
            </a:r>
          </a:p>
          <a:p>
            <a:r>
              <a:rPr lang="en-US" sz="3600" dirty="0"/>
              <a:t>Majority of changes are new features requested by the community</a:t>
            </a:r>
          </a:p>
          <a:p>
            <a:r>
              <a:rPr lang="en-US" sz="3600" dirty="0"/>
              <a:t>Very small number of modifications vs additions</a:t>
            </a:r>
          </a:p>
          <a:p>
            <a:pPr lvl="1"/>
            <a:r>
              <a:rPr lang="en-US" sz="3300" dirty="0"/>
              <a:t>A few bug fixes</a:t>
            </a:r>
          </a:p>
          <a:p>
            <a:r>
              <a:rPr lang="en-US" sz="3600" dirty="0"/>
              <a:t>Is straightforward for DDI 3.2 tools to transition their current functionality to DDI 3.3</a:t>
            </a:r>
          </a:p>
          <a:p>
            <a:r>
              <a:rPr lang="en-US" sz="3600" dirty="0"/>
              <a:t>DDI Lifecycle is now a established and stable product that can incorporate new features with little user pain</a:t>
            </a:r>
            <a:endParaRPr lang="en-US" sz="2400" dirty="0"/>
          </a:p>
          <a:p>
            <a:pPr lvl="1"/>
            <a:endParaRPr lang="en-US" sz="2200" dirty="0"/>
          </a:p>
          <a:p>
            <a:endParaRPr lang="en-US" dirty="0"/>
          </a:p>
        </p:txBody>
      </p:sp>
    </p:spTree>
    <p:extLst>
      <p:ext uri="{BB962C8B-B14F-4D97-AF65-F5344CB8AC3E}">
        <p14:creationId xmlns:p14="http://schemas.microsoft.com/office/powerpoint/2010/main" val="1218310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Other materials</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11</a:t>
            </a:fld>
            <a:endParaRPr lang="en-US"/>
          </a:p>
        </p:txBody>
      </p:sp>
      <p:sp>
        <p:nvSpPr>
          <p:cNvPr id="8" name="Content Placeholder 7"/>
          <p:cNvSpPr>
            <a:spLocks noGrp="1"/>
          </p:cNvSpPr>
          <p:nvPr>
            <p:ph sz="quarter" idx="1"/>
          </p:nvPr>
        </p:nvSpPr>
        <p:spPr>
          <a:xfrm>
            <a:off x="612648" y="1600200"/>
            <a:ext cx="8302752" cy="4419600"/>
          </a:xfrm>
        </p:spPr>
        <p:txBody>
          <a:bodyPr>
            <a:normAutofit lnSpcReduction="10000"/>
          </a:bodyPr>
          <a:lstStyle/>
          <a:p>
            <a:r>
              <a:rPr lang="en-US" sz="4000" dirty="0"/>
              <a:t>Other materials are now DDI items, and can be versioned and reused</a:t>
            </a:r>
          </a:p>
          <a:p>
            <a:r>
              <a:rPr lang="en-US" sz="4000" dirty="0"/>
              <a:t>Other materials can be attached to all item types</a:t>
            </a:r>
          </a:p>
          <a:p>
            <a:r>
              <a:rPr lang="en-US" sz="4000" dirty="0"/>
              <a:t>Colectica Designer automatically upgrades Other materials when saving</a:t>
            </a: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38799" y="304800"/>
            <a:ext cx="2637475" cy="681211"/>
          </a:xfrm>
          <a:prstGeom prst="rect">
            <a:avLst/>
          </a:prstGeom>
        </p:spPr>
      </p:pic>
    </p:spTree>
    <p:extLst>
      <p:ext uri="{BB962C8B-B14F-4D97-AF65-F5344CB8AC3E}">
        <p14:creationId xmlns:p14="http://schemas.microsoft.com/office/powerpoint/2010/main" val="1407671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3AFB340-0D78-461A-9E42-68712EA0D512}"/>
              </a:ext>
            </a:extLst>
          </p:cNvPr>
          <p:cNvSpPr>
            <a:spLocks noGrp="1"/>
          </p:cNvSpPr>
          <p:nvPr>
            <p:ph type="body" idx="1"/>
          </p:nvPr>
        </p:nvSpPr>
        <p:spPr/>
        <p:txBody>
          <a:bodyPr/>
          <a:lstStyle/>
          <a:p>
            <a:endParaRPr lang="en-US" dirty="0"/>
          </a:p>
        </p:txBody>
      </p:sp>
      <p:sp>
        <p:nvSpPr>
          <p:cNvPr id="7" name="Title 6">
            <a:extLst>
              <a:ext uri="{FF2B5EF4-FFF2-40B4-BE49-F238E27FC236}">
                <a16:creationId xmlns:a16="http://schemas.microsoft.com/office/drawing/2014/main" id="{5C0989EC-93D0-4FC8-B350-A393988BC66A}"/>
              </a:ext>
            </a:extLst>
          </p:cNvPr>
          <p:cNvSpPr>
            <a:spLocks noGrp="1"/>
          </p:cNvSpPr>
          <p:nvPr>
            <p:ph type="title"/>
          </p:nvPr>
        </p:nvSpPr>
        <p:spPr/>
        <p:txBody>
          <a:bodyPr/>
          <a:lstStyle/>
          <a:p>
            <a:r>
              <a:rPr lang="en-US" dirty="0"/>
              <a:t>Colectica Portal new features</a:t>
            </a:r>
          </a:p>
        </p:txBody>
      </p:sp>
      <p:sp>
        <p:nvSpPr>
          <p:cNvPr id="5" name="Slide Number Placeholder 4">
            <a:extLst>
              <a:ext uri="{FF2B5EF4-FFF2-40B4-BE49-F238E27FC236}">
                <a16:creationId xmlns:a16="http://schemas.microsoft.com/office/drawing/2014/main" id="{93F1AF97-4492-4B25-92A3-B1198FE34738}"/>
              </a:ext>
            </a:extLst>
          </p:cNvPr>
          <p:cNvSpPr>
            <a:spLocks noGrp="1"/>
          </p:cNvSpPr>
          <p:nvPr>
            <p:ph type="sldNum" sz="quarter" idx="11"/>
          </p:nvPr>
        </p:nvSpPr>
        <p:spPr/>
        <p:txBody>
          <a:bodyPr>
            <a:normAutofit/>
          </a:bodyPr>
          <a:lstStyle/>
          <a:p>
            <a:fld id="{7001C82C-A011-4758-B95D-86304D9DA0A2}" type="slidenum">
              <a:rPr lang="en-US" smtClean="0"/>
              <a:pPr/>
              <a:t>12</a:t>
            </a:fld>
            <a:endParaRPr lang="en-US"/>
          </a:p>
        </p:txBody>
      </p:sp>
    </p:spTree>
    <p:extLst>
      <p:ext uri="{BB962C8B-B14F-4D97-AF65-F5344CB8AC3E}">
        <p14:creationId xmlns:p14="http://schemas.microsoft.com/office/powerpoint/2010/main" val="4127028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New Portal 6 features</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13</a:t>
            </a:fld>
            <a:endParaRPr lang="en-US"/>
          </a:p>
        </p:txBody>
      </p:sp>
      <p:sp>
        <p:nvSpPr>
          <p:cNvPr id="8" name="Content Placeholder 7"/>
          <p:cNvSpPr>
            <a:spLocks noGrp="1"/>
          </p:cNvSpPr>
          <p:nvPr>
            <p:ph sz="quarter" idx="1"/>
          </p:nvPr>
        </p:nvSpPr>
        <p:spPr>
          <a:xfrm>
            <a:off x="612648" y="1600200"/>
            <a:ext cx="8302752" cy="4419600"/>
          </a:xfrm>
        </p:spPr>
        <p:txBody>
          <a:bodyPr>
            <a:normAutofit/>
          </a:bodyPr>
          <a:lstStyle/>
          <a:p>
            <a:r>
              <a:rPr lang="en-US" sz="4000" dirty="0"/>
              <a:t>Classification management </a:t>
            </a:r>
          </a:p>
          <a:p>
            <a:pPr lvl="1"/>
            <a:r>
              <a:rPr lang="en-US" sz="3700" dirty="0"/>
              <a:t>based on GSIM/Neuchatel</a:t>
            </a:r>
          </a:p>
          <a:p>
            <a:r>
              <a:rPr lang="en-US" sz="4000" dirty="0"/>
              <a:t>Quality Standard improvements</a:t>
            </a:r>
          </a:p>
          <a:p>
            <a:pPr lvl="1"/>
            <a:r>
              <a:rPr lang="en-US" sz="3700" dirty="0"/>
              <a:t>useful for Eurostat reporting</a:t>
            </a:r>
          </a:p>
          <a:p>
            <a:r>
              <a:rPr lang="en-US" sz="4000" dirty="0"/>
              <a:t>Cross study harmonization</a:t>
            </a:r>
          </a:p>
          <a:p>
            <a:r>
              <a:rPr lang="en-US" sz="4000" dirty="0"/>
              <a:t>Upgraded logging and dashboards</a:t>
            </a:r>
          </a:p>
        </p:txBody>
      </p:sp>
    </p:spTree>
    <p:extLst>
      <p:ext uri="{BB962C8B-B14F-4D97-AF65-F5344CB8AC3E}">
        <p14:creationId xmlns:p14="http://schemas.microsoft.com/office/powerpoint/2010/main" val="3705725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Colectica Classifications</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14</a:t>
            </a:fld>
            <a:endParaRPr lang="en-US"/>
          </a:p>
        </p:txBody>
      </p:sp>
      <p:sp>
        <p:nvSpPr>
          <p:cNvPr id="8" name="Content Placeholder 7"/>
          <p:cNvSpPr>
            <a:spLocks noGrp="1"/>
          </p:cNvSpPr>
          <p:nvPr>
            <p:ph sz="quarter" idx="1"/>
          </p:nvPr>
        </p:nvSpPr>
        <p:spPr>
          <a:xfrm>
            <a:off x="612648" y="1600200"/>
            <a:ext cx="8302752" cy="4419600"/>
          </a:xfrm>
        </p:spPr>
        <p:txBody>
          <a:bodyPr>
            <a:normAutofit/>
          </a:bodyPr>
          <a:lstStyle/>
          <a:p>
            <a:endParaRPr lang="en-US" sz="4000" dirty="0"/>
          </a:p>
          <a:p>
            <a:endParaRPr lang="en-US" sz="4000" dirty="0"/>
          </a:p>
          <a:p>
            <a:r>
              <a:rPr lang="en-US" sz="4000" dirty="0"/>
              <a:t>DDI 3.3 Classifications</a:t>
            </a:r>
          </a:p>
          <a:p>
            <a:r>
              <a:rPr lang="en-US" sz="4000" dirty="0"/>
              <a:t>GSIM/Neuchâtel Statistical Classification Model</a:t>
            </a:r>
          </a:p>
          <a:p>
            <a:r>
              <a:rPr lang="en-US" sz="4000" dirty="0"/>
              <a:t>7 new item types</a:t>
            </a:r>
          </a:p>
        </p:txBody>
      </p:sp>
      <p:pic>
        <p:nvPicPr>
          <p:cNvPr id="3" name="Picture 2">
            <a:extLst>
              <a:ext uri="{FF2B5EF4-FFF2-40B4-BE49-F238E27FC236}">
                <a16:creationId xmlns:a16="http://schemas.microsoft.com/office/drawing/2014/main" id="{F7C46186-894E-4986-8EDF-D6B9C80FD7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0" y="1614055"/>
            <a:ext cx="5544312" cy="1078992"/>
          </a:xfrm>
          <a:prstGeom prst="rect">
            <a:avLst/>
          </a:prstGeom>
        </p:spPr>
      </p:pic>
    </p:spTree>
    <p:extLst>
      <p:ext uri="{BB962C8B-B14F-4D97-AF65-F5344CB8AC3E}">
        <p14:creationId xmlns:p14="http://schemas.microsoft.com/office/powerpoint/2010/main" val="2412033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Quality Statements and Standards</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15</a:t>
            </a:fld>
            <a:endParaRPr lang="en-US"/>
          </a:p>
        </p:txBody>
      </p:sp>
      <p:sp>
        <p:nvSpPr>
          <p:cNvPr id="8" name="Content Placeholder 7"/>
          <p:cNvSpPr>
            <a:spLocks noGrp="1"/>
          </p:cNvSpPr>
          <p:nvPr>
            <p:ph sz="quarter" idx="1"/>
          </p:nvPr>
        </p:nvSpPr>
        <p:spPr>
          <a:xfrm>
            <a:off x="612648" y="1600200"/>
            <a:ext cx="8302752" cy="4419600"/>
          </a:xfrm>
        </p:spPr>
        <p:txBody>
          <a:bodyPr>
            <a:normAutofit/>
          </a:bodyPr>
          <a:lstStyle/>
          <a:p>
            <a:r>
              <a:rPr lang="en-US" sz="4000" dirty="0"/>
              <a:t>DDI Quality Statements can now be paired with definitions of Quality Standards</a:t>
            </a:r>
          </a:p>
          <a:p>
            <a:r>
              <a:rPr lang="en-US" sz="4000" dirty="0"/>
              <a:t>Statements are assertions of quality, standards are the defined measurements</a:t>
            </a:r>
          </a:p>
        </p:txBody>
      </p:sp>
    </p:spTree>
    <p:extLst>
      <p:ext uri="{BB962C8B-B14F-4D97-AF65-F5344CB8AC3E}">
        <p14:creationId xmlns:p14="http://schemas.microsoft.com/office/powerpoint/2010/main" val="2508647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Cross study concordance</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16</a:t>
            </a:fld>
            <a:endParaRPr lang="en-US"/>
          </a:p>
        </p:txBody>
      </p:sp>
      <p:sp>
        <p:nvSpPr>
          <p:cNvPr id="6" name="Content Placeholder 5">
            <a:extLst>
              <a:ext uri="{FF2B5EF4-FFF2-40B4-BE49-F238E27FC236}">
                <a16:creationId xmlns:a16="http://schemas.microsoft.com/office/drawing/2014/main" id="{41E5AA96-604B-4C9B-9F0F-51B2F3AA2F4A}"/>
              </a:ext>
            </a:extLst>
          </p:cNvPr>
          <p:cNvSpPr>
            <a:spLocks noGrp="1"/>
          </p:cNvSpPr>
          <p:nvPr>
            <p:ph sz="quarter" idx="1"/>
          </p:nvPr>
        </p:nvSpPr>
        <p:spPr/>
        <p:txBody>
          <a:bodyPr/>
          <a:lstStyle/>
          <a:p>
            <a:r>
              <a:rPr lang="en-US" dirty="0"/>
              <a:t>Compare Conceptual Variables across institutions</a:t>
            </a:r>
          </a:p>
          <a:p>
            <a:r>
              <a:rPr lang="en-US" dirty="0"/>
              <a:t>NACDA: </a:t>
            </a:r>
            <a:r>
              <a:rPr lang="en-US" dirty="0">
                <a:hlinkClick r:id="rId3"/>
              </a:rPr>
              <a:t>Webinar Recording</a:t>
            </a:r>
            <a:r>
              <a:rPr lang="en-US" dirty="0"/>
              <a:t> </a:t>
            </a:r>
          </a:p>
          <a:p>
            <a:endParaRPr lang="en-US" dirty="0"/>
          </a:p>
          <a:p>
            <a:endParaRPr lang="en-US" dirty="0"/>
          </a:p>
          <a:p>
            <a:endParaRPr lang="en-US" dirty="0"/>
          </a:p>
          <a:p>
            <a:endParaRPr lang="en-US" dirty="0"/>
          </a:p>
          <a:p>
            <a:r>
              <a:rPr lang="en-US" dirty="0"/>
              <a:t>EDDI session:</a:t>
            </a:r>
          </a:p>
          <a:p>
            <a:pPr lvl="1"/>
            <a:r>
              <a:rPr lang="en-US" dirty="0">
                <a:hlinkClick r:id="rId4"/>
              </a:rPr>
              <a:t>Cross study variable concordance with DDI Lifecycle</a:t>
            </a:r>
            <a:r>
              <a:rPr lang="en-US" dirty="0"/>
              <a:t> </a:t>
            </a:r>
          </a:p>
        </p:txBody>
      </p:sp>
      <p:pic>
        <p:nvPicPr>
          <p:cNvPr id="10" name="Picture 9">
            <a:extLst>
              <a:ext uri="{FF2B5EF4-FFF2-40B4-BE49-F238E27FC236}">
                <a16:creationId xmlns:a16="http://schemas.microsoft.com/office/drawing/2014/main" id="{64A5CF31-BFF2-4E5B-9379-4652A177B82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14800" y="2690270"/>
            <a:ext cx="4114800" cy="2315659"/>
          </a:xfrm>
          <a:prstGeom prst="rect">
            <a:avLst/>
          </a:prstGeom>
        </p:spPr>
      </p:pic>
    </p:spTree>
    <p:extLst>
      <p:ext uri="{BB962C8B-B14F-4D97-AF65-F5344CB8AC3E}">
        <p14:creationId xmlns:p14="http://schemas.microsoft.com/office/powerpoint/2010/main" val="1160770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3AFB340-0D78-461A-9E42-68712EA0D512}"/>
              </a:ext>
            </a:extLst>
          </p:cNvPr>
          <p:cNvSpPr>
            <a:spLocks noGrp="1"/>
          </p:cNvSpPr>
          <p:nvPr>
            <p:ph type="body" idx="1"/>
          </p:nvPr>
        </p:nvSpPr>
        <p:spPr>
          <a:xfrm>
            <a:off x="1371600" y="2743200"/>
            <a:ext cx="7123113" cy="3124200"/>
          </a:xfrm>
        </p:spPr>
        <p:txBody>
          <a:bodyPr>
            <a:normAutofit/>
          </a:bodyPr>
          <a:lstStyle/>
          <a:p>
            <a:r>
              <a:rPr lang="en-US" dirty="0"/>
              <a:t>Question Bank</a:t>
            </a:r>
          </a:p>
          <a:p>
            <a:r>
              <a:rPr lang="en-US" dirty="0"/>
              <a:t>Data Catalog</a:t>
            </a:r>
          </a:p>
          <a:p>
            <a:r>
              <a:rPr lang="en-US" dirty="0"/>
              <a:t>Classification manager</a:t>
            </a:r>
          </a:p>
          <a:p>
            <a:r>
              <a:rPr lang="en-US" dirty="0"/>
              <a:t>Publication manager</a:t>
            </a:r>
          </a:p>
          <a:p>
            <a:r>
              <a:rPr lang="en-US" dirty="0"/>
              <a:t>Audit and provenance</a:t>
            </a:r>
          </a:p>
        </p:txBody>
      </p:sp>
      <p:sp>
        <p:nvSpPr>
          <p:cNvPr id="7" name="Title 6">
            <a:extLst>
              <a:ext uri="{FF2B5EF4-FFF2-40B4-BE49-F238E27FC236}">
                <a16:creationId xmlns:a16="http://schemas.microsoft.com/office/drawing/2014/main" id="{5C0989EC-93D0-4FC8-B350-A393988BC66A}"/>
              </a:ext>
            </a:extLst>
          </p:cNvPr>
          <p:cNvSpPr>
            <a:spLocks noGrp="1"/>
          </p:cNvSpPr>
          <p:nvPr>
            <p:ph type="title"/>
          </p:nvPr>
        </p:nvSpPr>
        <p:spPr/>
        <p:txBody>
          <a:bodyPr/>
          <a:lstStyle/>
          <a:p>
            <a:r>
              <a:rPr lang="en-US" dirty="0"/>
              <a:t>Colectica Repository 6</a:t>
            </a:r>
          </a:p>
        </p:txBody>
      </p:sp>
      <p:sp>
        <p:nvSpPr>
          <p:cNvPr id="5" name="Slide Number Placeholder 4">
            <a:extLst>
              <a:ext uri="{FF2B5EF4-FFF2-40B4-BE49-F238E27FC236}">
                <a16:creationId xmlns:a16="http://schemas.microsoft.com/office/drawing/2014/main" id="{93F1AF97-4492-4B25-92A3-B1198FE34738}"/>
              </a:ext>
            </a:extLst>
          </p:cNvPr>
          <p:cNvSpPr>
            <a:spLocks noGrp="1"/>
          </p:cNvSpPr>
          <p:nvPr>
            <p:ph type="sldNum" sz="quarter" idx="11"/>
          </p:nvPr>
        </p:nvSpPr>
        <p:spPr/>
        <p:txBody>
          <a:bodyPr>
            <a:normAutofit/>
          </a:bodyPr>
          <a:lstStyle/>
          <a:p>
            <a:fld id="{7001C82C-A011-4758-B95D-86304D9DA0A2}" type="slidenum">
              <a:rPr lang="en-US" smtClean="0"/>
              <a:pPr/>
              <a:t>17</a:t>
            </a:fld>
            <a:endParaRPr lang="en-US"/>
          </a:p>
        </p:txBody>
      </p:sp>
    </p:spTree>
    <p:extLst>
      <p:ext uri="{BB962C8B-B14F-4D97-AF65-F5344CB8AC3E}">
        <p14:creationId xmlns:p14="http://schemas.microsoft.com/office/powerpoint/2010/main" val="2186595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Transactions and Versioning</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18</a:t>
            </a:fld>
            <a:endParaRPr lang="en-US" dirty="0"/>
          </a:p>
        </p:txBody>
      </p:sp>
      <p:sp>
        <p:nvSpPr>
          <p:cNvPr id="8" name="Content Placeholder 7"/>
          <p:cNvSpPr>
            <a:spLocks noGrp="1"/>
          </p:cNvSpPr>
          <p:nvPr>
            <p:ph sz="quarter" idx="1"/>
          </p:nvPr>
        </p:nvSpPr>
        <p:spPr>
          <a:xfrm>
            <a:off x="612648" y="1600200"/>
            <a:ext cx="8302752" cy="4876800"/>
          </a:xfrm>
        </p:spPr>
        <p:txBody>
          <a:bodyPr>
            <a:normAutofit fontScale="92500" lnSpcReduction="20000"/>
          </a:bodyPr>
          <a:lstStyle/>
          <a:p>
            <a:r>
              <a:rPr lang="en-US" sz="3200" dirty="0"/>
              <a:t>New Repository transactions API</a:t>
            </a:r>
          </a:p>
          <a:p>
            <a:r>
              <a:rPr lang="en-US" sz="3200" dirty="0"/>
              <a:t>Create, update, cancel and commit transactions</a:t>
            </a:r>
          </a:p>
          <a:p>
            <a:r>
              <a:rPr lang="en-US" sz="3200" dirty="0"/>
              <a:t>Fine grained control over DDI version information and version propagation</a:t>
            </a:r>
          </a:p>
          <a:p>
            <a:r>
              <a:rPr lang="en-US" sz="3200" dirty="0"/>
              <a:t>Atomic transactions and version propagation reduce conflicts when different users update the same metadata item</a:t>
            </a:r>
          </a:p>
          <a:p>
            <a:r>
              <a:rPr lang="en-US" sz="3200" dirty="0"/>
              <a:t>Colectica Designer and Questionnaires handled version propagation for users. The Repository transaction API now handles versioning for developers.</a:t>
            </a:r>
          </a:p>
          <a:p>
            <a:endParaRPr lang="en-US" sz="3200" dirty="0"/>
          </a:p>
          <a:p>
            <a:endParaRPr lang="en-US" sz="4100" dirty="0"/>
          </a:p>
        </p:txBody>
      </p:sp>
    </p:spTree>
    <p:extLst>
      <p:ext uri="{BB962C8B-B14F-4D97-AF65-F5344CB8AC3E}">
        <p14:creationId xmlns:p14="http://schemas.microsoft.com/office/powerpoint/2010/main" val="3738338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Transaction Types (1 of 2)</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19</a:t>
            </a:fld>
            <a:endParaRPr lang="en-US" dirty="0"/>
          </a:p>
        </p:txBody>
      </p:sp>
      <p:sp>
        <p:nvSpPr>
          <p:cNvPr id="8" name="Content Placeholder 7"/>
          <p:cNvSpPr>
            <a:spLocks noGrp="1"/>
          </p:cNvSpPr>
          <p:nvPr>
            <p:ph sz="quarter" idx="1"/>
          </p:nvPr>
        </p:nvSpPr>
        <p:spPr>
          <a:xfrm>
            <a:off x="612648" y="1600200"/>
            <a:ext cx="8302752" cy="4419600"/>
          </a:xfrm>
        </p:spPr>
        <p:txBody>
          <a:bodyPr>
            <a:normAutofit fontScale="47500" lnSpcReduction="20000"/>
          </a:bodyPr>
          <a:lstStyle/>
          <a:p>
            <a:r>
              <a:rPr lang="en-US" sz="7600" dirty="0"/>
              <a:t>Copy Commit</a:t>
            </a:r>
          </a:p>
          <a:p>
            <a:pPr lvl="1"/>
            <a:r>
              <a:rPr lang="en-US" sz="3800" dirty="0"/>
              <a:t>Register the items in the transaction without any updates or propagation</a:t>
            </a:r>
            <a:endParaRPr lang="en-US" sz="4100" dirty="0"/>
          </a:p>
          <a:p>
            <a:r>
              <a:rPr lang="en-US" sz="7600" dirty="0"/>
              <a:t>Commit As Latest</a:t>
            </a:r>
          </a:p>
          <a:p>
            <a:pPr lvl="1"/>
            <a:r>
              <a:rPr lang="en-US" sz="3800" dirty="0"/>
              <a:t>Register the items submitted as the latest versions, adjust version numbers, update references to child submitted items within submitted items.</a:t>
            </a:r>
          </a:p>
          <a:p>
            <a:r>
              <a:rPr lang="en-US" sz="7600" dirty="0"/>
              <a:t>Commit As Latest With Latest Children</a:t>
            </a:r>
          </a:p>
          <a:p>
            <a:pPr lvl="1"/>
            <a:r>
              <a:rPr lang="en-US" sz="3800" dirty="0"/>
              <a:t>Register the items submitted as the latest versions, adjust version numbers, update references to child submitted items within submitted items.</a:t>
            </a:r>
          </a:p>
          <a:p>
            <a:pPr lvl="1"/>
            <a:r>
              <a:rPr lang="en-US" sz="3800" dirty="0"/>
              <a:t>Update child references to the latest version of the child in the Repository or being committed.</a:t>
            </a:r>
          </a:p>
        </p:txBody>
      </p:sp>
    </p:spTree>
    <p:extLst>
      <p:ext uri="{BB962C8B-B14F-4D97-AF65-F5344CB8AC3E}">
        <p14:creationId xmlns:p14="http://schemas.microsoft.com/office/powerpoint/2010/main" val="611061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4988D-E6A7-40F0-8F87-3A0F40EEB031}"/>
              </a:ext>
            </a:extLst>
          </p:cNvPr>
          <p:cNvSpPr>
            <a:spLocks noGrp="1"/>
          </p:cNvSpPr>
          <p:nvPr>
            <p:ph type="title"/>
          </p:nvPr>
        </p:nvSpPr>
        <p:spPr/>
        <p:txBody>
          <a:bodyPr/>
          <a:lstStyle/>
          <a:p>
            <a:r>
              <a:rPr lang="en-US" dirty="0"/>
              <a:t>Colectica 6 is available</a:t>
            </a:r>
          </a:p>
        </p:txBody>
      </p:sp>
      <p:sp>
        <p:nvSpPr>
          <p:cNvPr id="5" name="Slide Number Placeholder 4">
            <a:extLst>
              <a:ext uri="{FF2B5EF4-FFF2-40B4-BE49-F238E27FC236}">
                <a16:creationId xmlns:a16="http://schemas.microsoft.com/office/drawing/2014/main" id="{851A2611-B6A8-41BA-9D8D-83E3B8B75D6D}"/>
              </a:ext>
            </a:extLst>
          </p:cNvPr>
          <p:cNvSpPr>
            <a:spLocks noGrp="1"/>
          </p:cNvSpPr>
          <p:nvPr>
            <p:ph type="sldNum" sz="quarter" idx="12"/>
          </p:nvPr>
        </p:nvSpPr>
        <p:spPr/>
        <p:txBody>
          <a:bodyPr>
            <a:normAutofit fontScale="85000" lnSpcReduction="20000"/>
          </a:bodyPr>
          <a:lstStyle/>
          <a:p>
            <a:fld id="{7001C82C-A011-4758-B95D-86304D9DA0A2}" type="slidenum">
              <a:rPr lang="en-US" smtClean="0"/>
              <a:pPr/>
              <a:t>2</a:t>
            </a:fld>
            <a:endParaRPr lang="en-US"/>
          </a:p>
        </p:txBody>
      </p:sp>
      <p:pic>
        <p:nvPicPr>
          <p:cNvPr id="8" name="Content Placeholder 7">
            <a:extLst>
              <a:ext uri="{FF2B5EF4-FFF2-40B4-BE49-F238E27FC236}">
                <a16:creationId xmlns:a16="http://schemas.microsoft.com/office/drawing/2014/main" id="{3205B8F6-F80C-4A38-A1AA-13A3B9AE217A}"/>
              </a:ext>
            </a:extLst>
          </p:cNvPr>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879951" y="1943338"/>
            <a:ext cx="7619047" cy="3809524"/>
          </a:xfrm>
        </p:spPr>
      </p:pic>
    </p:spTree>
    <p:extLst>
      <p:ext uri="{BB962C8B-B14F-4D97-AF65-F5344CB8AC3E}">
        <p14:creationId xmlns:p14="http://schemas.microsoft.com/office/powerpoint/2010/main" val="568334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Transaction Types (2 of 2)</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20</a:t>
            </a:fld>
            <a:endParaRPr lang="en-US" dirty="0"/>
          </a:p>
        </p:txBody>
      </p:sp>
      <p:sp>
        <p:nvSpPr>
          <p:cNvPr id="8" name="Content Placeholder 7"/>
          <p:cNvSpPr>
            <a:spLocks noGrp="1"/>
          </p:cNvSpPr>
          <p:nvPr>
            <p:ph sz="quarter" idx="1"/>
          </p:nvPr>
        </p:nvSpPr>
        <p:spPr>
          <a:xfrm>
            <a:off x="612648" y="1600200"/>
            <a:ext cx="8302752" cy="4419600"/>
          </a:xfrm>
        </p:spPr>
        <p:txBody>
          <a:bodyPr>
            <a:normAutofit fontScale="40000" lnSpcReduction="20000"/>
          </a:bodyPr>
          <a:lstStyle/>
          <a:p>
            <a:r>
              <a:rPr lang="en-US" sz="9000" dirty="0"/>
              <a:t>Commit As Latest And Propagate Versions</a:t>
            </a:r>
          </a:p>
          <a:p>
            <a:pPr lvl="1"/>
            <a:r>
              <a:rPr lang="en-US" sz="3800" dirty="0"/>
              <a:t>Register the items as the latest versions in the Repository, updating the item version if needed.</a:t>
            </a:r>
          </a:p>
          <a:p>
            <a:pPr lvl="1"/>
            <a:r>
              <a:rPr lang="en-US" sz="3800" dirty="0"/>
              <a:t>Update latest parent items to point to the latest items committed, or the latest updated parents (propagate versions).</a:t>
            </a:r>
          </a:p>
          <a:p>
            <a:pPr lvl="1"/>
            <a:r>
              <a:rPr lang="en-US" sz="3800" dirty="0"/>
              <a:t>Propagation is performed within the sets specified, or across the whole repository if no set is specified.</a:t>
            </a:r>
          </a:p>
          <a:p>
            <a:r>
              <a:rPr lang="en-US" sz="9000" dirty="0"/>
              <a:t>Commit As Latest With Latest Children And Propagate Versions</a:t>
            </a:r>
          </a:p>
          <a:p>
            <a:pPr lvl="1"/>
            <a:r>
              <a:rPr lang="en-US" sz="3800" dirty="0"/>
              <a:t>Register the items as the latest versions in the Repository, updating the item version if needed.</a:t>
            </a:r>
          </a:p>
          <a:p>
            <a:pPr lvl="1"/>
            <a:r>
              <a:rPr lang="en-US" sz="3800" dirty="0"/>
              <a:t>Update child references to the latest version of the child in the Repository or being committed.</a:t>
            </a:r>
          </a:p>
          <a:p>
            <a:pPr lvl="1"/>
            <a:r>
              <a:rPr lang="en-US" sz="3800" dirty="0"/>
              <a:t>Update latest parent items to point to the latest items committed, or the latest updated parents (propagate versions).</a:t>
            </a:r>
          </a:p>
          <a:p>
            <a:pPr lvl="1"/>
            <a:r>
              <a:rPr lang="en-US" sz="3800" dirty="0"/>
              <a:t>Propagation is performed within the sets specified, or across the whole repository if no set is specified.</a:t>
            </a:r>
          </a:p>
        </p:txBody>
      </p:sp>
    </p:spTree>
    <p:extLst>
      <p:ext uri="{BB962C8B-B14F-4D97-AF65-F5344CB8AC3E}">
        <p14:creationId xmlns:p14="http://schemas.microsoft.com/office/powerpoint/2010/main" val="1873574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Updated Repository disk layout</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21</a:t>
            </a:fld>
            <a:endParaRPr lang="en-US" dirty="0"/>
          </a:p>
        </p:txBody>
      </p:sp>
      <p:sp>
        <p:nvSpPr>
          <p:cNvPr id="8" name="Content Placeholder 7"/>
          <p:cNvSpPr>
            <a:spLocks noGrp="1"/>
          </p:cNvSpPr>
          <p:nvPr>
            <p:ph sz="quarter" idx="1"/>
          </p:nvPr>
        </p:nvSpPr>
        <p:spPr>
          <a:xfrm>
            <a:off x="612648" y="1600200"/>
            <a:ext cx="8302752" cy="4876800"/>
          </a:xfrm>
        </p:spPr>
        <p:txBody>
          <a:bodyPr>
            <a:normAutofit lnSpcReduction="10000"/>
          </a:bodyPr>
          <a:lstStyle/>
          <a:p>
            <a:r>
              <a:rPr lang="en-US" sz="3200" dirty="0"/>
              <a:t>Larger users could have 100s of gigabytes of metadata items</a:t>
            </a:r>
          </a:p>
          <a:p>
            <a:r>
              <a:rPr lang="en-US" sz="3200" dirty="0"/>
              <a:t>Updated storage layout places most accessed items together</a:t>
            </a:r>
          </a:p>
          <a:p>
            <a:pPr lvl="1"/>
            <a:r>
              <a:rPr lang="en-US" sz="2900" dirty="0"/>
              <a:t>Items are placed near other items they are connected to</a:t>
            </a:r>
          </a:p>
          <a:p>
            <a:pPr lvl="1"/>
            <a:r>
              <a:rPr lang="en-US" sz="2900" dirty="0"/>
              <a:t>Newer items are placed together</a:t>
            </a:r>
          </a:p>
          <a:p>
            <a:r>
              <a:rPr lang="en-US" sz="3200" dirty="0"/>
              <a:t>Increases page table hit rate for most use cases</a:t>
            </a:r>
          </a:p>
          <a:p>
            <a:r>
              <a:rPr lang="en-US" sz="3200" dirty="0"/>
              <a:t>Preserves audit trail, and saves money on hardware resources</a:t>
            </a:r>
          </a:p>
          <a:p>
            <a:endParaRPr lang="en-US" sz="3200" dirty="0"/>
          </a:p>
          <a:p>
            <a:endParaRPr lang="en-US" sz="4100" dirty="0"/>
          </a:p>
        </p:txBody>
      </p:sp>
    </p:spTree>
    <p:extLst>
      <p:ext uri="{BB962C8B-B14F-4D97-AF65-F5344CB8AC3E}">
        <p14:creationId xmlns:p14="http://schemas.microsoft.com/office/powerpoint/2010/main" val="40616271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3AFB340-0D78-461A-9E42-68712EA0D512}"/>
              </a:ext>
            </a:extLst>
          </p:cNvPr>
          <p:cNvSpPr>
            <a:spLocks noGrp="1"/>
          </p:cNvSpPr>
          <p:nvPr>
            <p:ph type="body" idx="1"/>
          </p:nvPr>
        </p:nvSpPr>
        <p:spPr>
          <a:xfrm>
            <a:off x="629443" y="3733800"/>
            <a:ext cx="7885113" cy="1673225"/>
          </a:xfrm>
        </p:spPr>
        <p:txBody>
          <a:bodyPr>
            <a:normAutofit/>
          </a:bodyPr>
          <a:lstStyle/>
          <a:p>
            <a:r>
              <a:rPr lang="en-US" sz="3200" dirty="0">
                <a:hlinkClick r:id="rId2"/>
              </a:rPr>
              <a:t>https://docs.colectica.com/changelog/6.0/</a:t>
            </a:r>
            <a:r>
              <a:rPr lang="en-US" sz="3200" dirty="0"/>
              <a:t> </a:t>
            </a:r>
          </a:p>
        </p:txBody>
      </p:sp>
      <p:sp>
        <p:nvSpPr>
          <p:cNvPr id="7" name="Title 6">
            <a:extLst>
              <a:ext uri="{FF2B5EF4-FFF2-40B4-BE49-F238E27FC236}">
                <a16:creationId xmlns:a16="http://schemas.microsoft.com/office/drawing/2014/main" id="{5C0989EC-93D0-4FC8-B350-A393988BC66A}"/>
              </a:ext>
            </a:extLst>
          </p:cNvPr>
          <p:cNvSpPr>
            <a:spLocks noGrp="1"/>
          </p:cNvSpPr>
          <p:nvPr>
            <p:ph type="title"/>
          </p:nvPr>
        </p:nvSpPr>
        <p:spPr/>
        <p:txBody>
          <a:bodyPr>
            <a:normAutofit fontScale="90000"/>
          </a:bodyPr>
          <a:lstStyle/>
          <a:p>
            <a:r>
              <a:rPr lang="en-US" dirty="0"/>
              <a:t>100s of new features and updates</a:t>
            </a:r>
          </a:p>
        </p:txBody>
      </p:sp>
      <p:sp>
        <p:nvSpPr>
          <p:cNvPr id="5" name="Slide Number Placeholder 4">
            <a:extLst>
              <a:ext uri="{FF2B5EF4-FFF2-40B4-BE49-F238E27FC236}">
                <a16:creationId xmlns:a16="http://schemas.microsoft.com/office/drawing/2014/main" id="{93F1AF97-4492-4B25-92A3-B1198FE34738}"/>
              </a:ext>
            </a:extLst>
          </p:cNvPr>
          <p:cNvSpPr>
            <a:spLocks noGrp="1"/>
          </p:cNvSpPr>
          <p:nvPr>
            <p:ph type="sldNum" sz="quarter" idx="11"/>
          </p:nvPr>
        </p:nvSpPr>
        <p:spPr/>
        <p:txBody>
          <a:bodyPr>
            <a:normAutofit/>
          </a:bodyPr>
          <a:lstStyle/>
          <a:p>
            <a:fld id="{7001C82C-A011-4758-B95D-86304D9DA0A2}" type="slidenum">
              <a:rPr lang="en-US" smtClean="0"/>
              <a:pPr/>
              <a:t>22</a:t>
            </a:fld>
            <a:endParaRPr lang="en-US"/>
          </a:p>
        </p:txBody>
      </p:sp>
    </p:spTree>
    <p:extLst>
      <p:ext uri="{BB962C8B-B14F-4D97-AF65-F5344CB8AC3E}">
        <p14:creationId xmlns:p14="http://schemas.microsoft.com/office/powerpoint/2010/main" val="2591418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3AFB340-0D78-461A-9E42-68712EA0D512}"/>
              </a:ext>
            </a:extLst>
          </p:cNvPr>
          <p:cNvSpPr>
            <a:spLocks noGrp="1"/>
          </p:cNvSpPr>
          <p:nvPr>
            <p:ph type="body" idx="1"/>
          </p:nvPr>
        </p:nvSpPr>
        <p:spPr/>
        <p:txBody>
          <a:bodyPr/>
          <a:lstStyle/>
          <a:p>
            <a:endParaRPr lang="en-US" dirty="0"/>
          </a:p>
        </p:txBody>
      </p:sp>
      <p:sp>
        <p:nvSpPr>
          <p:cNvPr id="7" name="Title 6">
            <a:extLst>
              <a:ext uri="{FF2B5EF4-FFF2-40B4-BE49-F238E27FC236}">
                <a16:creationId xmlns:a16="http://schemas.microsoft.com/office/drawing/2014/main" id="{5C0989EC-93D0-4FC8-B350-A393988BC66A}"/>
              </a:ext>
            </a:extLst>
          </p:cNvPr>
          <p:cNvSpPr>
            <a:spLocks noGrp="1"/>
          </p:cNvSpPr>
          <p:nvPr>
            <p:ph type="title"/>
          </p:nvPr>
        </p:nvSpPr>
        <p:spPr/>
        <p:txBody>
          <a:bodyPr/>
          <a:lstStyle/>
          <a:p>
            <a:r>
              <a:rPr lang="en-US" dirty="0"/>
              <a:t>Colectica 7</a:t>
            </a:r>
          </a:p>
        </p:txBody>
      </p:sp>
      <p:sp>
        <p:nvSpPr>
          <p:cNvPr id="5" name="Slide Number Placeholder 4">
            <a:extLst>
              <a:ext uri="{FF2B5EF4-FFF2-40B4-BE49-F238E27FC236}">
                <a16:creationId xmlns:a16="http://schemas.microsoft.com/office/drawing/2014/main" id="{93F1AF97-4492-4B25-92A3-B1198FE34738}"/>
              </a:ext>
            </a:extLst>
          </p:cNvPr>
          <p:cNvSpPr>
            <a:spLocks noGrp="1"/>
          </p:cNvSpPr>
          <p:nvPr>
            <p:ph type="sldNum" sz="quarter" idx="11"/>
          </p:nvPr>
        </p:nvSpPr>
        <p:spPr/>
        <p:txBody>
          <a:bodyPr>
            <a:normAutofit/>
          </a:bodyPr>
          <a:lstStyle/>
          <a:p>
            <a:fld id="{7001C82C-A011-4758-B95D-86304D9DA0A2}" type="slidenum">
              <a:rPr lang="en-US" smtClean="0"/>
              <a:pPr/>
              <a:t>23</a:t>
            </a:fld>
            <a:endParaRPr lang="en-US"/>
          </a:p>
        </p:txBody>
      </p:sp>
    </p:spTree>
    <p:extLst>
      <p:ext uri="{BB962C8B-B14F-4D97-AF65-F5344CB8AC3E}">
        <p14:creationId xmlns:p14="http://schemas.microsoft.com/office/powerpoint/2010/main" val="727271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Colectica 7 is coming!</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24</a:t>
            </a:fld>
            <a:endParaRPr lang="en-US"/>
          </a:p>
        </p:txBody>
      </p:sp>
      <p:sp>
        <p:nvSpPr>
          <p:cNvPr id="8" name="Content Placeholder 7"/>
          <p:cNvSpPr>
            <a:spLocks noGrp="1"/>
          </p:cNvSpPr>
          <p:nvPr>
            <p:ph sz="quarter" idx="1"/>
          </p:nvPr>
        </p:nvSpPr>
        <p:spPr>
          <a:xfrm>
            <a:off x="612648" y="1600200"/>
            <a:ext cx="8302752" cy="4419600"/>
          </a:xfrm>
        </p:spPr>
        <p:txBody>
          <a:bodyPr>
            <a:normAutofit/>
          </a:bodyPr>
          <a:lstStyle/>
          <a:p>
            <a:r>
              <a:rPr lang="en-US" sz="3600" dirty="0"/>
              <a:t>Colectica on Linux</a:t>
            </a:r>
          </a:p>
          <a:p>
            <a:r>
              <a:rPr lang="en-US" sz="3600" dirty="0"/>
              <a:t>Repository auto-scaling using Kubernetes orchestration for larger deployments</a:t>
            </a:r>
          </a:p>
          <a:p>
            <a:r>
              <a:rPr lang="en-US" sz="3600" dirty="0"/>
              <a:t>Colectica Repository merged with Colectica Portal</a:t>
            </a:r>
          </a:p>
          <a:p>
            <a:r>
              <a:rPr lang="en-US" sz="3600" dirty="0"/>
              <a:t>DCAT-AP, </a:t>
            </a:r>
            <a:r>
              <a:rPr lang="en-US" sz="3600" dirty="0" err="1"/>
              <a:t>StatDCAT</a:t>
            </a:r>
            <a:r>
              <a:rPr lang="en-US" sz="3600" dirty="0"/>
              <a:t>-AP, and schema.org</a:t>
            </a:r>
          </a:p>
          <a:p>
            <a:r>
              <a:rPr lang="en-US" sz="3600" dirty="0">
                <a:hlinkClick r:id="rId3"/>
              </a:rPr>
              <a:t>Colectica roadmap</a:t>
            </a:r>
            <a:r>
              <a:rPr lang="en-US" sz="3600" dirty="0"/>
              <a:t> </a:t>
            </a:r>
          </a:p>
        </p:txBody>
      </p:sp>
    </p:spTree>
    <p:extLst>
      <p:ext uri="{BB962C8B-B14F-4D97-AF65-F5344CB8AC3E}">
        <p14:creationId xmlns:p14="http://schemas.microsoft.com/office/powerpoint/2010/main" val="1183780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Have questions about Colectica?</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25</a:t>
            </a:fld>
            <a:endParaRPr lang="en-US"/>
          </a:p>
        </p:txBody>
      </p:sp>
      <p:sp>
        <p:nvSpPr>
          <p:cNvPr id="8" name="Content Placeholder 7"/>
          <p:cNvSpPr>
            <a:spLocks noGrp="1"/>
          </p:cNvSpPr>
          <p:nvPr>
            <p:ph sz="quarter" idx="1"/>
          </p:nvPr>
        </p:nvSpPr>
        <p:spPr>
          <a:xfrm>
            <a:off x="612648" y="1600200"/>
            <a:ext cx="8302752" cy="4419600"/>
          </a:xfrm>
        </p:spPr>
        <p:txBody>
          <a:bodyPr>
            <a:normAutofit/>
          </a:bodyPr>
          <a:lstStyle/>
          <a:p>
            <a:r>
              <a:rPr lang="en-US" sz="3600" dirty="0"/>
              <a:t>Weekly webinars</a:t>
            </a:r>
          </a:p>
          <a:p>
            <a:r>
              <a:rPr lang="en-US" sz="3600" dirty="0"/>
              <a:t>Demonstrations</a:t>
            </a:r>
          </a:p>
          <a:p>
            <a:r>
              <a:rPr lang="en-US" sz="3600" dirty="0"/>
              <a:t>Evaluations</a:t>
            </a:r>
          </a:p>
          <a:p>
            <a:r>
              <a:rPr lang="en-US" sz="3600" dirty="0"/>
              <a:t>Go to </a:t>
            </a:r>
            <a:r>
              <a:rPr lang="en-US" sz="3600" dirty="0">
                <a:hlinkClick r:id="rId3"/>
              </a:rPr>
              <a:t>colectica.com</a:t>
            </a:r>
            <a:r>
              <a:rPr lang="en-US" sz="3600" dirty="0"/>
              <a:t> and click Evaluate</a:t>
            </a:r>
          </a:p>
          <a:p>
            <a:endParaRPr lang="en-US" sz="3600" dirty="0"/>
          </a:p>
        </p:txBody>
      </p:sp>
    </p:spTree>
    <p:extLst>
      <p:ext uri="{BB962C8B-B14F-4D97-AF65-F5344CB8AC3E}">
        <p14:creationId xmlns:p14="http://schemas.microsoft.com/office/powerpoint/2010/main" val="1569885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5" name="Slide Number Placeholder 4"/>
          <p:cNvSpPr>
            <a:spLocks noGrp="1"/>
          </p:cNvSpPr>
          <p:nvPr>
            <p:ph type="sldNum" sz="quarter" idx="11"/>
          </p:nvPr>
        </p:nvSpPr>
        <p:spPr/>
        <p:txBody>
          <a:bodyPr>
            <a:normAutofit/>
          </a:bodyPr>
          <a:lstStyle/>
          <a:p>
            <a:fld id="{7001C82C-A011-4758-B95D-86304D9DA0A2}" type="slidenum">
              <a:rPr lang="en-US" smtClean="0"/>
              <a:pPr/>
              <a:t>26</a:t>
            </a:fld>
            <a:endParaRPr lang="en-US"/>
          </a:p>
        </p:txBody>
      </p:sp>
      <p:pic>
        <p:nvPicPr>
          <p:cNvPr id="4098" name="Picture 2" descr="C:\Users\jeremy\svn\admin\PR\Assets\colectica\custom\colectica-green-web.png"/>
          <p:cNvPicPr>
            <a:picLocks noChangeAspect="1" noChangeArrowheads="1"/>
          </p:cNvPicPr>
          <p:nvPr/>
        </p:nvPicPr>
        <p:blipFill>
          <a:blip r:embed="rId3" cstate="print"/>
          <a:srcRect/>
          <a:stretch>
            <a:fillRect/>
          </a:stretch>
        </p:blipFill>
        <p:spPr bwMode="auto">
          <a:xfrm>
            <a:off x="2895600" y="381000"/>
            <a:ext cx="3211513" cy="762000"/>
          </a:xfrm>
          <a:prstGeom prst="rect">
            <a:avLst/>
          </a:prstGeom>
          <a:noFill/>
        </p:spPr>
      </p:pic>
      <p:graphicFrame>
        <p:nvGraphicFramePr>
          <p:cNvPr id="3" name="Table 2"/>
          <p:cNvGraphicFramePr>
            <a:graphicFrameLocks noGrp="1"/>
          </p:cNvGraphicFramePr>
          <p:nvPr>
            <p:extLst>
              <p:ext uri="{D42A27DB-BD31-4B8C-83A1-F6EECF244321}">
                <p14:modId xmlns:p14="http://schemas.microsoft.com/office/powerpoint/2010/main" val="466615550"/>
              </p:ext>
            </p:extLst>
          </p:nvPr>
        </p:nvGraphicFramePr>
        <p:xfrm>
          <a:off x="1371600" y="3124200"/>
          <a:ext cx="7010401" cy="2560320"/>
        </p:xfrm>
        <a:graphic>
          <a:graphicData uri="http://schemas.openxmlformats.org/drawingml/2006/table">
            <a:tbl>
              <a:tblPr firstRow="1" bandRow="1">
                <a:tableStyleId>{2D5ABB26-0587-4C30-8999-92F81FD0307C}</a:tableStyleId>
              </a:tblPr>
              <a:tblGrid>
                <a:gridCol w="6096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4572001">
                  <a:extLst>
                    <a:ext uri="{9D8B030D-6E8A-4147-A177-3AD203B41FA5}">
                      <a16:colId xmlns:a16="http://schemas.microsoft.com/office/drawing/2014/main" val="20002"/>
                    </a:ext>
                  </a:extLst>
                </a:gridCol>
              </a:tblGrid>
              <a:tr h="476250">
                <a:tc>
                  <a:txBody>
                    <a:bodyPr/>
                    <a:lstStyle/>
                    <a:p>
                      <a:endParaRPr lang="en-US" sz="3600" dirty="0"/>
                    </a:p>
                  </a:txBody>
                  <a:tcPr/>
                </a:tc>
                <a:tc>
                  <a:txBody>
                    <a:bodyPr/>
                    <a:lstStyle/>
                    <a:p>
                      <a:r>
                        <a:rPr lang="en-US" sz="3600" dirty="0"/>
                        <a:t>Web</a:t>
                      </a:r>
                    </a:p>
                  </a:txBody>
                  <a:tcPr/>
                </a:tc>
                <a:tc>
                  <a:txBody>
                    <a:bodyPr/>
                    <a:lstStyle/>
                    <a:p>
                      <a:r>
                        <a:rPr lang="en-US" sz="3600" dirty="0"/>
                        <a:t>colectica.com</a:t>
                      </a:r>
                    </a:p>
                  </a:txBody>
                  <a:tcPr/>
                </a:tc>
                <a:extLst>
                  <a:ext uri="{0D108BD9-81ED-4DB2-BD59-A6C34878D82A}">
                    <a16:rowId xmlns:a16="http://schemas.microsoft.com/office/drawing/2014/main" val="10000"/>
                  </a:ext>
                </a:extLst>
              </a:tr>
              <a:tr h="476250">
                <a:tc>
                  <a:txBody>
                    <a:bodyPr/>
                    <a:lstStyle/>
                    <a:p>
                      <a:endParaRPr lang="en-US" sz="3600" dirty="0"/>
                    </a:p>
                  </a:txBody>
                  <a:tcPr/>
                </a:tc>
                <a:tc>
                  <a:txBody>
                    <a:bodyPr/>
                    <a:lstStyle/>
                    <a:p>
                      <a:r>
                        <a:rPr lang="en-US" sz="3600" dirty="0"/>
                        <a:t>GitHub</a:t>
                      </a:r>
                    </a:p>
                  </a:txBody>
                  <a:tcPr/>
                </a:tc>
                <a:tc>
                  <a:txBody>
                    <a:bodyPr/>
                    <a:lstStyle/>
                    <a:p>
                      <a:r>
                        <a:rPr lang="en-US" sz="3600" dirty="0"/>
                        <a:t>github.com/</a:t>
                      </a:r>
                      <a:r>
                        <a:rPr lang="en-US" sz="3600" dirty="0" err="1"/>
                        <a:t>colectica</a:t>
                      </a:r>
                      <a:endParaRPr lang="en-US" sz="3600" dirty="0"/>
                    </a:p>
                  </a:txBody>
                  <a:tcPr/>
                </a:tc>
                <a:extLst>
                  <a:ext uri="{0D108BD9-81ED-4DB2-BD59-A6C34878D82A}">
                    <a16:rowId xmlns:a16="http://schemas.microsoft.com/office/drawing/2014/main" val="3296084826"/>
                  </a:ext>
                </a:extLst>
              </a:tr>
              <a:tr h="476250">
                <a:tc>
                  <a:txBody>
                    <a:bodyPr/>
                    <a:lstStyle/>
                    <a:p>
                      <a:endParaRPr lang="en-US" sz="3600" dirty="0"/>
                    </a:p>
                  </a:txBody>
                  <a:tcPr/>
                </a:tc>
                <a:tc>
                  <a:txBody>
                    <a:bodyPr/>
                    <a:lstStyle/>
                    <a:p>
                      <a:r>
                        <a:rPr lang="en-US" sz="3600" dirty="0"/>
                        <a:t>Twitter</a:t>
                      </a:r>
                    </a:p>
                  </a:txBody>
                  <a:tcPr/>
                </a:tc>
                <a:tc>
                  <a:txBody>
                    <a:bodyPr/>
                    <a:lstStyle/>
                    <a:p>
                      <a:r>
                        <a:rPr lang="en-US" sz="3600" dirty="0"/>
                        <a:t>@Colectica</a:t>
                      </a:r>
                    </a:p>
                  </a:txBody>
                  <a:tcPr/>
                </a:tc>
                <a:extLst>
                  <a:ext uri="{0D108BD9-81ED-4DB2-BD59-A6C34878D82A}">
                    <a16:rowId xmlns:a16="http://schemas.microsoft.com/office/drawing/2014/main" val="10001"/>
                  </a:ext>
                </a:extLst>
              </a:tr>
              <a:tr h="476250">
                <a:tc>
                  <a:txBody>
                    <a:bodyPr/>
                    <a:lstStyle/>
                    <a:p>
                      <a:endParaRPr lang="en-US" sz="3600" dirty="0"/>
                    </a:p>
                  </a:txBody>
                  <a:tcPr/>
                </a:tc>
                <a:tc>
                  <a:txBody>
                    <a:bodyPr/>
                    <a:lstStyle/>
                    <a:p>
                      <a:r>
                        <a:rPr lang="en-US" sz="3600" dirty="0"/>
                        <a:t>YouTube</a:t>
                      </a:r>
                    </a:p>
                  </a:txBody>
                  <a:tcPr/>
                </a:tc>
                <a:tc>
                  <a:txBody>
                    <a:bodyPr/>
                    <a:lstStyle/>
                    <a:p>
                      <a:r>
                        <a:rPr lang="en-US" sz="3600" dirty="0"/>
                        <a:t>youtube.com/</a:t>
                      </a:r>
                      <a:r>
                        <a:rPr lang="en-US" sz="3600" dirty="0" err="1"/>
                        <a:t>colectica</a:t>
                      </a:r>
                      <a:endParaRPr lang="en-US" sz="3600" dirty="0"/>
                    </a:p>
                  </a:txBody>
                  <a:tcPr/>
                </a:tc>
                <a:extLst>
                  <a:ext uri="{0D108BD9-81ED-4DB2-BD59-A6C34878D82A}">
                    <a16:rowId xmlns:a16="http://schemas.microsoft.com/office/drawing/2014/main" val="10002"/>
                  </a:ext>
                </a:extLst>
              </a:tr>
            </a:tbl>
          </a:graphicData>
        </a:graphic>
      </p:graphicFrame>
      <p:pic>
        <p:nvPicPr>
          <p:cNvPr id="9" name="Picture 2" descr="D:\Downloads\twitt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7000" y="4572000"/>
            <a:ext cx="431800" cy="4318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D:\Downloads\youtub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5181600"/>
            <a:ext cx="4064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357D94C6-BFB5-4152-BE3A-872680BB29E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71600" y="3810000"/>
            <a:ext cx="533400" cy="533400"/>
          </a:xfrm>
          <a:prstGeom prst="rect">
            <a:avLst/>
          </a:prstGeom>
        </p:spPr>
      </p:pic>
    </p:spTree>
    <p:extLst>
      <p:ext uri="{BB962C8B-B14F-4D97-AF65-F5344CB8AC3E}">
        <p14:creationId xmlns:p14="http://schemas.microsoft.com/office/powerpoint/2010/main" val="2531157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5" name="Slide Number Placeholder 4"/>
          <p:cNvSpPr>
            <a:spLocks noGrp="1"/>
          </p:cNvSpPr>
          <p:nvPr>
            <p:ph type="sldNum" sz="quarter" idx="11"/>
          </p:nvPr>
        </p:nvSpPr>
        <p:spPr/>
        <p:txBody>
          <a:bodyPr>
            <a:normAutofit/>
          </a:bodyPr>
          <a:lstStyle/>
          <a:p>
            <a:fld id="{7001C82C-A011-4758-B95D-86304D9DA0A2}" type="slidenum">
              <a:rPr lang="en-US" smtClean="0"/>
              <a:pPr/>
              <a:t>27</a:t>
            </a:fld>
            <a:endParaRPr lang="en-US"/>
          </a:p>
        </p:txBody>
      </p:sp>
      <p:pic>
        <p:nvPicPr>
          <p:cNvPr id="4098" name="Picture 2" descr="C:\Users\jeremy\svn\admin\PR\Assets\colectica\custom\colectica-green-web.png"/>
          <p:cNvPicPr>
            <a:picLocks noChangeAspect="1" noChangeArrowheads="1"/>
          </p:cNvPicPr>
          <p:nvPr/>
        </p:nvPicPr>
        <p:blipFill>
          <a:blip r:embed="rId3" cstate="print"/>
          <a:srcRect/>
          <a:stretch>
            <a:fillRect/>
          </a:stretch>
        </p:blipFill>
        <p:spPr bwMode="auto">
          <a:xfrm>
            <a:off x="2895600" y="381000"/>
            <a:ext cx="3211513" cy="762000"/>
          </a:xfrm>
          <a:prstGeom prst="rect">
            <a:avLst/>
          </a:prstGeom>
          <a:noFill/>
        </p:spPr>
      </p:pic>
      <p:graphicFrame>
        <p:nvGraphicFramePr>
          <p:cNvPr id="3" name="Table 2"/>
          <p:cNvGraphicFramePr>
            <a:graphicFrameLocks noGrp="1"/>
          </p:cNvGraphicFramePr>
          <p:nvPr/>
        </p:nvGraphicFramePr>
        <p:xfrm>
          <a:off x="1371600" y="3124200"/>
          <a:ext cx="7010401" cy="1920240"/>
        </p:xfrm>
        <a:graphic>
          <a:graphicData uri="http://schemas.openxmlformats.org/drawingml/2006/table">
            <a:tbl>
              <a:tblPr firstRow="1" bandRow="1">
                <a:tableStyleId>{2D5ABB26-0587-4C30-8999-92F81FD0307C}</a:tableStyleId>
              </a:tblPr>
              <a:tblGrid>
                <a:gridCol w="6096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4572001">
                  <a:extLst>
                    <a:ext uri="{9D8B030D-6E8A-4147-A177-3AD203B41FA5}">
                      <a16:colId xmlns:a16="http://schemas.microsoft.com/office/drawing/2014/main" val="20002"/>
                    </a:ext>
                  </a:extLst>
                </a:gridCol>
              </a:tblGrid>
              <a:tr h="476250">
                <a:tc>
                  <a:txBody>
                    <a:bodyPr/>
                    <a:lstStyle/>
                    <a:p>
                      <a:endParaRPr lang="en-US" sz="3600" dirty="0"/>
                    </a:p>
                  </a:txBody>
                  <a:tcPr/>
                </a:tc>
                <a:tc>
                  <a:txBody>
                    <a:bodyPr/>
                    <a:lstStyle/>
                    <a:p>
                      <a:r>
                        <a:rPr lang="en-US" sz="3600" dirty="0"/>
                        <a:t>Web</a:t>
                      </a:r>
                    </a:p>
                  </a:txBody>
                  <a:tcPr/>
                </a:tc>
                <a:tc>
                  <a:txBody>
                    <a:bodyPr/>
                    <a:lstStyle/>
                    <a:p>
                      <a:r>
                        <a:rPr lang="en-US" sz="3600" dirty="0"/>
                        <a:t>colectica.com</a:t>
                      </a:r>
                    </a:p>
                  </a:txBody>
                  <a:tcPr/>
                </a:tc>
                <a:extLst>
                  <a:ext uri="{0D108BD9-81ED-4DB2-BD59-A6C34878D82A}">
                    <a16:rowId xmlns:a16="http://schemas.microsoft.com/office/drawing/2014/main" val="10000"/>
                  </a:ext>
                </a:extLst>
              </a:tr>
              <a:tr h="476250">
                <a:tc>
                  <a:txBody>
                    <a:bodyPr/>
                    <a:lstStyle/>
                    <a:p>
                      <a:endParaRPr lang="en-US" sz="3600" dirty="0"/>
                    </a:p>
                  </a:txBody>
                  <a:tcPr/>
                </a:tc>
                <a:tc>
                  <a:txBody>
                    <a:bodyPr/>
                    <a:lstStyle/>
                    <a:p>
                      <a:r>
                        <a:rPr lang="en-US" sz="3600" dirty="0"/>
                        <a:t>Twitter</a:t>
                      </a:r>
                    </a:p>
                  </a:txBody>
                  <a:tcPr/>
                </a:tc>
                <a:tc>
                  <a:txBody>
                    <a:bodyPr/>
                    <a:lstStyle/>
                    <a:p>
                      <a:r>
                        <a:rPr lang="en-US" sz="3600" dirty="0"/>
                        <a:t>@Colectica</a:t>
                      </a:r>
                    </a:p>
                  </a:txBody>
                  <a:tcPr/>
                </a:tc>
                <a:extLst>
                  <a:ext uri="{0D108BD9-81ED-4DB2-BD59-A6C34878D82A}">
                    <a16:rowId xmlns:a16="http://schemas.microsoft.com/office/drawing/2014/main" val="10001"/>
                  </a:ext>
                </a:extLst>
              </a:tr>
              <a:tr h="476250">
                <a:tc>
                  <a:txBody>
                    <a:bodyPr/>
                    <a:lstStyle/>
                    <a:p>
                      <a:endParaRPr lang="en-US" sz="3600" dirty="0"/>
                    </a:p>
                  </a:txBody>
                  <a:tcPr/>
                </a:tc>
                <a:tc>
                  <a:txBody>
                    <a:bodyPr/>
                    <a:lstStyle/>
                    <a:p>
                      <a:r>
                        <a:rPr lang="en-US" sz="3600" dirty="0"/>
                        <a:t>YouTube</a:t>
                      </a:r>
                    </a:p>
                  </a:txBody>
                  <a:tcPr/>
                </a:tc>
                <a:tc>
                  <a:txBody>
                    <a:bodyPr/>
                    <a:lstStyle/>
                    <a:p>
                      <a:r>
                        <a:rPr lang="en-US" sz="3600" dirty="0"/>
                        <a:t>youtube.com/</a:t>
                      </a:r>
                      <a:r>
                        <a:rPr lang="en-US" sz="3600" dirty="0" err="1"/>
                        <a:t>colectica</a:t>
                      </a:r>
                      <a:endParaRPr lang="en-US" sz="3600" dirty="0"/>
                    </a:p>
                  </a:txBody>
                  <a:tcPr/>
                </a:tc>
                <a:extLst>
                  <a:ext uri="{0D108BD9-81ED-4DB2-BD59-A6C34878D82A}">
                    <a16:rowId xmlns:a16="http://schemas.microsoft.com/office/drawing/2014/main" val="10002"/>
                  </a:ext>
                </a:extLst>
              </a:tr>
            </a:tbl>
          </a:graphicData>
        </a:graphic>
      </p:graphicFrame>
      <p:pic>
        <p:nvPicPr>
          <p:cNvPr id="9" name="Picture 2" descr="D:\Downloads\twitt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6220" y="3868420"/>
            <a:ext cx="431800" cy="4318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D:\Downloads\youtub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92865" y="4638040"/>
            <a:ext cx="406400" cy="406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94B2DDD-1686-4EE4-99AC-4540FE152641}"/>
              </a:ext>
            </a:extLst>
          </p:cNvPr>
          <p:cNvSpPr txBox="1"/>
          <p:nvPr/>
        </p:nvSpPr>
        <p:spPr>
          <a:xfrm>
            <a:off x="7134739" y="6534834"/>
            <a:ext cx="1861343" cy="646331"/>
          </a:xfrm>
          <a:prstGeom prst="rect">
            <a:avLst/>
          </a:prstGeom>
          <a:noFill/>
        </p:spPr>
        <p:txBody>
          <a:bodyPr wrap="none" rtlCol="0">
            <a:spAutoFit/>
          </a:bodyPr>
          <a:lstStyle/>
          <a:p>
            <a:r>
              <a:rPr lang="en-US" b="1" dirty="0"/>
              <a:t>CC BY-NC-ND 4.0</a:t>
            </a:r>
          </a:p>
          <a:p>
            <a:endParaRPr lang="en-US" dirty="0"/>
          </a:p>
        </p:txBody>
      </p:sp>
    </p:spTree>
    <p:extLst>
      <p:ext uri="{BB962C8B-B14F-4D97-AF65-F5344CB8AC3E}">
        <p14:creationId xmlns:p14="http://schemas.microsoft.com/office/powerpoint/2010/main" val="1885465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In This Talk</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3</a:t>
            </a:fld>
            <a:endParaRPr lang="en-US" dirty="0"/>
          </a:p>
        </p:txBody>
      </p:sp>
      <p:sp>
        <p:nvSpPr>
          <p:cNvPr id="8" name="Content Placeholder 7"/>
          <p:cNvSpPr>
            <a:spLocks noGrp="1"/>
          </p:cNvSpPr>
          <p:nvPr>
            <p:ph sz="quarter" idx="1"/>
          </p:nvPr>
        </p:nvSpPr>
        <p:spPr>
          <a:xfrm>
            <a:off x="612648" y="1600200"/>
            <a:ext cx="8302752" cy="4419600"/>
          </a:xfrm>
        </p:spPr>
        <p:txBody>
          <a:bodyPr>
            <a:normAutofit fontScale="92500"/>
          </a:bodyPr>
          <a:lstStyle/>
          <a:p>
            <a:r>
              <a:rPr lang="en-US" sz="4000" dirty="0" err="1"/>
              <a:t>Colectica’s</a:t>
            </a:r>
            <a:r>
              <a:rPr lang="en-US" sz="4000" dirty="0"/>
              <a:t> DDI 3.3 Implementation</a:t>
            </a:r>
          </a:p>
          <a:p>
            <a:pPr lvl="1"/>
            <a:r>
              <a:rPr lang="en-US" sz="3700" dirty="0"/>
              <a:t>Approach to supporting multiple versions of DDI and round trips between versions</a:t>
            </a:r>
          </a:p>
          <a:p>
            <a:pPr lvl="1"/>
            <a:r>
              <a:rPr lang="en-US" sz="3700" dirty="0"/>
              <a:t>Implementation takeaways</a:t>
            </a:r>
          </a:p>
          <a:p>
            <a:r>
              <a:rPr lang="en-US" sz="4000" dirty="0"/>
              <a:t>Colectica Portal new features</a:t>
            </a:r>
          </a:p>
          <a:p>
            <a:r>
              <a:rPr lang="en-US" sz="4000" dirty="0"/>
              <a:t>Colectica Repository new features</a:t>
            </a:r>
          </a:p>
          <a:p>
            <a:r>
              <a:rPr lang="en-US" sz="4000" dirty="0"/>
              <a:t>DDI 3.3 Statistical Classifications</a:t>
            </a:r>
            <a:endParaRPr lang="en-US" sz="4100" dirty="0"/>
          </a:p>
        </p:txBody>
      </p:sp>
    </p:spTree>
    <p:extLst>
      <p:ext uri="{BB962C8B-B14F-4D97-AF65-F5344CB8AC3E}">
        <p14:creationId xmlns:p14="http://schemas.microsoft.com/office/powerpoint/2010/main" val="3220972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DDI Lifecycle </a:t>
            </a:r>
            <a:r>
              <a:rPr lang="en-US" dirty="0" err="1"/>
              <a:t>Lifecycle</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4</a:t>
            </a:fld>
            <a:endParaRPr lang="en-US"/>
          </a:p>
        </p:txBody>
      </p:sp>
      <p:sp>
        <p:nvSpPr>
          <p:cNvPr id="8" name="Content Placeholder 7"/>
          <p:cNvSpPr>
            <a:spLocks noGrp="1"/>
          </p:cNvSpPr>
          <p:nvPr>
            <p:ph sz="quarter" idx="1"/>
          </p:nvPr>
        </p:nvSpPr>
        <p:spPr>
          <a:xfrm>
            <a:off x="612648" y="1600200"/>
            <a:ext cx="8302752" cy="4419600"/>
          </a:xfrm>
        </p:spPr>
        <p:txBody>
          <a:bodyPr>
            <a:normAutofit/>
          </a:bodyPr>
          <a:lstStyle/>
          <a:p>
            <a:r>
              <a:rPr lang="en-US" sz="4000" dirty="0"/>
              <a:t>~2005 - DDI Lifecycle project begins</a:t>
            </a:r>
          </a:p>
          <a:p>
            <a:r>
              <a:rPr lang="en-US" sz="4000" dirty="0"/>
              <a:t>2008 - DDI 3.0</a:t>
            </a:r>
            <a:endParaRPr lang="en-US" sz="3700" dirty="0"/>
          </a:p>
          <a:p>
            <a:r>
              <a:rPr lang="en-US" sz="4000" dirty="0"/>
              <a:t>2009 - DDI 3.1</a:t>
            </a:r>
          </a:p>
          <a:p>
            <a:r>
              <a:rPr lang="en-US" sz="4000" dirty="0"/>
              <a:t>2014 - DDI 3.2</a:t>
            </a:r>
          </a:p>
          <a:p>
            <a:r>
              <a:rPr lang="en-US" sz="4000" b="1" dirty="0"/>
              <a:t>2020 - DDI 3.3</a:t>
            </a: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38799" y="304800"/>
            <a:ext cx="2637475" cy="681211"/>
          </a:xfrm>
          <a:prstGeom prst="rect">
            <a:avLst/>
          </a:prstGeom>
        </p:spPr>
      </p:pic>
    </p:spTree>
    <p:extLst>
      <p:ext uri="{BB962C8B-B14F-4D97-AF65-F5344CB8AC3E}">
        <p14:creationId xmlns:p14="http://schemas.microsoft.com/office/powerpoint/2010/main" val="593415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Mapping DDI</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5</a:t>
            </a:fld>
            <a:endParaRPr lang="en-US"/>
          </a:p>
        </p:txBody>
      </p:sp>
      <p:sp>
        <p:nvSpPr>
          <p:cNvPr id="2" name="Flowchart: Connector 1">
            <a:extLst>
              <a:ext uri="{FF2B5EF4-FFF2-40B4-BE49-F238E27FC236}">
                <a16:creationId xmlns:a16="http://schemas.microsoft.com/office/drawing/2014/main" id="{5FDE8B21-7DA7-4610-84C8-C368594E5615}"/>
              </a:ext>
            </a:extLst>
          </p:cNvPr>
          <p:cNvSpPr/>
          <p:nvPr/>
        </p:nvSpPr>
        <p:spPr>
          <a:xfrm>
            <a:off x="4114800" y="2020459"/>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329C268C-C88D-4126-B986-F512AB6CF9D3}"/>
              </a:ext>
            </a:extLst>
          </p:cNvPr>
          <p:cNvSpPr/>
          <p:nvPr/>
        </p:nvSpPr>
        <p:spPr>
          <a:xfrm>
            <a:off x="3941109" y="336964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4A443095-BAB1-4269-88C5-D44BAF8C04D3}"/>
              </a:ext>
            </a:extLst>
          </p:cNvPr>
          <p:cNvSpPr/>
          <p:nvPr/>
        </p:nvSpPr>
        <p:spPr>
          <a:xfrm>
            <a:off x="5553712" y="2701636"/>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ED946A23-0A14-4E62-BA55-10F957AF3896}"/>
              </a:ext>
            </a:extLst>
          </p:cNvPr>
          <p:cNvCxnSpPr>
            <a:cxnSpLocks/>
            <a:stCxn id="2" idx="5"/>
            <a:endCxn id="10" idx="1"/>
          </p:cNvCxnSpPr>
          <p:nvPr/>
        </p:nvCxnSpPr>
        <p:spPr>
          <a:xfrm>
            <a:off x="4505045" y="2410704"/>
            <a:ext cx="1115622" cy="35788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11" name="Flowchart: Connector 10">
            <a:extLst>
              <a:ext uri="{FF2B5EF4-FFF2-40B4-BE49-F238E27FC236}">
                <a16:creationId xmlns:a16="http://schemas.microsoft.com/office/drawing/2014/main" id="{5DDED19E-03AA-4E1D-937B-F4E17611A732}"/>
              </a:ext>
            </a:extLst>
          </p:cNvPr>
          <p:cNvSpPr/>
          <p:nvPr/>
        </p:nvSpPr>
        <p:spPr>
          <a:xfrm>
            <a:off x="4753783" y="2948165"/>
            <a:ext cx="457200" cy="457200"/>
          </a:xfrm>
          <a:prstGeom prst="flowChartConnec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8C38072E-E555-414D-9654-2F55C0B7FB62}"/>
              </a:ext>
            </a:extLst>
          </p:cNvPr>
          <p:cNvSpPr/>
          <p:nvPr/>
        </p:nvSpPr>
        <p:spPr>
          <a:xfrm>
            <a:off x="3310218" y="2907965"/>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A27FB836-5BFF-4254-9FCC-359C865C6A00}"/>
              </a:ext>
            </a:extLst>
          </p:cNvPr>
          <p:cNvSpPr/>
          <p:nvPr/>
        </p:nvSpPr>
        <p:spPr>
          <a:xfrm>
            <a:off x="5411006" y="3571353"/>
            <a:ext cx="457200" cy="457200"/>
          </a:xfrm>
          <a:prstGeom prst="flowChartConnector">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a:extLst>
              <a:ext uri="{FF2B5EF4-FFF2-40B4-BE49-F238E27FC236}">
                <a16:creationId xmlns:a16="http://schemas.microsoft.com/office/drawing/2014/main" id="{187C4F78-1F54-4132-B00C-626C14966389}"/>
              </a:ext>
            </a:extLst>
          </p:cNvPr>
          <p:cNvCxnSpPr>
            <a:cxnSpLocks/>
            <a:stCxn id="2" idx="3"/>
            <a:endCxn id="13" idx="7"/>
          </p:cNvCxnSpPr>
          <p:nvPr/>
        </p:nvCxnSpPr>
        <p:spPr>
          <a:xfrm flipH="1">
            <a:off x="3700463" y="2410704"/>
            <a:ext cx="481292" cy="56421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CE2AC943-38E9-4469-8008-53BC351026F6}"/>
              </a:ext>
            </a:extLst>
          </p:cNvPr>
          <p:cNvCxnSpPr>
            <a:cxnSpLocks/>
            <a:stCxn id="13" idx="5"/>
            <a:endCxn id="9" idx="1"/>
          </p:cNvCxnSpPr>
          <p:nvPr/>
        </p:nvCxnSpPr>
        <p:spPr>
          <a:xfrm>
            <a:off x="3700463" y="3298210"/>
            <a:ext cx="307601" cy="13839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CE5F414C-8938-45E7-BB3B-04E33539D1D1}"/>
              </a:ext>
            </a:extLst>
          </p:cNvPr>
          <p:cNvCxnSpPr>
            <a:cxnSpLocks/>
            <a:stCxn id="9" idx="7"/>
            <a:endCxn id="11" idx="2"/>
          </p:cNvCxnSpPr>
          <p:nvPr/>
        </p:nvCxnSpPr>
        <p:spPr>
          <a:xfrm flipV="1">
            <a:off x="4331354" y="3176765"/>
            <a:ext cx="422429" cy="2598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3D030D6D-E048-4ECD-8620-ED73098DD4CD}"/>
              </a:ext>
            </a:extLst>
          </p:cNvPr>
          <p:cNvCxnSpPr>
            <a:cxnSpLocks/>
            <a:stCxn id="11" idx="5"/>
            <a:endCxn id="14" idx="1"/>
          </p:cNvCxnSpPr>
          <p:nvPr/>
        </p:nvCxnSpPr>
        <p:spPr>
          <a:xfrm>
            <a:off x="5144028" y="3338410"/>
            <a:ext cx="333933" cy="29989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9E5D25B2-C620-423A-813C-0991CB652B59}"/>
              </a:ext>
            </a:extLst>
          </p:cNvPr>
          <p:cNvCxnSpPr>
            <a:cxnSpLocks/>
            <a:stCxn id="10" idx="4"/>
            <a:endCxn id="14" idx="0"/>
          </p:cNvCxnSpPr>
          <p:nvPr/>
        </p:nvCxnSpPr>
        <p:spPr>
          <a:xfrm flipH="1">
            <a:off x="5639606" y="3158836"/>
            <a:ext cx="142706" cy="41251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36" name="Flowchart: Connector 35">
            <a:extLst>
              <a:ext uri="{FF2B5EF4-FFF2-40B4-BE49-F238E27FC236}">
                <a16:creationId xmlns:a16="http://schemas.microsoft.com/office/drawing/2014/main" id="{56673D0F-1695-4CFB-9771-4BC2351BA0E4}"/>
              </a:ext>
            </a:extLst>
          </p:cNvPr>
          <p:cNvSpPr/>
          <p:nvPr/>
        </p:nvSpPr>
        <p:spPr>
          <a:xfrm>
            <a:off x="3285407" y="3759893"/>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lowchart: Connector 36">
            <a:extLst>
              <a:ext uri="{FF2B5EF4-FFF2-40B4-BE49-F238E27FC236}">
                <a16:creationId xmlns:a16="http://schemas.microsoft.com/office/drawing/2014/main" id="{D8B3D0E2-8469-4EA1-B386-72D0D99082ED}"/>
              </a:ext>
            </a:extLst>
          </p:cNvPr>
          <p:cNvSpPr/>
          <p:nvPr/>
        </p:nvSpPr>
        <p:spPr>
          <a:xfrm>
            <a:off x="2550459" y="363830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a:extLst>
              <a:ext uri="{FF2B5EF4-FFF2-40B4-BE49-F238E27FC236}">
                <a16:creationId xmlns:a16="http://schemas.microsoft.com/office/drawing/2014/main" id="{2AA8E899-06DF-422F-AF9E-A04DE9029A1E}"/>
              </a:ext>
            </a:extLst>
          </p:cNvPr>
          <p:cNvCxnSpPr>
            <a:cxnSpLocks/>
            <a:stCxn id="13" idx="4"/>
            <a:endCxn id="36" idx="0"/>
          </p:cNvCxnSpPr>
          <p:nvPr/>
        </p:nvCxnSpPr>
        <p:spPr>
          <a:xfrm flipH="1">
            <a:off x="3514007" y="3365165"/>
            <a:ext cx="24811" cy="39472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68D966E4-4DDF-4031-B710-9E3AF535B658}"/>
              </a:ext>
            </a:extLst>
          </p:cNvPr>
          <p:cNvCxnSpPr>
            <a:cxnSpLocks/>
            <a:stCxn id="13" idx="3"/>
            <a:endCxn id="37" idx="7"/>
          </p:cNvCxnSpPr>
          <p:nvPr/>
        </p:nvCxnSpPr>
        <p:spPr>
          <a:xfrm flipH="1">
            <a:off x="2940704" y="3298210"/>
            <a:ext cx="436469" cy="40705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45" name="Flowchart: Connector 44">
            <a:extLst>
              <a:ext uri="{FF2B5EF4-FFF2-40B4-BE49-F238E27FC236}">
                <a16:creationId xmlns:a16="http://schemas.microsoft.com/office/drawing/2014/main" id="{1DDAC82A-DD1A-458E-97AA-C73FDC3B6382}"/>
              </a:ext>
            </a:extLst>
          </p:cNvPr>
          <p:cNvSpPr/>
          <p:nvPr/>
        </p:nvSpPr>
        <p:spPr>
          <a:xfrm>
            <a:off x="6438868" y="2497970"/>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Arrow Connector 45">
            <a:extLst>
              <a:ext uri="{FF2B5EF4-FFF2-40B4-BE49-F238E27FC236}">
                <a16:creationId xmlns:a16="http://schemas.microsoft.com/office/drawing/2014/main" id="{8B4C7572-A8DD-487B-AD0A-5A8A51ED3B5C}"/>
              </a:ext>
            </a:extLst>
          </p:cNvPr>
          <p:cNvCxnSpPr>
            <a:cxnSpLocks/>
            <a:stCxn id="2" idx="6"/>
            <a:endCxn id="45" idx="1"/>
          </p:cNvCxnSpPr>
          <p:nvPr/>
        </p:nvCxnSpPr>
        <p:spPr>
          <a:xfrm>
            <a:off x="4572000" y="2249059"/>
            <a:ext cx="1933823" cy="31586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7546ABF1-E26B-46D9-92BF-7B8F31A9A6CE}"/>
              </a:ext>
            </a:extLst>
          </p:cNvPr>
          <p:cNvCxnSpPr>
            <a:cxnSpLocks/>
            <a:stCxn id="45" idx="3"/>
            <a:endCxn id="14" idx="6"/>
          </p:cNvCxnSpPr>
          <p:nvPr/>
        </p:nvCxnSpPr>
        <p:spPr>
          <a:xfrm flipH="1">
            <a:off x="5868206" y="2888215"/>
            <a:ext cx="637617" cy="9117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55" name="Rectangle: Rounded Corners 54">
            <a:extLst>
              <a:ext uri="{FF2B5EF4-FFF2-40B4-BE49-F238E27FC236}">
                <a16:creationId xmlns:a16="http://schemas.microsoft.com/office/drawing/2014/main" id="{E10680AF-8DB8-4D2E-9890-7BD601ADE4FC}"/>
              </a:ext>
            </a:extLst>
          </p:cNvPr>
          <p:cNvSpPr/>
          <p:nvPr/>
        </p:nvSpPr>
        <p:spPr>
          <a:xfrm>
            <a:off x="2362200" y="1563259"/>
            <a:ext cx="4724400" cy="2895600"/>
          </a:xfrm>
          <a:prstGeom prst="roundRect">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72173EA5-3464-4796-A4C5-54C42D813E8B}"/>
              </a:ext>
            </a:extLst>
          </p:cNvPr>
          <p:cNvSpPr txBox="1"/>
          <p:nvPr/>
        </p:nvSpPr>
        <p:spPr>
          <a:xfrm>
            <a:off x="3216820" y="1491467"/>
            <a:ext cx="3289003" cy="584775"/>
          </a:xfrm>
          <a:prstGeom prst="rect">
            <a:avLst/>
          </a:prstGeom>
          <a:noFill/>
        </p:spPr>
        <p:txBody>
          <a:bodyPr wrap="square" rtlCol="0">
            <a:spAutoFit/>
          </a:bodyPr>
          <a:lstStyle/>
          <a:p>
            <a:r>
              <a:rPr lang="en-US" sz="3200" dirty="0"/>
              <a:t>Colectica Model</a:t>
            </a:r>
          </a:p>
        </p:txBody>
      </p:sp>
      <p:sp>
        <p:nvSpPr>
          <p:cNvPr id="62" name="Rectangle 61">
            <a:extLst>
              <a:ext uri="{FF2B5EF4-FFF2-40B4-BE49-F238E27FC236}">
                <a16:creationId xmlns:a16="http://schemas.microsoft.com/office/drawing/2014/main" id="{4D449523-183F-4C35-A09B-F02D339283C8}"/>
              </a:ext>
            </a:extLst>
          </p:cNvPr>
          <p:cNvSpPr/>
          <p:nvPr/>
        </p:nvSpPr>
        <p:spPr>
          <a:xfrm>
            <a:off x="5067120" y="5133448"/>
            <a:ext cx="1457045" cy="466165"/>
          </a:xfrm>
          <a:prstGeom prst="rect">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3.2 Mapper</a:t>
            </a:r>
          </a:p>
        </p:txBody>
      </p:sp>
      <p:sp>
        <p:nvSpPr>
          <p:cNvPr id="63" name="Rectangle 62">
            <a:extLst>
              <a:ext uri="{FF2B5EF4-FFF2-40B4-BE49-F238E27FC236}">
                <a16:creationId xmlns:a16="http://schemas.microsoft.com/office/drawing/2014/main" id="{A97F5FED-627B-4F1E-BB92-BB6742586DE9}"/>
              </a:ext>
            </a:extLst>
          </p:cNvPr>
          <p:cNvSpPr/>
          <p:nvPr/>
        </p:nvSpPr>
        <p:spPr>
          <a:xfrm>
            <a:off x="6991080" y="5133448"/>
            <a:ext cx="1457045" cy="466165"/>
          </a:xfrm>
          <a:prstGeom prst="rect">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3.3 Mapper</a:t>
            </a:r>
          </a:p>
        </p:txBody>
      </p:sp>
      <p:sp>
        <p:nvSpPr>
          <p:cNvPr id="64" name="Arrow: Left-Right 63">
            <a:extLst>
              <a:ext uri="{FF2B5EF4-FFF2-40B4-BE49-F238E27FC236}">
                <a16:creationId xmlns:a16="http://schemas.microsoft.com/office/drawing/2014/main" id="{FDCD6F6D-5C75-422F-8F54-564CCB92C12D}"/>
              </a:ext>
            </a:extLst>
          </p:cNvPr>
          <p:cNvSpPr/>
          <p:nvPr/>
        </p:nvSpPr>
        <p:spPr>
          <a:xfrm rot="18959209">
            <a:off x="1806756" y="4554539"/>
            <a:ext cx="762000" cy="346149"/>
          </a:xfrm>
          <a:prstGeom prst="leftRightArrow">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6" name="Arrow: Left-Right 65">
            <a:extLst>
              <a:ext uri="{FF2B5EF4-FFF2-40B4-BE49-F238E27FC236}">
                <a16:creationId xmlns:a16="http://schemas.microsoft.com/office/drawing/2014/main" id="{A5479EA9-EA3E-4D1A-BD90-24BB18AA3BCA}"/>
              </a:ext>
            </a:extLst>
          </p:cNvPr>
          <p:cNvSpPr/>
          <p:nvPr/>
        </p:nvSpPr>
        <p:spPr>
          <a:xfrm rot="2647099">
            <a:off x="6705600" y="4615373"/>
            <a:ext cx="762000" cy="346149"/>
          </a:xfrm>
          <a:prstGeom prst="leftRightArrow">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7" name="Arrow: Left-Right 66">
            <a:extLst>
              <a:ext uri="{FF2B5EF4-FFF2-40B4-BE49-F238E27FC236}">
                <a16:creationId xmlns:a16="http://schemas.microsoft.com/office/drawing/2014/main" id="{3A63EC5C-92F0-4354-A4DE-224AEF8C4C6F}"/>
              </a:ext>
            </a:extLst>
          </p:cNvPr>
          <p:cNvSpPr/>
          <p:nvPr/>
        </p:nvSpPr>
        <p:spPr>
          <a:xfrm rot="16200000">
            <a:off x="5441617" y="4629843"/>
            <a:ext cx="570340" cy="346149"/>
          </a:xfrm>
          <a:prstGeom prst="leftRightArrow">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AA116102-5027-4003-9011-259492B559BA}"/>
              </a:ext>
            </a:extLst>
          </p:cNvPr>
          <p:cNvSpPr/>
          <p:nvPr/>
        </p:nvSpPr>
        <p:spPr>
          <a:xfrm>
            <a:off x="1219200" y="5133448"/>
            <a:ext cx="1457045" cy="466165"/>
          </a:xfrm>
          <a:prstGeom prst="rect">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2.5 Mapper</a:t>
            </a:r>
          </a:p>
        </p:txBody>
      </p:sp>
      <p:sp>
        <p:nvSpPr>
          <p:cNvPr id="69" name="Rectangle 68">
            <a:extLst>
              <a:ext uri="{FF2B5EF4-FFF2-40B4-BE49-F238E27FC236}">
                <a16:creationId xmlns:a16="http://schemas.microsoft.com/office/drawing/2014/main" id="{0C8F413F-7771-4D80-B31E-EB6C2E493216}"/>
              </a:ext>
            </a:extLst>
          </p:cNvPr>
          <p:cNvSpPr/>
          <p:nvPr/>
        </p:nvSpPr>
        <p:spPr>
          <a:xfrm>
            <a:off x="3143160" y="5133448"/>
            <a:ext cx="1457045" cy="466165"/>
          </a:xfrm>
          <a:prstGeom prst="rect">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3.1 Mapper</a:t>
            </a:r>
          </a:p>
        </p:txBody>
      </p:sp>
      <p:sp>
        <p:nvSpPr>
          <p:cNvPr id="70" name="Arrow: Left-Right 69">
            <a:extLst>
              <a:ext uri="{FF2B5EF4-FFF2-40B4-BE49-F238E27FC236}">
                <a16:creationId xmlns:a16="http://schemas.microsoft.com/office/drawing/2014/main" id="{F136DAA9-DD13-4C51-93F3-7498B981A56C}"/>
              </a:ext>
            </a:extLst>
          </p:cNvPr>
          <p:cNvSpPr/>
          <p:nvPr/>
        </p:nvSpPr>
        <p:spPr>
          <a:xfrm rot="16200000">
            <a:off x="3631633" y="4601789"/>
            <a:ext cx="570340" cy="346149"/>
          </a:xfrm>
          <a:prstGeom prst="leftRightArrow">
            <a:avLst/>
          </a:prstGeom>
          <a:solidFill>
            <a:srgbClr val="C0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112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Colectica Model</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6</a:t>
            </a:fld>
            <a:endParaRPr lang="en-US"/>
          </a:p>
        </p:txBody>
      </p:sp>
      <p:sp>
        <p:nvSpPr>
          <p:cNvPr id="8" name="Content Placeholder 7"/>
          <p:cNvSpPr>
            <a:spLocks noGrp="1"/>
          </p:cNvSpPr>
          <p:nvPr>
            <p:ph sz="quarter" idx="1"/>
          </p:nvPr>
        </p:nvSpPr>
        <p:spPr>
          <a:xfrm>
            <a:off x="612648" y="1600200"/>
            <a:ext cx="8302752" cy="4419600"/>
          </a:xfrm>
        </p:spPr>
        <p:txBody>
          <a:bodyPr>
            <a:normAutofit/>
          </a:bodyPr>
          <a:lstStyle/>
          <a:p>
            <a:r>
              <a:rPr lang="en-US" sz="4000" dirty="0"/>
              <a:t>Common representation of DDI</a:t>
            </a:r>
          </a:p>
          <a:p>
            <a:r>
              <a:rPr lang="en-US" sz="4000" dirty="0"/>
              <a:t>Object oriented class library</a:t>
            </a:r>
            <a:endParaRPr lang="en-US" sz="3700" dirty="0"/>
          </a:p>
          <a:p>
            <a:r>
              <a:rPr lang="en-US" sz="4000" dirty="0"/>
              <a:t>Modeled as a graph</a:t>
            </a:r>
          </a:p>
          <a:p>
            <a:pPr lvl="1"/>
            <a:r>
              <a:rPr lang="en-US" sz="3700" dirty="0"/>
              <a:t>DDI Items and Relationships</a:t>
            </a:r>
          </a:p>
          <a:p>
            <a:pPr lvl="1"/>
            <a:r>
              <a:rPr lang="en-US" sz="3700" dirty="0"/>
              <a:t>Many set based operations</a:t>
            </a:r>
          </a:p>
          <a:p>
            <a:r>
              <a:rPr lang="en-US" sz="4000" dirty="0"/>
              <a:t>Included in the Colectica SDK</a:t>
            </a:r>
          </a:p>
        </p:txBody>
      </p:sp>
    </p:spTree>
    <p:extLst>
      <p:ext uri="{BB962C8B-B14F-4D97-AF65-F5344CB8AC3E}">
        <p14:creationId xmlns:p14="http://schemas.microsoft.com/office/powerpoint/2010/main" val="3476765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Roundtrip testing</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7</a:t>
            </a:fld>
            <a:endParaRPr lang="en-US"/>
          </a:p>
        </p:txBody>
      </p:sp>
      <p:grpSp>
        <p:nvGrpSpPr>
          <p:cNvPr id="6" name="Group 5">
            <a:extLst>
              <a:ext uri="{FF2B5EF4-FFF2-40B4-BE49-F238E27FC236}">
                <a16:creationId xmlns:a16="http://schemas.microsoft.com/office/drawing/2014/main" id="{7EE2E735-9809-4490-A599-8D7890CA680D}"/>
              </a:ext>
            </a:extLst>
          </p:cNvPr>
          <p:cNvGrpSpPr/>
          <p:nvPr/>
        </p:nvGrpSpPr>
        <p:grpSpPr>
          <a:xfrm>
            <a:off x="1046368" y="2208489"/>
            <a:ext cx="1409630" cy="762001"/>
            <a:chOff x="2362200" y="1904999"/>
            <a:chExt cx="4724400" cy="2553859"/>
          </a:xfrm>
        </p:grpSpPr>
        <p:sp>
          <p:nvSpPr>
            <p:cNvPr id="9" name="Flowchart: Connector 8">
              <a:extLst>
                <a:ext uri="{FF2B5EF4-FFF2-40B4-BE49-F238E27FC236}">
                  <a16:creationId xmlns:a16="http://schemas.microsoft.com/office/drawing/2014/main" id="{C24BC087-FCB4-44F6-956A-37EAA2154152}"/>
                </a:ext>
              </a:extLst>
            </p:cNvPr>
            <p:cNvSpPr>
              <a:spLocks noChangeAspect="1"/>
            </p:cNvSpPr>
            <p:nvPr/>
          </p:nvSpPr>
          <p:spPr>
            <a:xfrm>
              <a:off x="4114800" y="2020459"/>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1293956E-FD63-4F55-8A3A-236EA498E220}"/>
                </a:ext>
              </a:extLst>
            </p:cNvPr>
            <p:cNvSpPr>
              <a:spLocks noChangeAspect="1"/>
            </p:cNvSpPr>
            <p:nvPr/>
          </p:nvSpPr>
          <p:spPr>
            <a:xfrm>
              <a:off x="3941109" y="336964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A40826A1-C826-4C73-970A-BD5340DE0387}"/>
                </a:ext>
              </a:extLst>
            </p:cNvPr>
            <p:cNvSpPr>
              <a:spLocks noChangeAspect="1"/>
            </p:cNvSpPr>
            <p:nvPr/>
          </p:nvSpPr>
          <p:spPr>
            <a:xfrm>
              <a:off x="5553712" y="2701636"/>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03FAFBFB-4226-4B4D-B0CA-2FD975F587D4}"/>
                </a:ext>
              </a:extLst>
            </p:cNvPr>
            <p:cNvCxnSpPr>
              <a:cxnSpLocks noChangeAspect="1"/>
              <a:stCxn id="9" idx="5"/>
              <a:endCxn id="11" idx="1"/>
            </p:cNvCxnSpPr>
            <p:nvPr/>
          </p:nvCxnSpPr>
          <p:spPr>
            <a:xfrm>
              <a:off x="4505045" y="2410704"/>
              <a:ext cx="1115622" cy="35788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13" name="Flowchart: Connector 12">
              <a:extLst>
                <a:ext uri="{FF2B5EF4-FFF2-40B4-BE49-F238E27FC236}">
                  <a16:creationId xmlns:a16="http://schemas.microsoft.com/office/drawing/2014/main" id="{4C4CC3AD-1615-4BD7-ADE3-CFE1D47A0147}"/>
                </a:ext>
              </a:extLst>
            </p:cNvPr>
            <p:cNvSpPr>
              <a:spLocks noChangeAspect="1"/>
            </p:cNvSpPr>
            <p:nvPr/>
          </p:nvSpPr>
          <p:spPr>
            <a:xfrm>
              <a:off x="4753783" y="2948165"/>
              <a:ext cx="457200" cy="457200"/>
            </a:xfrm>
            <a:prstGeom prst="flowChartConnec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2E267246-EFC2-4410-9C30-BE923E491870}"/>
                </a:ext>
              </a:extLst>
            </p:cNvPr>
            <p:cNvSpPr>
              <a:spLocks noChangeAspect="1"/>
            </p:cNvSpPr>
            <p:nvPr/>
          </p:nvSpPr>
          <p:spPr>
            <a:xfrm>
              <a:off x="3310218" y="2907965"/>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7CD27A83-D13A-4BF4-928B-0AEE5C94F4A1}"/>
                </a:ext>
              </a:extLst>
            </p:cNvPr>
            <p:cNvSpPr>
              <a:spLocks noChangeAspect="1"/>
            </p:cNvSpPr>
            <p:nvPr/>
          </p:nvSpPr>
          <p:spPr>
            <a:xfrm>
              <a:off x="5411006" y="3571353"/>
              <a:ext cx="457200" cy="457200"/>
            </a:xfrm>
            <a:prstGeom prst="flowChartConnector">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a:extLst>
                <a:ext uri="{FF2B5EF4-FFF2-40B4-BE49-F238E27FC236}">
                  <a16:creationId xmlns:a16="http://schemas.microsoft.com/office/drawing/2014/main" id="{39A8CE14-82B6-4931-871C-4ABB28683131}"/>
                </a:ext>
              </a:extLst>
            </p:cNvPr>
            <p:cNvCxnSpPr>
              <a:cxnSpLocks noChangeAspect="1"/>
              <a:stCxn id="9" idx="3"/>
              <a:endCxn id="14" idx="7"/>
            </p:cNvCxnSpPr>
            <p:nvPr/>
          </p:nvCxnSpPr>
          <p:spPr>
            <a:xfrm flipH="1">
              <a:off x="3700463" y="2410704"/>
              <a:ext cx="481292" cy="56421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013F8FFD-A2D5-4C0B-BE30-D63718E3D6F3}"/>
                </a:ext>
              </a:extLst>
            </p:cNvPr>
            <p:cNvCxnSpPr>
              <a:cxnSpLocks noChangeAspect="1"/>
              <a:stCxn id="14" idx="5"/>
              <a:endCxn id="10" idx="1"/>
            </p:cNvCxnSpPr>
            <p:nvPr/>
          </p:nvCxnSpPr>
          <p:spPr>
            <a:xfrm>
              <a:off x="3700463" y="3298210"/>
              <a:ext cx="307601" cy="13839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CD49BC50-ACD9-4AC8-995C-8038C4B654F5}"/>
                </a:ext>
              </a:extLst>
            </p:cNvPr>
            <p:cNvCxnSpPr>
              <a:cxnSpLocks noChangeAspect="1"/>
              <a:stCxn id="10" idx="7"/>
              <a:endCxn id="13" idx="2"/>
            </p:cNvCxnSpPr>
            <p:nvPr/>
          </p:nvCxnSpPr>
          <p:spPr>
            <a:xfrm flipV="1">
              <a:off x="4331354" y="3176765"/>
              <a:ext cx="422429" cy="2598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CF095EAD-19E6-4AF7-AA90-FA59DF9CA4CC}"/>
                </a:ext>
              </a:extLst>
            </p:cNvPr>
            <p:cNvCxnSpPr>
              <a:cxnSpLocks noChangeAspect="1"/>
              <a:stCxn id="13" idx="5"/>
              <a:endCxn id="15" idx="1"/>
            </p:cNvCxnSpPr>
            <p:nvPr/>
          </p:nvCxnSpPr>
          <p:spPr>
            <a:xfrm>
              <a:off x="5144028" y="3338410"/>
              <a:ext cx="333933" cy="29989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A18AE0C4-5D11-48A1-887A-F650A3AD1F76}"/>
                </a:ext>
              </a:extLst>
            </p:cNvPr>
            <p:cNvCxnSpPr>
              <a:cxnSpLocks noChangeAspect="1"/>
              <a:stCxn id="11" idx="4"/>
              <a:endCxn id="15" idx="0"/>
            </p:cNvCxnSpPr>
            <p:nvPr/>
          </p:nvCxnSpPr>
          <p:spPr>
            <a:xfrm flipH="1">
              <a:off x="5639606" y="3158836"/>
              <a:ext cx="142706" cy="41251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21" name="Flowchart: Connector 20">
              <a:extLst>
                <a:ext uri="{FF2B5EF4-FFF2-40B4-BE49-F238E27FC236}">
                  <a16:creationId xmlns:a16="http://schemas.microsoft.com/office/drawing/2014/main" id="{2C2B0393-7156-4618-96AF-06AF41502BC7}"/>
                </a:ext>
              </a:extLst>
            </p:cNvPr>
            <p:cNvSpPr>
              <a:spLocks noChangeAspect="1"/>
            </p:cNvSpPr>
            <p:nvPr/>
          </p:nvSpPr>
          <p:spPr>
            <a:xfrm>
              <a:off x="3285407" y="3759893"/>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a:extLst>
                <a:ext uri="{FF2B5EF4-FFF2-40B4-BE49-F238E27FC236}">
                  <a16:creationId xmlns:a16="http://schemas.microsoft.com/office/drawing/2014/main" id="{AA497CD0-695F-40DA-A6F4-A3CBF87BBF3C}"/>
                </a:ext>
              </a:extLst>
            </p:cNvPr>
            <p:cNvSpPr>
              <a:spLocks noChangeAspect="1"/>
            </p:cNvSpPr>
            <p:nvPr/>
          </p:nvSpPr>
          <p:spPr>
            <a:xfrm>
              <a:off x="2550459" y="363830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24B18AB3-9153-44B0-A7E8-51A472DCE647}"/>
                </a:ext>
              </a:extLst>
            </p:cNvPr>
            <p:cNvCxnSpPr>
              <a:cxnSpLocks noChangeAspect="1"/>
              <a:stCxn id="14" idx="4"/>
              <a:endCxn id="21" idx="0"/>
            </p:cNvCxnSpPr>
            <p:nvPr/>
          </p:nvCxnSpPr>
          <p:spPr>
            <a:xfrm flipH="1">
              <a:off x="3514007" y="3365165"/>
              <a:ext cx="24811" cy="39472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A16274A8-FC3A-4722-8549-8A6CEA25E652}"/>
                </a:ext>
              </a:extLst>
            </p:cNvPr>
            <p:cNvCxnSpPr>
              <a:cxnSpLocks noChangeAspect="1"/>
              <a:stCxn id="14" idx="3"/>
              <a:endCxn id="22" idx="7"/>
            </p:cNvCxnSpPr>
            <p:nvPr/>
          </p:nvCxnSpPr>
          <p:spPr>
            <a:xfrm flipH="1">
              <a:off x="2940704" y="3298210"/>
              <a:ext cx="436469" cy="40705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25" name="Flowchart: Connector 24">
              <a:extLst>
                <a:ext uri="{FF2B5EF4-FFF2-40B4-BE49-F238E27FC236}">
                  <a16:creationId xmlns:a16="http://schemas.microsoft.com/office/drawing/2014/main" id="{6E742A7F-D7C6-48A4-8F89-37F69CEC07D1}"/>
                </a:ext>
              </a:extLst>
            </p:cNvPr>
            <p:cNvSpPr>
              <a:spLocks noChangeAspect="1"/>
            </p:cNvSpPr>
            <p:nvPr/>
          </p:nvSpPr>
          <p:spPr>
            <a:xfrm>
              <a:off x="6438868" y="2497970"/>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a:extLst>
                <a:ext uri="{FF2B5EF4-FFF2-40B4-BE49-F238E27FC236}">
                  <a16:creationId xmlns:a16="http://schemas.microsoft.com/office/drawing/2014/main" id="{AB5C05DA-7088-4BAD-896F-80A0EDCD0E2D}"/>
                </a:ext>
              </a:extLst>
            </p:cNvPr>
            <p:cNvCxnSpPr>
              <a:cxnSpLocks noChangeAspect="1"/>
              <a:stCxn id="9" idx="6"/>
              <a:endCxn id="25" idx="1"/>
            </p:cNvCxnSpPr>
            <p:nvPr/>
          </p:nvCxnSpPr>
          <p:spPr>
            <a:xfrm>
              <a:off x="4572000" y="2249059"/>
              <a:ext cx="1933823" cy="31586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A2FCBB45-9EF2-4024-A673-096BD2F4FFE0}"/>
                </a:ext>
              </a:extLst>
            </p:cNvPr>
            <p:cNvCxnSpPr>
              <a:cxnSpLocks noChangeAspect="1"/>
              <a:stCxn id="25" idx="3"/>
              <a:endCxn id="15" idx="6"/>
            </p:cNvCxnSpPr>
            <p:nvPr/>
          </p:nvCxnSpPr>
          <p:spPr>
            <a:xfrm flipH="1">
              <a:off x="5868206" y="2888215"/>
              <a:ext cx="637617" cy="9117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28" name="Rectangle: Rounded Corners 27">
              <a:extLst>
                <a:ext uri="{FF2B5EF4-FFF2-40B4-BE49-F238E27FC236}">
                  <a16:creationId xmlns:a16="http://schemas.microsoft.com/office/drawing/2014/main" id="{AE8F76B0-6F8F-4974-B717-0523E4F9813D}"/>
                </a:ext>
              </a:extLst>
            </p:cNvPr>
            <p:cNvSpPr>
              <a:spLocks noChangeAspect="1"/>
            </p:cNvSpPr>
            <p:nvPr/>
          </p:nvSpPr>
          <p:spPr>
            <a:xfrm>
              <a:off x="2362200" y="1904999"/>
              <a:ext cx="4724400" cy="2553859"/>
            </a:xfrm>
            <a:prstGeom prst="roundRect">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grpSp>
        <p:nvGrpSpPr>
          <p:cNvPr id="66" name="Group 65">
            <a:extLst>
              <a:ext uri="{FF2B5EF4-FFF2-40B4-BE49-F238E27FC236}">
                <a16:creationId xmlns:a16="http://schemas.microsoft.com/office/drawing/2014/main" id="{7D034264-1563-4DFC-9BFB-1B11AA7935BB}"/>
              </a:ext>
            </a:extLst>
          </p:cNvPr>
          <p:cNvGrpSpPr/>
          <p:nvPr/>
        </p:nvGrpSpPr>
        <p:grpSpPr>
          <a:xfrm>
            <a:off x="3928320" y="2264022"/>
            <a:ext cx="990530" cy="990600"/>
            <a:chOff x="3581470" y="3429000"/>
            <a:chExt cx="990530" cy="990600"/>
          </a:xfrm>
        </p:grpSpPr>
        <p:sp>
          <p:nvSpPr>
            <p:cNvPr id="31" name="Rectangle: Folded Corner 30">
              <a:extLst>
                <a:ext uri="{FF2B5EF4-FFF2-40B4-BE49-F238E27FC236}">
                  <a16:creationId xmlns:a16="http://schemas.microsoft.com/office/drawing/2014/main" id="{3572E7AC-7696-470D-9F91-01FC1A5ACDC7}"/>
                </a:ext>
              </a:extLst>
            </p:cNvPr>
            <p:cNvSpPr/>
            <p:nvPr/>
          </p:nvSpPr>
          <p:spPr>
            <a:xfrm>
              <a:off x="3581470" y="3429000"/>
              <a:ext cx="990530" cy="990600"/>
            </a:xfrm>
            <a:prstGeom prst="foldedCorner">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3.3</a:t>
              </a:r>
            </a:p>
          </p:txBody>
        </p:sp>
        <p:pic>
          <p:nvPicPr>
            <p:cNvPr id="30" name="Picture 29">
              <a:extLst>
                <a:ext uri="{FF2B5EF4-FFF2-40B4-BE49-F238E27FC236}">
                  <a16:creationId xmlns:a16="http://schemas.microsoft.com/office/drawing/2014/main" id="{C2E1190B-3B86-4CEE-B2DE-1B00A40F82C6}"/>
                </a:ext>
              </a:extLst>
            </p:cNvPr>
            <p:cNvPicPr>
              <a:picLocks noChangeAspect="1"/>
            </p:cNvPicPr>
            <p:nvPr/>
          </p:nvPicPr>
          <p:blipFill>
            <a:blip r:embed="rId3"/>
            <a:stretch>
              <a:fillRect/>
            </a:stretch>
          </p:blipFill>
          <p:spPr>
            <a:xfrm>
              <a:off x="3605955" y="3529139"/>
              <a:ext cx="889845" cy="230167"/>
            </a:xfrm>
            <a:prstGeom prst="rect">
              <a:avLst/>
            </a:prstGeom>
          </p:spPr>
        </p:pic>
      </p:grpSp>
      <p:sp>
        <p:nvSpPr>
          <p:cNvPr id="36" name="TextBox 35">
            <a:extLst>
              <a:ext uri="{FF2B5EF4-FFF2-40B4-BE49-F238E27FC236}">
                <a16:creationId xmlns:a16="http://schemas.microsoft.com/office/drawing/2014/main" id="{CFF56ECF-F0D9-42C4-850B-02AA9C301DC0}"/>
              </a:ext>
            </a:extLst>
          </p:cNvPr>
          <p:cNvSpPr txBox="1"/>
          <p:nvPr/>
        </p:nvSpPr>
        <p:spPr>
          <a:xfrm>
            <a:off x="1248410" y="1812839"/>
            <a:ext cx="974947" cy="369332"/>
          </a:xfrm>
          <a:prstGeom prst="rect">
            <a:avLst/>
          </a:prstGeom>
          <a:noFill/>
        </p:spPr>
        <p:txBody>
          <a:bodyPr wrap="none" rtlCol="0">
            <a:spAutoFit/>
          </a:bodyPr>
          <a:lstStyle/>
          <a:p>
            <a:r>
              <a:rPr lang="en-US" dirty="0"/>
              <a:t>Model A</a:t>
            </a:r>
          </a:p>
        </p:txBody>
      </p:sp>
      <p:sp>
        <p:nvSpPr>
          <p:cNvPr id="43" name="TextBox 42">
            <a:extLst>
              <a:ext uri="{FF2B5EF4-FFF2-40B4-BE49-F238E27FC236}">
                <a16:creationId xmlns:a16="http://schemas.microsoft.com/office/drawing/2014/main" id="{F8BADBD1-F01F-48BB-8653-E145D8120CAE}"/>
              </a:ext>
            </a:extLst>
          </p:cNvPr>
          <p:cNvSpPr txBox="1"/>
          <p:nvPr/>
        </p:nvSpPr>
        <p:spPr>
          <a:xfrm>
            <a:off x="4060947" y="1659313"/>
            <a:ext cx="694421" cy="369332"/>
          </a:xfrm>
          <a:prstGeom prst="rect">
            <a:avLst/>
          </a:prstGeom>
          <a:noFill/>
        </p:spPr>
        <p:txBody>
          <a:bodyPr wrap="none" rtlCol="0">
            <a:spAutoFit/>
          </a:bodyPr>
          <a:lstStyle/>
          <a:p>
            <a:r>
              <a:rPr lang="en-US" dirty="0"/>
              <a:t>File 1</a:t>
            </a:r>
          </a:p>
        </p:txBody>
      </p:sp>
      <p:grpSp>
        <p:nvGrpSpPr>
          <p:cNvPr id="44" name="Group 43">
            <a:extLst>
              <a:ext uri="{FF2B5EF4-FFF2-40B4-BE49-F238E27FC236}">
                <a16:creationId xmlns:a16="http://schemas.microsoft.com/office/drawing/2014/main" id="{DE187383-4DB0-48D1-88A8-B1B60853AD98}"/>
              </a:ext>
            </a:extLst>
          </p:cNvPr>
          <p:cNvGrpSpPr/>
          <p:nvPr/>
        </p:nvGrpSpPr>
        <p:grpSpPr>
          <a:xfrm>
            <a:off x="6263125" y="3646302"/>
            <a:ext cx="1409630" cy="762001"/>
            <a:chOff x="2362200" y="1904999"/>
            <a:chExt cx="4724400" cy="2553859"/>
          </a:xfrm>
        </p:grpSpPr>
        <p:sp>
          <p:nvSpPr>
            <p:cNvPr id="45" name="Flowchart: Connector 44">
              <a:extLst>
                <a:ext uri="{FF2B5EF4-FFF2-40B4-BE49-F238E27FC236}">
                  <a16:creationId xmlns:a16="http://schemas.microsoft.com/office/drawing/2014/main" id="{C27BEE73-CA1C-4BE2-9D34-BD38AAE6E2F2}"/>
                </a:ext>
              </a:extLst>
            </p:cNvPr>
            <p:cNvSpPr>
              <a:spLocks noChangeAspect="1"/>
            </p:cNvSpPr>
            <p:nvPr/>
          </p:nvSpPr>
          <p:spPr>
            <a:xfrm>
              <a:off x="4114800" y="2020459"/>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lowchart: Connector 45">
              <a:extLst>
                <a:ext uri="{FF2B5EF4-FFF2-40B4-BE49-F238E27FC236}">
                  <a16:creationId xmlns:a16="http://schemas.microsoft.com/office/drawing/2014/main" id="{37753C6F-F83E-4E94-8564-B5FD58314B6B}"/>
                </a:ext>
              </a:extLst>
            </p:cNvPr>
            <p:cNvSpPr>
              <a:spLocks noChangeAspect="1"/>
            </p:cNvSpPr>
            <p:nvPr/>
          </p:nvSpPr>
          <p:spPr>
            <a:xfrm>
              <a:off x="3941109" y="336964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a:extLst>
                <a:ext uri="{FF2B5EF4-FFF2-40B4-BE49-F238E27FC236}">
                  <a16:creationId xmlns:a16="http://schemas.microsoft.com/office/drawing/2014/main" id="{D52B85F4-7096-44A4-A237-E4A35FAEDD1B}"/>
                </a:ext>
              </a:extLst>
            </p:cNvPr>
            <p:cNvSpPr>
              <a:spLocks noChangeAspect="1"/>
            </p:cNvSpPr>
            <p:nvPr/>
          </p:nvSpPr>
          <p:spPr>
            <a:xfrm>
              <a:off x="5553712" y="2701636"/>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a:extLst>
                <a:ext uri="{FF2B5EF4-FFF2-40B4-BE49-F238E27FC236}">
                  <a16:creationId xmlns:a16="http://schemas.microsoft.com/office/drawing/2014/main" id="{BF3B17D2-5179-4688-A068-B0A8829868CB}"/>
                </a:ext>
              </a:extLst>
            </p:cNvPr>
            <p:cNvCxnSpPr>
              <a:cxnSpLocks noChangeAspect="1"/>
              <a:stCxn id="45" idx="5"/>
              <a:endCxn id="47" idx="1"/>
            </p:cNvCxnSpPr>
            <p:nvPr/>
          </p:nvCxnSpPr>
          <p:spPr>
            <a:xfrm>
              <a:off x="4505045" y="2410704"/>
              <a:ext cx="1115622" cy="35788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49" name="Flowchart: Connector 48">
              <a:extLst>
                <a:ext uri="{FF2B5EF4-FFF2-40B4-BE49-F238E27FC236}">
                  <a16:creationId xmlns:a16="http://schemas.microsoft.com/office/drawing/2014/main" id="{B29CA2D7-F1FB-4312-A15C-18DB056A3363}"/>
                </a:ext>
              </a:extLst>
            </p:cNvPr>
            <p:cNvSpPr>
              <a:spLocks noChangeAspect="1"/>
            </p:cNvSpPr>
            <p:nvPr/>
          </p:nvSpPr>
          <p:spPr>
            <a:xfrm>
              <a:off x="4753783" y="2948165"/>
              <a:ext cx="457200" cy="457200"/>
            </a:xfrm>
            <a:prstGeom prst="flowChartConnec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lowchart: Connector 49">
              <a:extLst>
                <a:ext uri="{FF2B5EF4-FFF2-40B4-BE49-F238E27FC236}">
                  <a16:creationId xmlns:a16="http://schemas.microsoft.com/office/drawing/2014/main" id="{5E38080E-CEF3-48BE-8BD2-9FC5E919AEC8}"/>
                </a:ext>
              </a:extLst>
            </p:cNvPr>
            <p:cNvSpPr>
              <a:spLocks noChangeAspect="1"/>
            </p:cNvSpPr>
            <p:nvPr/>
          </p:nvSpPr>
          <p:spPr>
            <a:xfrm>
              <a:off x="3310218" y="2907965"/>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lowchart: Connector 50">
              <a:extLst>
                <a:ext uri="{FF2B5EF4-FFF2-40B4-BE49-F238E27FC236}">
                  <a16:creationId xmlns:a16="http://schemas.microsoft.com/office/drawing/2014/main" id="{2DBCC31F-3DA1-482E-887A-E6E0A3EC42E8}"/>
                </a:ext>
              </a:extLst>
            </p:cNvPr>
            <p:cNvSpPr>
              <a:spLocks noChangeAspect="1"/>
            </p:cNvSpPr>
            <p:nvPr/>
          </p:nvSpPr>
          <p:spPr>
            <a:xfrm>
              <a:off x="5411006" y="3571353"/>
              <a:ext cx="457200" cy="457200"/>
            </a:xfrm>
            <a:prstGeom prst="flowChartConnector">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a:extLst>
                <a:ext uri="{FF2B5EF4-FFF2-40B4-BE49-F238E27FC236}">
                  <a16:creationId xmlns:a16="http://schemas.microsoft.com/office/drawing/2014/main" id="{93A6F86F-1891-4F2A-96DF-6B297B8C72C9}"/>
                </a:ext>
              </a:extLst>
            </p:cNvPr>
            <p:cNvCxnSpPr>
              <a:cxnSpLocks noChangeAspect="1"/>
              <a:stCxn id="45" idx="3"/>
              <a:endCxn id="50" idx="7"/>
            </p:cNvCxnSpPr>
            <p:nvPr/>
          </p:nvCxnSpPr>
          <p:spPr>
            <a:xfrm flipH="1">
              <a:off x="3700463" y="2410704"/>
              <a:ext cx="481292" cy="56421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3E45B1F6-8938-42F1-81A3-5297F87ECB16}"/>
                </a:ext>
              </a:extLst>
            </p:cNvPr>
            <p:cNvCxnSpPr>
              <a:cxnSpLocks noChangeAspect="1"/>
              <a:stCxn id="50" idx="5"/>
              <a:endCxn id="46" idx="1"/>
            </p:cNvCxnSpPr>
            <p:nvPr/>
          </p:nvCxnSpPr>
          <p:spPr>
            <a:xfrm>
              <a:off x="3700463" y="3298210"/>
              <a:ext cx="307601" cy="13839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594C8280-9EED-46BD-BF2E-6BA1D199D004}"/>
                </a:ext>
              </a:extLst>
            </p:cNvPr>
            <p:cNvCxnSpPr>
              <a:cxnSpLocks noChangeAspect="1"/>
              <a:stCxn id="46" idx="7"/>
              <a:endCxn id="49" idx="2"/>
            </p:cNvCxnSpPr>
            <p:nvPr/>
          </p:nvCxnSpPr>
          <p:spPr>
            <a:xfrm flipV="1">
              <a:off x="4331354" y="3176765"/>
              <a:ext cx="422429" cy="2598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FC4E1BC4-1BAE-474A-A894-DC796259F532}"/>
                </a:ext>
              </a:extLst>
            </p:cNvPr>
            <p:cNvCxnSpPr>
              <a:cxnSpLocks noChangeAspect="1"/>
              <a:stCxn id="49" idx="5"/>
              <a:endCxn id="51" idx="1"/>
            </p:cNvCxnSpPr>
            <p:nvPr/>
          </p:nvCxnSpPr>
          <p:spPr>
            <a:xfrm>
              <a:off x="5144028" y="3338410"/>
              <a:ext cx="333933" cy="29989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767E524B-6E87-4A3D-9952-B5445E9513DF}"/>
                </a:ext>
              </a:extLst>
            </p:cNvPr>
            <p:cNvCxnSpPr>
              <a:cxnSpLocks noChangeAspect="1"/>
              <a:stCxn id="47" idx="4"/>
              <a:endCxn id="51" idx="0"/>
            </p:cNvCxnSpPr>
            <p:nvPr/>
          </p:nvCxnSpPr>
          <p:spPr>
            <a:xfrm flipH="1">
              <a:off x="5639606" y="3158836"/>
              <a:ext cx="142706" cy="41251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57" name="Flowchart: Connector 56">
              <a:extLst>
                <a:ext uri="{FF2B5EF4-FFF2-40B4-BE49-F238E27FC236}">
                  <a16:creationId xmlns:a16="http://schemas.microsoft.com/office/drawing/2014/main" id="{16E8F0FE-2BA5-4B76-9C8D-A7B68749F68C}"/>
                </a:ext>
              </a:extLst>
            </p:cNvPr>
            <p:cNvSpPr>
              <a:spLocks noChangeAspect="1"/>
            </p:cNvSpPr>
            <p:nvPr/>
          </p:nvSpPr>
          <p:spPr>
            <a:xfrm>
              <a:off x="3285407" y="3759893"/>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lowchart: Connector 57">
              <a:extLst>
                <a:ext uri="{FF2B5EF4-FFF2-40B4-BE49-F238E27FC236}">
                  <a16:creationId xmlns:a16="http://schemas.microsoft.com/office/drawing/2014/main" id="{8E8F9D25-39B6-4F2E-9901-DF80B6B95677}"/>
                </a:ext>
              </a:extLst>
            </p:cNvPr>
            <p:cNvSpPr>
              <a:spLocks noChangeAspect="1"/>
            </p:cNvSpPr>
            <p:nvPr/>
          </p:nvSpPr>
          <p:spPr>
            <a:xfrm>
              <a:off x="2550459" y="363830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Arrow Connector 58">
              <a:extLst>
                <a:ext uri="{FF2B5EF4-FFF2-40B4-BE49-F238E27FC236}">
                  <a16:creationId xmlns:a16="http://schemas.microsoft.com/office/drawing/2014/main" id="{B42C1A87-6784-4FDC-81A0-55A40BA4C33C}"/>
                </a:ext>
              </a:extLst>
            </p:cNvPr>
            <p:cNvCxnSpPr>
              <a:cxnSpLocks noChangeAspect="1"/>
              <a:stCxn id="50" idx="4"/>
              <a:endCxn id="57" idx="0"/>
            </p:cNvCxnSpPr>
            <p:nvPr/>
          </p:nvCxnSpPr>
          <p:spPr>
            <a:xfrm flipH="1">
              <a:off x="3514007" y="3365165"/>
              <a:ext cx="24811" cy="39472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FC6B8A5C-39C5-4727-B0CA-1F3790FEA7F8}"/>
                </a:ext>
              </a:extLst>
            </p:cNvPr>
            <p:cNvCxnSpPr>
              <a:cxnSpLocks noChangeAspect="1"/>
              <a:stCxn id="50" idx="3"/>
              <a:endCxn id="58" idx="7"/>
            </p:cNvCxnSpPr>
            <p:nvPr/>
          </p:nvCxnSpPr>
          <p:spPr>
            <a:xfrm flipH="1">
              <a:off x="2940704" y="3298210"/>
              <a:ext cx="436469" cy="40705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61" name="Flowchart: Connector 60">
              <a:extLst>
                <a:ext uri="{FF2B5EF4-FFF2-40B4-BE49-F238E27FC236}">
                  <a16:creationId xmlns:a16="http://schemas.microsoft.com/office/drawing/2014/main" id="{C19A6ABD-C770-47CE-A34E-0919F29E6106}"/>
                </a:ext>
              </a:extLst>
            </p:cNvPr>
            <p:cNvSpPr>
              <a:spLocks noChangeAspect="1"/>
            </p:cNvSpPr>
            <p:nvPr/>
          </p:nvSpPr>
          <p:spPr>
            <a:xfrm>
              <a:off x="6438868" y="2497970"/>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a:extLst>
                <a:ext uri="{FF2B5EF4-FFF2-40B4-BE49-F238E27FC236}">
                  <a16:creationId xmlns:a16="http://schemas.microsoft.com/office/drawing/2014/main" id="{8D18A3F4-999E-44FD-945A-53D26015E997}"/>
                </a:ext>
              </a:extLst>
            </p:cNvPr>
            <p:cNvCxnSpPr>
              <a:cxnSpLocks noChangeAspect="1"/>
              <a:stCxn id="45" idx="6"/>
              <a:endCxn id="61" idx="1"/>
            </p:cNvCxnSpPr>
            <p:nvPr/>
          </p:nvCxnSpPr>
          <p:spPr>
            <a:xfrm>
              <a:off x="4572000" y="2249059"/>
              <a:ext cx="1933823" cy="31586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63" name="Straight Arrow Connector 62">
              <a:extLst>
                <a:ext uri="{FF2B5EF4-FFF2-40B4-BE49-F238E27FC236}">
                  <a16:creationId xmlns:a16="http://schemas.microsoft.com/office/drawing/2014/main" id="{26432AE0-1AF5-4B9B-890D-30D2094D1F46}"/>
                </a:ext>
              </a:extLst>
            </p:cNvPr>
            <p:cNvCxnSpPr>
              <a:cxnSpLocks noChangeAspect="1"/>
              <a:stCxn id="61" idx="3"/>
              <a:endCxn id="51" idx="6"/>
            </p:cNvCxnSpPr>
            <p:nvPr/>
          </p:nvCxnSpPr>
          <p:spPr>
            <a:xfrm flipH="1">
              <a:off x="5868206" y="2888215"/>
              <a:ext cx="637617" cy="9117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64" name="Rectangle: Rounded Corners 63">
              <a:extLst>
                <a:ext uri="{FF2B5EF4-FFF2-40B4-BE49-F238E27FC236}">
                  <a16:creationId xmlns:a16="http://schemas.microsoft.com/office/drawing/2014/main" id="{E8DD6F47-689D-4205-BE9B-42B1CEC9799A}"/>
                </a:ext>
              </a:extLst>
            </p:cNvPr>
            <p:cNvSpPr>
              <a:spLocks noChangeAspect="1"/>
            </p:cNvSpPr>
            <p:nvPr/>
          </p:nvSpPr>
          <p:spPr>
            <a:xfrm>
              <a:off x="2362200" y="1904999"/>
              <a:ext cx="4724400" cy="2553859"/>
            </a:xfrm>
            <a:prstGeom prst="roundRect">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9372D0B0-9752-457B-87DE-CA8ABD1BAF07}"/>
              </a:ext>
            </a:extLst>
          </p:cNvPr>
          <p:cNvSpPr txBox="1"/>
          <p:nvPr/>
        </p:nvSpPr>
        <p:spPr>
          <a:xfrm>
            <a:off x="6465167" y="3250652"/>
            <a:ext cx="974947" cy="369332"/>
          </a:xfrm>
          <a:prstGeom prst="rect">
            <a:avLst/>
          </a:prstGeom>
          <a:noFill/>
        </p:spPr>
        <p:txBody>
          <a:bodyPr wrap="none" rtlCol="0">
            <a:spAutoFit/>
          </a:bodyPr>
          <a:lstStyle/>
          <a:p>
            <a:r>
              <a:rPr lang="en-US" dirty="0"/>
              <a:t>Model B</a:t>
            </a:r>
          </a:p>
        </p:txBody>
      </p:sp>
      <p:sp>
        <p:nvSpPr>
          <p:cNvPr id="112" name="TextBox 111">
            <a:extLst>
              <a:ext uri="{FF2B5EF4-FFF2-40B4-BE49-F238E27FC236}">
                <a16:creationId xmlns:a16="http://schemas.microsoft.com/office/drawing/2014/main" id="{A1762A99-7FCF-4647-9641-671DA45E6362}"/>
              </a:ext>
            </a:extLst>
          </p:cNvPr>
          <p:cNvSpPr txBox="1"/>
          <p:nvPr/>
        </p:nvSpPr>
        <p:spPr>
          <a:xfrm>
            <a:off x="4030000" y="4659438"/>
            <a:ext cx="694421" cy="369332"/>
          </a:xfrm>
          <a:prstGeom prst="rect">
            <a:avLst/>
          </a:prstGeom>
          <a:noFill/>
        </p:spPr>
        <p:txBody>
          <a:bodyPr wrap="none" rtlCol="0">
            <a:spAutoFit/>
          </a:bodyPr>
          <a:lstStyle/>
          <a:p>
            <a:r>
              <a:rPr lang="en-US" dirty="0"/>
              <a:t>File 2</a:t>
            </a:r>
          </a:p>
        </p:txBody>
      </p:sp>
      <p:grpSp>
        <p:nvGrpSpPr>
          <p:cNvPr id="113" name="Group 112">
            <a:extLst>
              <a:ext uri="{FF2B5EF4-FFF2-40B4-BE49-F238E27FC236}">
                <a16:creationId xmlns:a16="http://schemas.microsoft.com/office/drawing/2014/main" id="{5D6B1188-6215-4AF5-AD70-8530EBB891C1}"/>
              </a:ext>
            </a:extLst>
          </p:cNvPr>
          <p:cNvGrpSpPr/>
          <p:nvPr/>
        </p:nvGrpSpPr>
        <p:grpSpPr>
          <a:xfrm>
            <a:off x="3920491" y="5075708"/>
            <a:ext cx="990530" cy="990600"/>
            <a:chOff x="3581470" y="3429000"/>
            <a:chExt cx="990530" cy="990600"/>
          </a:xfrm>
        </p:grpSpPr>
        <p:sp>
          <p:nvSpPr>
            <p:cNvPr id="114" name="Rectangle: Folded Corner 113">
              <a:extLst>
                <a:ext uri="{FF2B5EF4-FFF2-40B4-BE49-F238E27FC236}">
                  <a16:creationId xmlns:a16="http://schemas.microsoft.com/office/drawing/2014/main" id="{49538A2B-5204-4BB8-8E87-CDD4001F0E14}"/>
                </a:ext>
              </a:extLst>
            </p:cNvPr>
            <p:cNvSpPr/>
            <p:nvPr/>
          </p:nvSpPr>
          <p:spPr>
            <a:xfrm>
              <a:off x="3581470" y="3429000"/>
              <a:ext cx="990530" cy="990600"/>
            </a:xfrm>
            <a:prstGeom prst="foldedCorner">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3.3</a:t>
              </a:r>
            </a:p>
          </p:txBody>
        </p:sp>
        <p:pic>
          <p:nvPicPr>
            <p:cNvPr id="115" name="Picture 114">
              <a:extLst>
                <a:ext uri="{FF2B5EF4-FFF2-40B4-BE49-F238E27FC236}">
                  <a16:creationId xmlns:a16="http://schemas.microsoft.com/office/drawing/2014/main" id="{F8B796F8-9ACD-4009-9ABF-371F87EA0BCE}"/>
                </a:ext>
              </a:extLst>
            </p:cNvPr>
            <p:cNvPicPr>
              <a:picLocks noChangeAspect="1"/>
            </p:cNvPicPr>
            <p:nvPr/>
          </p:nvPicPr>
          <p:blipFill>
            <a:blip r:embed="rId3"/>
            <a:stretch>
              <a:fillRect/>
            </a:stretch>
          </p:blipFill>
          <p:spPr>
            <a:xfrm>
              <a:off x="3605955" y="3529139"/>
              <a:ext cx="889845" cy="230167"/>
            </a:xfrm>
            <a:prstGeom prst="rect">
              <a:avLst/>
            </a:prstGeom>
          </p:spPr>
        </p:pic>
      </p:grpSp>
      <p:sp>
        <p:nvSpPr>
          <p:cNvPr id="116" name="Arrow: Right 115">
            <a:extLst>
              <a:ext uri="{FF2B5EF4-FFF2-40B4-BE49-F238E27FC236}">
                <a16:creationId xmlns:a16="http://schemas.microsoft.com/office/drawing/2014/main" id="{A016B076-8E26-4610-BB9A-E900182D83B8}"/>
              </a:ext>
            </a:extLst>
          </p:cNvPr>
          <p:cNvSpPr/>
          <p:nvPr/>
        </p:nvSpPr>
        <p:spPr>
          <a:xfrm>
            <a:off x="2750302" y="2473018"/>
            <a:ext cx="639199" cy="334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Arrow: Right 116">
            <a:extLst>
              <a:ext uri="{FF2B5EF4-FFF2-40B4-BE49-F238E27FC236}">
                <a16:creationId xmlns:a16="http://schemas.microsoft.com/office/drawing/2014/main" id="{AEAD317A-67BD-4932-B40B-09471612CA0A}"/>
              </a:ext>
            </a:extLst>
          </p:cNvPr>
          <p:cNvSpPr/>
          <p:nvPr/>
        </p:nvSpPr>
        <p:spPr>
          <a:xfrm rot="1985453">
            <a:off x="5565311" y="2736867"/>
            <a:ext cx="639199" cy="334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Arrow: Right 117">
            <a:extLst>
              <a:ext uri="{FF2B5EF4-FFF2-40B4-BE49-F238E27FC236}">
                <a16:creationId xmlns:a16="http://schemas.microsoft.com/office/drawing/2014/main" id="{E8A2F614-CB77-43AC-872A-152697211F74}"/>
              </a:ext>
            </a:extLst>
          </p:cNvPr>
          <p:cNvSpPr/>
          <p:nvPr/>
        </p:nvSpPr>
        <p:spPr>
          <a:xfrm rot="8262768">
            <a:off x="5535992" y="4861594"/>
            <a:ext cx="639199" cy="334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Arrow: Curved Right 121">
            <a:extLst>
              <a:ext uri="{FF2B5EF4-FFF2-40B4-BE49-F238E27FC236}">
                <a16:creationId xmlns:a16="http://schemas.microsoft.com/office/drawing/2014/main" id="{C929B7E5-0AC2-4D7F-8E3B-8A2FB2F361FB}"/>
              </a:ext>
            </a:extLst>
          </p:cNvPr>
          <p:cNvSpPr/>
          <p:nvPr/>
        </p:nvSpPr>
        <p:spPr>
          <a:xfrm>
            <a:off x="3524189" y="3494789"/>
            <a:ext cx="590560" cy="1094405"/>
          </a:xfrm>
          <a:prstGeom prst="curved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3" name="Arrow: Curved Right 122">
            <a:extLst>
              <a:ext uri="{FF2B5EF4-FFF2-40B4-BE49-F238E27FC236}">
                <a16:creationId xmlns:a16="http://schemas.microsoft.com/office/drawing/2014/main" id="{B357EC4F-48A2-44C2-8658-3F61E5C881AB}"/>
              </a:ext>
            </a:extLst>
          </p:cNvPr>
          <p:cNvSpPr/>
          <p:nvPr/>
        </p:nvSpPr>
        <p:spPr>
          <a:xfrm rot="10800000">
            <a:off x="4663257" y="3461759"/>
            <a:ext cx="590560" cy="1094405"/>
          </a:xfrm>
          <a:prstGeom prst="curved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4" name="TextBox 123">
            <a:extLst>
              <a:ext uri="{FF2B5EF4-FFF2-40B4-BE49-F238E27FC236}">
                <a16:creationId xmlns:a16="http://schemas.microsoft.com/office/drawing/2014/main" id="{10ACBB38-AF73-47C5-9ED5-64D5B98615E1}"/>
              </a:ext>
            </a:extLst>
          </p:cNvPr>
          <p:cNvSpPr txBox="1"/>
          <p:nvPr/>
        </p:nvSpPr>
        <p:spPr>
          <a:xfrm>
            <a:off x="3888623" y="3753948"/>
            <a:ext cx="1039067" cy="646331"/>
          </a:xfrm>
          <a:prstGeom prst="rect">
            <a:avLst/>
          </a:prstGeom>
          <a:noFill/>
        </p:spPr>
        <p:txBody>
          <a:bodyPr wrap="none" rtlCol="0">
            <a:spAutoFit/>
          </a:bodyPr>
          <a:lstStyle/>
          <a:p>
            <a:pPr algn="ctr"/>
            <a:r>
              <a:rPr lang="en-US" dirty="0"/>
              <a:t>Compare</a:t>
            </a:r>
          </a:p>
          <a:p>
            <a:pPr algn="ctr"/>
            <a:r>
              <a:rPr lang="en-US" dirty="0"/>
              <a:t>Diff</a:t>
            </a:r>
          </a:p>
        </p:txBody>
      </p:sp>
    </p:spTree>
    <p:extLst>
      <p:ext uri="{BB962C8B-B14F-4D97-AF65-F5344CB8AC3E}">
        <p14:creationId xmlns:p14="http://schemas.microsoft.com/office/powerpoint/2010/main" val="1535427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Roundtrip testing across versions</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8</a:t>
            </a:fld>
            <a:endParaRPr lang="en-US"/>
          </a:p>
        </p:txBody>
      </p:sp>
      <p:grpSp>
        <p:nvGrpSpPr>
          <p:cNvPr id="6" name="Group 5">
            <a:extLst>
              <a:ext uri="{FF2B5EF4-FFF2-40B4-BE49-F238E27FC236}">
                <a16:creationId xmlns:a16="http://schemas.microsoft.com/office/drawing/2014/main" id="{7EE2E735-9809-4490-A599-8D7890CA680D}"/>
              </a:ext>
            </a:extLst>
          </p:cNvPr>
          <p:cNvGrpSpPr/>
          <p:nvPr/>
        </p:nvGrpSpPr>
        <p:grpSpPr>
          <a:xfrm>
            <a:off x="533400" y="2057400"/>
            <a:ext cx="1409630" cy="762001"/>
            <a:chOff x="2362200" y="1904999"/>
            <a:chExt cx="4724400" cy="2553859"/>
          </a:xfrm>
        </p:grpSpPr>
        <p:sp>
          <p:nvSpPr>
            <p:cNvPr id="9" name="Flowchart: Connector 8">
              <a:extLst>
                <a:ext uri="{FF2B5EF4-FFF2-40B4-BE49-F238E27FC236}">
                  <a16:creationId xmlns:a16="http://schemas.microsoft.com/office/drawing/2014/main" id="{C24BC087-FCB4-44F6-956A-37EAA2154152}"/>
                </a:ext>
              </a:extLst>
            </p:cNvPr>
            <p:cNvSpPr>
              <a:spLocks noChangeAspect="1"/>
            </p:cNvSpPr>
            <p:nvPr/>
          </p:nvSpPr>
          <p:spPr>
            <a:xfrm>
              <a:off x="4114800" y="2020459"/>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1293956E-FD63-4F55-8A3A-236EA498E220}"/>
                </a:ext>
              </a:extLst>
            </p:cNvPr>
            <p:cNvSpPr>
              <a:spLocks noChangeAspect="1"/>
            </p:cNvSpPr>
            <p:nvPr/>
          </p:nvSpPr>
          <p:spPr>
            <a:xfrm>
              <a:off x="3941109" y="336964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A40826A1-C826-4C73-970A-BD5340DE0387}"/>
                </a:ext>
              </a:extLst>
            </p:cNvPr>
            <p:cNvSpPr>
              <a:spLocks noChangeAspect="1"/>
            </p:cNvSpPr>
            <p:nvPr/>
          </p:nvSpPr>
          <p:spPr>
            <a:xfrm>
              <a:off x="5553712" y="2701636"/>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03FAFBFB-4226-4B4D-B0CA-2FD975F587D4}"/>
                </a:ext>
              </a:extLst>
            </p:cNvPr>
            <p:cNvCxnSpPr>
              <a:cxnSpLocks noChangeAspect="1"/>
              <a:stCxn id="9" idx="5"/>
              <a:endCxn id="11" idx="1"/>
            </p:cNvCxnSpPr>
            <p:nvPr/>
          </p:nvCxnSpPr>
          <p:spPr>
            <a:xfrm>
              <a:off x="4505045" y="2410704"/>
              <a:ext cx="1115622" cy="35788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13" name="Flowchart: Connector 12">
              <a:extLst>
                <a:ext uri="{FF2B5EF4-FFF2-40B4-BE49-F238E27FC236}">
                  <a16:creationId xmlns:a16="http://schemas.microsoft.com/office/drawing/2014/main" id="{4C4CC3AD-1615-4BD7-ADE3-CFE1D47A0147}"/>
                </a:ext>
              </a:extLst>
            </p:cNvPr>
            <p:cNvSpPr>
              <a:spLocks noChangeAspect="1"/>
            </p:cNvSpPr>
            <p:nvPr/>
          </p:nvSpPr>
          <p:spPr>
            <a:xfrm>
              <a:off x="4753783" y="2948165"/>
              <a:ext cx="457200" cy="457200"/>
            </a:xfrm>
            <a:prstGeom prst="flowChartConnec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2E267246-EFC2-4410-9C30-BE923E491870}"/>
                </a:ext>
              </a:extLst>
            </p:cNvPr>
            <p:cNvSpPr>
              <a:spLocks noChangeAspect="1"/>
            </p:cNvSpPr>
            <p:nvPr/>
          </p:nvSpPr>
          <p:spPr>
            <a:xfrm>
              <a:off x="3310218" y="2907965"/>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7CD27A83-D13A-4BF4-928B-0AEE5C94F4A1}"/>
                </a:ext>
              </a:extLst>
            </p:cNvPr>
            <p:cNvSpPr>
              <a:spLocks noChangeAspect="1"/>
            </p:cNvSpPr>
            <p:nvPr/>
          </p:nvSpPr>
          <p:spPr>
            <a:xfrm>
              <a:off x="5411006" y="3571353"/>
              <a:ext cx="457200" cy="457200"/>
            </a:xfrm>
            <a:prstGeom prst="flowChartConnector">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a:extLst>
                <a:ext uri="{FF2B5EF4-FFF2-40B4-BE49-F238E27FC236}">
                  <a16:creationId xmlns:a16="http://schemas.microsoft.com/office/drawing/2014/main" id="{39A8CE14-82B6-4931-871C-4ABB28683131}"/>
                </a:ext>
              </a:extLst>
            </p:cNvPr>
            <p:cNvCxnSpPr>
              <a:cxnSpLocks noChangeAspect="1"/>
              <a:stCxn id="9" idx="3"/>
              <a:endCxn id="14" idx="7"/>
            </p:cNvCxnSpPr>
            <p:nvPr/>
          </p:nvCxnSpPr>
          <p:spPr>
            <a:xfrm flipH="1">
              <a:off x="3700463" y="2410704"/>
              <a:ext cx="481292" cy="56421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013F8FFD-A2D5-4C0B-BE30-D63718E3D6F3}"/>
                </a:ext>
              </a:extLst>
            </p:cNvPr>
            <p:cNvCxnSpPr>
              <a:cxnSpLocks noChangeAspect="1"/>
              <a:stCxn id="14" idx="5"/>
              <a:endCxn id="10" idx="1"/>
            </p:cNvCxnSpPr>
            <p:nvPr/>
          </p:nvCxnSpPr>
          <p:spPr>
            <a:xfrm>
              <a:off x="3700463" y="3298210"/>
              <a:ext cx="307601" cy="13839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CD49BC50-ACD9-4AC8-995C-8038C4B654F5}"/>
                </a:ext>
              </a:extLst>
            </p:cNvPr>
            <p:cNvCxnSpPr>
              <a:cxnSpLocks noChangeAspect="1"/>
              <a:stCxn id="10" idx="7"/>
              <a:endCxn id="13" idx="2"/>
            </p:cNvCxnSpPr>
            <p:nvPr/>
          </p:nvCxnSpPr>
          <p:spPr>
            <a:xfrm flipV="1">
              <a:off x="4331354" y="3176765"/>
              <a:ext cx="422429" cy="2598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CF095EAD-19E6-4AF7-AA90-FA59DF9CA4CC}"/>
                </a:ext>
              </a:extLst>
            </p:cNvPr>
            <p:cNvCxnSpPr>
              <a:cxnSpLocks noChangeAspect="1"/>
              <a:stCxn id="13" idx="5"/>
              <a:endCxn id="15" idx="1"/>
            </p:cNvCxnSpPr>
            <p:nvPr/>
          </p:nvCxnSpPr>
          <p:spPr>
            <a:xfrm>
              <a:off x="5144028" y="3338410"/>
              <a:ext cx="333933" cy="29989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A18AE0C4-5D11-48A1-887A-F650A3AD1F76}"/>
                </a:ext>
              </a:extLst>
            </p:cNvPr>
            <p:cNvCxnSpPr>
              <a:cxnSpLocks noChangeAspect="1"/>
              <a:stCxn id="11" idx="4"/>
              <a:endCxn id="15" idx="0"/>
            </p:cNvCxnSpPr>
            <p:nvPr/>
          </p:nvCxnSpPr>
          <p:spPr>
            <a:xfrm flipH="1">
              <a:off x="5639606" y="3158836"/>
              <a:ext cx="142706" cy="41251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21" name="Flowchart: Connector 20">
              <a:extLst>
                <a:ext uri="{FF2B5EF4-FFF2-40B4-BE49-F238E27FC236}">
                  <a16:creationId xmlns:a16="http://schemas.microsoft.com/office/drawing/2014/main" id="{2C2B0393-7156-4618-96AF-06AF41502BC7}"/>
                </a:ext>
              </a:extLst>
            </p:cNvPr>
            <p:cNvSpPr>
              <a:spLocks noChangeAspect="1"/>
            </p:cNvSpPr>
            <p:nvPr/>
          </p:nvSpPr>
          <p:spPr>
            <a:xfrm>
              <a:off x="3285407" y="3759893"/>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a:extLst>
                <a:ext uri="{FF2B5EF4-FFF2-40B4-BE49-F238E27FC236}">
                  <a16:creationId xmlns:a16="http://schemas.microsoft.com/office/drawing/2014/main" id="{AA497CD0-695F-40DA-A6F4-A3CBF87BBF3C}"/>
                </a:ext>
              </a:extLst>
            </p:cNvPr>
            <p:cNvSpPr>
              <a:spLocks noChangeAspect="1"/>
            </p:cNvSpPr>
            <p:nvPr/>
          </p:nvSpPr>
          <p:spPr>
            <a:xfrm>
              <a:off x="2550459" y="363830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24B18AB3-9153-44B0-A7E8-51A472DCE647}"/>
                </a:ext>
              </a:extLst>
            </p:cNvPr>
            <p:cNvCxnSpPr>
              <a:cxnSpLocks noChangeAspect="1"/>
              <a:stCxn id="14" idx="4"/>
              <a:endCxn id="21" idx="0"/>
            </p:cNvCxnSpPr>
            <p:nvPr/>
          </p:nvCxnSpPr>
          <p:spPr>
            <a:xfrm flipH="1">
              <a:off x="3514007" y="3365165"/>
              <a:ext cx="24811" cy="39472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A16274A8-FC3A-4722-8549-8A6CEA25E652}"/>
                </a:ext>
              </a:extLst>
            </p:cNvPr>
            <p:cNvCxnSpPr>
              <a:cxnSpLocks noChangeAspect="1"/>
              <a:stCxn id="14" idx="3"/>
              <a:endCxn id="22" idx="7"/>
            </p:cNvCxnSpPr>
            <p:nvPr/>
          </p:nvCxnSpPr>
          <p:spPr>
            <a:xfrm flipH="1">
              <a:off x="2940704" y="3298210"/>
              <a:ext cx="436469" cy="40705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25" name="Flowchart: Connector 24">
              <a:extLst>
                <a:ext uri="{FF2B5EF4-FFF2-40B4-BE49-F238E27FC236}">
                  <a16:creationId xmlns:a16="http://schemas.microsoft.com/office/drawing/2014/main" id="{6E742A7F-D7C6-48A4-8F89-37F69CEC07D1}"/>
                </a:ext>
              </a:extLst>
            </p:cNvPr>
            <p:cNvSpPr>
              <a:spLocks noChangeAspect="1"/>
            </p:cNvSpPr>
            <p:nvPr/>
          </p:nvSpPr>
          <p:spPr>
            <a:xfrm>
              <a:off x="6438868" y="2497970"/>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a:extLst>
                <a:ext uri="{FF2B5EF4-FFF2-40B4-BE49-F238E27FC236}">
                  <a16:creationId xmlns:a16="http://schemas.microsoft.com/office/drawing/2014/main" id="{AB5C05DA-7088-4BAD-896F-80A0EDCD0E2D}"/>
                </a:ext>
              </a:extLst>
            </p:cNvPr>
            <p:cNvCxnSpPr>
              <a:cxnSpLocks noChangeAspect="1"/>
              <a:stCxn id="9" idx="6"/>
              <a:endCxn id="25" idx="1"/>
            </p:cNvCxnSpPr>
            <p:nvPr/>
          </p:nvCxnSpPr>
          <p:spPr>
            <a:xfrm>
              <a:off x="4572000" y="2249059"/>
              <a:ext cx="1933823" cy="31586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A2FCBB45-9EF2-4024-A673-096BD2F4FFE0}"/>
                </a:ext>
              </a:extLst>
            </p:cNvPr>
            <p:cNvCxnSpPr>
              <a:cxnSpLocks noChangeAspect="1"/>
              <a:stCxn id="25" idx="3"/>
              <a:endCxn id="15" idx="6"/>
            </p:cNvCxnSpPr>
            <p:nvPr/>
          </p:nvCxnSpPr>
          <p:spPr>
            <a:xfrm flipH="1">
              <a:off x="5868206" y="2888215"/>
              <a:ext cx="637617" cy="9117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28" name="Rectangle: Rounded Corners 27">
              <a:extLst>
                <a:ext uri="{FF2B5EF4-FFF2-40B4-BE49-F238E27FC236}">
                  <a16:creationId xmlns:a16="http://schemas.microsoft.com/office/drawing/2014/main" id="{AE8F76B0-6F8F-4974-B717-0523E4F9813D}"/>
                </a:ext>
              </a:extLst>
            </p:cNvPr>
            <p:cNvSpPr>
              <a:spLocks noChangeAspect="1"/>
            </p:cNvSpPr>
            <p:nvPr/>
          </p:nvSpPr>
          <p:spPr>
            <a:xfrm>
              <a:off x="2362200" y="1904999"/>
              <a:ext cx="4724400" cy="2553859"/>
            </a:xfrm>
            <a:prstGeom prst="roundRect">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grpSp>
        <p:nvGrpSpPr>
          <p:cNvPr id="66" name="Group 65">
            <a:extLst>
              <a:ext uri="{FF2B5EF4-FFF2-40B4-BE49-F238E27FC236}">
                <a16:creationId xmlns:a16="http://schemas.microsoft.com/office/drawing/2014/main" id="{7D034264-1563-4DFC-9BFB-1B11AA7935BB}"/>
              </a:ext>
            </a:extLst>
          </p:cNvPr>
          <p:cNvGrpSpPr/>
          <p:nvPr/>
        </p:nvGrpSpPr>
        <p:grpSpPr>
          <a:xfrm>
            <a:off x="2993647" y="2344459"/>
            <a:ext cx="990530" cy="990600"/>
            <a:chOff x="3581470" y="3429000"/>
            <a:chExt cx="990530" cy="990600"/>
          </a:xfrm>
        </p:grpSpPr>
        <p:sp>
          <p:nvSpPr>
            <p:cNvPr id="31" name="Rectangle: Folded Corner 30">
              <a:extLst>
                <a:ext uri="{FF2B5EF4-FFF2-40B4-BE49-F238E27FC236}">
                  <a16:creationId xmlns:a16="http://schemas.microsoft.com/office/drawing/2014/main" id="{3572E7AC-7696-470D-9F91-01FC1A5ACDC7}"/>
                </a:ext>
              </a:extLst>
            </p:cNvPr>
            <p:cNvSpPr/>
            <p:nvPr/>
          </p:nvSpPr>
          <p:spPr>
            <a:xfrm>
              <a:off x="3581470" y="3429000"/>
              <a:ext cx="990530" cy="990600"/>
            </a:xfrm>
            <a:prstGeom prst="foldedCorner">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3.3</a:t>
              </a:r>
            </a:p>
          </p:txBody>
        </p:sp>
        <p:pic>
          <p:nvPicPr>
            <p:cNvPr id="30" name="Picture 29">
              <a:extLst>
                <a:ext uri="{FF2B5EF4-FFF2-40B4-BE49-F238E27FC236}">
                  <a16:creationId xmlns:a16="http://schemas.microsoft.com/office/drawing/2014/main" id="{C2E1190B-3B86-4CEE-B2DE-1B00A40F82C6}"/>
                </a:ext>
              </a:extLst>
            </p:cNvPr>
            <p:cNvPicPr>
              <a:picLocks noChangeAspect="1"/>
            </p:cNvPicPr>
            <p:nvPr/>
          </p:nvPicPr>
          <p:blipFill>
            <a:blip r:embed="rId3"/>
            <a:stretch>
              <a:fillRect/>
            </a:stretch>
          </p:blipFill>
          <p:spPr>
            <a:xfrm>
              <a:off x="3605955" y="3529139"/>
              <a:ext cx="889845" cy="230167"/>
            </a:xfrm>
            <a:prstGeom prst="rect">
              <a:avLst/>
            </a:prstGeom>
          </p:spPr>
        </p:pic>
      </p:grpSp>
      <p:grpSp>
        <p:nvGrpSpPr>
          <p:cNvPr id="33" name="Group 32">
            <a:extLst>
              <a:ext uri="{FF2B5EF4-FFF2-40B4-BE49-F238E27FC236}">
                <a16:creationId xmlns:a16="http://schemas.microsoft.com/office/drawing/2014/main" id="{A4F153F1-4AE0-4645-BCA4-82138C4013E2}"/>
              </a:ext>
            </a:extLst>
          </p:cNvPr>
          <p:cNvGrpSpPr/>
          <p:nvPr/>
        </p:nvGrpSpPr>
        <p:grpSpPr>
          <a:xfrm>
            <a:off x="7014950" y="3776236"/>
            <a:ext cx="990530" cy="990600"/>
            <a:chOff x="4419670" y="2610849"/>
            <a:chExt cx="990530" cy="990600"/>
          </a:xfrm>
        </p:grpSpPr>
        <p:sp>
          <p:nvSpPr>
            <p:cNvPr id="34" name="Rectangle: Folded Corner 33">
              <a:extLst>
                <a:ext uri="{FF2B5EF4-FFF2-40B4-BE49-F238E27FC236}">
                  <a16:creationId xmlns:a16="http://schemas.microsoft.com/office/drawing/2014/main" id="{2015C403-85D1-494C-8143-C9EF98A3CA43}"/>
                </a:ext>
              </a:extLst>
            </p:cNvPr>
            <p:cNvSpPr/>
            <p:nvPr/>
          </p:nvSpPr>
          <p:spPr>
            <a:xfrm>
              <a:off x="4419670" y="2610849"/>
              <a:ext cx="990530" cy="9906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3.2</a:t>
              </a:r>
            </a:p>
          </p:txBody>
        </p:sp>
        <p:pic>
          <p:nvPicPr>
            <p:cNvPr id="35" name="Picture 34">
              <a:extLst>
                <a:ext uri="{FF2B5EF4-FFF2-40B4-BE49-F238E27FC236}">
                  <a16:creationId xmlns:a16="http://schemas.microsoft.com/office/drawing/2014/main" id="{F226B1F6-78FA-4A33-8EC9-4134EC9DFD55}"/>
                </a:ext>
              </a:extLst>
            </p:cNvPr>
            <p:cNvPicPr>
              <a:picLocks noChangeAspect="1"/>
            </p:cNvPicPr>
            <p:nvPr/>
          </p:nvPicPr>
          <p:blipFill>
            <a:blip r:embed="rId3"/>
            <a:stretch>
              <a:fillRect/>
            </a:stretch>
          </p:blipFill>
          <p:spPr>
            <a:xfrm>
              <a:off x="4444155" y="2710988"/>
              <a:ext cx="889845" cy="230167"/>
            </a:xfrm>
            <a:prstGeom prst="rect">
              <a:avLst/>
            </a:prstGeom>
          </p:spPr>
        </p:pic>
      </p:grpSp>
      <p:sp>
        <p:nvSpPr>
          <p:cNvPr id="36" name="TextBox 35">
            <a:extLst>
              <a:ext uri="{FF2B5EF4-FFF2-40B4-BE49-F238E27FC236}">
                <a16:creationId xmlns:a16="http://schemas.microsoft.com/office/drawing/2014/main" id="{CFF56ECF-F0D9-42C4-850B-02AA9C301DC0}"/>
              </a:ext>
            </a:extLst>
          </p:cNvPr>
          <p:cNvSpPr txBox="1"/>
          <p:nvPr/>
        </p:nvSpPr>
        <p:spPr>
          <a:xfrm>
            <a:off x="735442" y="1661750"/>
            <a:ext cx="974947" cy="369332"/>
          </a:xfrm>
          <a:prstGeom prst="rect">
            <a:avLst/>
          </a:prstGeom>
          <a:noFill/>
        </p:spPr>
        <p:txBody>
          <a:bodyPr wrap="none" rtlCol="0">
            <a:spAutoFit/>
          </a:bodyPr>
          <a:lstStyle/>
          <a:p>
            <a:r>
              <a:rPr lang="en-US" dirty="0"/>
              <a:t>Model A</a:t>
            </a:r>
          </a:p>
        </p:txBody>
      </p:sp>
      <p:sp>
        <p:nvSpPr>
          <p:cNvPr id="43" name="TextBox 42">
            <a:extLst>
              <a:ext uri="{FF2B5EF4-FFF2-40B4-BE49-F238E27FC236}">
                <a16:creationId xmlns:a16="http://schemas.microsoft.com/office/drawing/2014/main" id="{F8BADBD1-F01F-48BB-8653-E145D8120CAE}"/>
              </a:ext>
            </a:extLst>
          </p:cNvPr>
          <p:cNvSpPr txBox="1"/>
          <p:nvPr/>
        </p:nvSpPr>
        <p:spPr>
          <a:xfrm>
            <a:off x="3126274" y="1739750"/>
            <a:ext cx="694421" cy="369332"/>
          </a:xfrm>
          <a:prstGeom prst="rect">
            <a:avLst/>
          </a:prstGeom>
          <a:noFill/>
        </p:spPr>
        <p:txBody>
          <a:bodyPr wrap="none" rtlCol="0">
            <a:spAutoFit/>
          </a:bodyPr>
          <a:lstStyle/>
          <a:p>
            <a:r>
              <a:rPr lang="en-US" dirty="0"/>
              <a:t>File 1</a:t>
            </a:r>
          </a:p>
        </p:txBody>
      </p:sp>
      <p:grpSp>
        <p:nvGrpSpPr>
          <p:cNvPr id="44" name="Group 43">
            <a:extLst>
              <a:ext uri="{FF2B5EF4-FFF2-40B4-BE49-F238E27FC236}">
                <a16:creationId xmlns:a16="http://schemas.microsoft.com/office/drawing/2014/main" id="{DE187383-4DB0-48D1-88A8-B1B60853AD98}"/>
              </a:ext>
            </a:extLst>
          </p:cNvPr>
          <p:cNvGrpSpPr/>
          <p:nvPr/>
        </p:nvGrpSpPr>
        <p:grpSpPr>
          <a:xfrm>
            <a:off x="5166774" y="2173593"/>
            <a:ext cx="1409630" cy="762001"/>
            <a:chOff x="2362200" y="1904999"/>
            <a:chExt cx="4724400" cy="2553859"/>
          </a:xfrm>
        </p:grpSpPr>
        <p:sp>
          <p:nvSpPr>
            <p:cNvPr id="45" name="Flowchart: Connector 44">
              <a:extLst>
                <a:ext uri="{FF2B5EF4-FFF2-40B4-BE49-F238E27FC236}">
                  <a16:creationId xmlns:a16="http://schemas.microsoft.com/office/drawing/2014/main" id="{C27BEE73-CA1C-4BE2-9D34-BD38AAE6E2F2}"/>
                </a:ext>
              </a:extLst>
            </p:cNvPr>
            <p:cNvSpPr>
              <a:spLocks noChangeAspect="1"/>
            </p:cNvSpPr>
            <p:nvPr/>
          </p:nvSpPr>
          <p:spPr>
            <a:xfrm>
              <a:off x="4114800" y="2020459"/>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lowchart: Connector 45">
              <a:extLst>
                <a:ext uri="{FF2B5EF4-FFF2-40B4-BE49-F238E27FC236}">
                  <a16:creationId xmlns:a16="http://schemas.microsoft.com/office/drawing/2014/main" id="{37753C6F-F83E-4E94-8564-B5FD58314B6B}"/>
                </a:ext>
              </a:extLst>
            </p:cNvPr>
            <p:cNvSpPr>
              <a:spLocks noChangeAspect="1"/>
            </p:cNvSpPr>
            <p:nvPr/>
          </p:nvSpPr>
          <p:spPr>
            <a:xfrm>
              <a:off x="3941109" y="336964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a:extLst>
                <a:ext uri="{FF2B5EF4-FFF2-40B4-BE49-F238E27FC236}">
                  <a16:creationId xmlns:a16="http://schemas.microsoft.com/office/drawing/2014/main" id="{D52B85F4-7096-44A4-A237-E4A35FAEDD1B}"/>
                </a:ext>
              </a:extLst>
            </p:cNvPr>
            <p:cNvSpPr>
              <a:spLocks noChangeAspect="1"/>
            </p:cNvSpPr>
            <p:nvPr/>
          </p:nvSpPr>
          <p:spPr>
            <a:xfrm>
              <a:off x="5553712" y="2701636"/>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a:extLst>
                <a:ext uri="{FF2B5EF4-FFF2-40B4-BE49-F238E27FC236}">
                  <a16:creationId xmlns:a16="http://schemas.microsoft.com/office/drawing/2014/main" id="{BF3B17D2-5179-4688-A068-B0A8829868CB}"/>
                </a:ext>
              </a:extLst>
            </p:cNvPr>
            <p:cNvCxnSpPr>
              <a:cxnSpLocks noChangeAspect="1"/>
              <a:stCxn id="45" idx="5"/>
              <a:endCxn id="47" idx="1"/>
            </p:cNvCxnSpPr>
            <p:nvPr/>
          </p:nvCxnSpPr>
          <p:spPr>
            <a:xfrm>
              <a:off x="4505045" y="2410704"/>
              <a:ext cx="1115622" cy="35788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49" name="Flowchart: Connector 48">
              <a:extLst>
                <a:ext uri="{FF2B5EF4-FFF2-40B4-BE49-F238E27FC236}">
                  <a16:creationId xmlns:a16="http://schemas.microsoft.com/office/drawing/2014/main" id="{B29CA2D7-F1FB-4312-A15C-18DB056A3363}"/>
                </a:ext>
              </a:extLst>
            </p:cNvPr>
            <p:cNvSpPr>
              <a:spLocks noChangeAspect="1"/>
            </p:cNvSpPr>
            <p:nvPr/>
          </p:nvSpPr>
          <p:spPr>
            <a:xfrm>
              <a:off x="4753783" y="2948165"/>
              <a:ext cx="457200" cy="457200"/>
            </a:xfrm>
            <a:prstGeom prst="flowChartConnec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lowchart: Connector 49">
              <a:extLst>
                <a:ext uri="{FF2B5EF4-FFF2-40B4-BE49-F238E27FC236}">
                  <a16:creationId xmlns:a16="http://schemas.microsoft.com/office/drawing/2014/main" id="{5E38080E-CEF3-48BE-8BD2-9FC5E919AEC8}"/>
                </a:ext>
              </a:extLst>
            </p:cNvPr>
            <p:cNvSpPr>
              <a:spLocks noChangeAspect="1"/>
            </p:cNvSpPr>
            <p:nvPr/>
          </p:nvSpPr>
          <p:spPr>
            <a:xfrm>
              <a:off x="3310218" y="2907965"/>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lowchart: Connector 50">
              <a:extLst>
                <a:ext uri="{FF2B5EF4-FFF2-40B4-BE49-F238E27FC236}">
                  <a16:creationId xmlns:a16="http://schemas.microsoft.com/office/drawing/2014/main" id="{2DBCC31F-3DA1-482E-887A-E6E0A3EC42E8}"/>
                </a:ext>
              </a:extLst>
            </p:cNvPr>
            <p:cNvSpPr>
              <a:spLocks noChangeAspect="1"/>
            </p:cNvSpPr>
            <p:nvPr/>
          </p:nvSpPr>
          <p:spPr>
            <a:xfrm>
              <a:off x="5411006" y="3571353"/>
              <a:ext cx="457200" cy="457200"/>
            </a:xfrm>
            <a:prstGeom prst="flowChartConnector">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a:extLst>
                <a:ext uri="{FF2B5EF4-FFF2-40B4-BE49-F238E27FC236}">
                  <a16:creationId xmlns:a16="http://schemas.microsoft.com/office/drawing/2014/main" id="{93A6F86F-1891-4F2A-96DF-6B297B8C72C9}"/>
                </a:ext>
              </a:extLst>
            </p:cNvPr>
            <p:cNvCxnSpPr>
              <a:cxnSpLocks noChangeAspect="1"/>
              <a:stCxn id="45" idx="3"/>
              <a:endCxn id="50" idx="7"/>
            </p:cNvCxnSpPr>
            <p:nvPr/>
          </p:nvCxnSpPr>
          <p:spPr>
            <a:xfrm flipH="1">
              <a:off x="3700463" y="2410704"/>
              <a:ext cx="481292" cy="56421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3E45B1F6-8938-42F1-81A3-5297F87ECB16}"/>
                </a:ext>
              </a:extLst>
            </p:cNvPr>
            <p:cNvCxnSpPr>
              <a:cxnSpLocks noChangeAspect="1"/>
              <a:stCxn id="50" idx="5"/>
              <a:endCxn id="46" idx="1"/>
            </p:cNvCxnSpPr>
            <p:nvPr/>
          </p:nvCxnSpPr>
          <p:spPr>
            <a:xfrm>
              <a:off x="3700463" y="3298210"/>
              <a:ext cx="307601" cy="13839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594C8280-9EED-46BD-BF2E-6BA1D199D004}"/>
                </a:ext>
              </a:extLst>
            </p:cNvPr>
            <p:cNvCxnSpPr>
              <a:cxnSpLocks noChangeAspect="1"/>
              <a:stCxn id="46" idx="7"/>
              <a:endCxn id="49" idx="2"/>
            </p:cNvCxnSpPr>
            <p:nvPr/>
          </p:nvCxnSpPr>
          <p:spPr>
            <a:xfrm flipV="1">
              <a:off x="4331354" y="3176765"/>
              <a:ext cx="422429" cy="2598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FC4E1BC4-1BAE-474A-A894-DC796259F532}"/>
                </a:ext>
              </a:extLst>
            </p:cNvPr>
            <p:cNvCxnSpPr>
              <a:cxnSpLocks noChangeAspect="1"/>
              <a:stCxn id="49" idx="5"/>
              <a:endCxn id="51" idx="1"/>
            </p:cNvCxnSpPr>
            <p:nvPr/>
          </p:nvCxnSpPr>
          <p:spPr>
            <a:xfrm>
              <a:off x="5144028" y="3338410"/>
              <a:ext cx="333933" cy="29989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767E524B-6E87-4A3D-9952-B5445E9513DF}"/>
                </a:ext>
              </a:extLst>
            </p:cNvPr>
            <p:cNvCxnSpPr>
              <a:cxnSpLocks noChangeAspect="1"/>
              <a:stCxn id="47" idx="4"/>
              <a:endCxn id="51" idx="0"/>
            </p:cNvCxnSpPr>
            <p:nvPr/>
          </p:nvCxnSpPr>
          <p:spPr>
            <a:xfrm flipH="1">
              <a:off x="5639606" y="3158836"/>
              <a:ext cx="142706" cy="41251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57" name="Flowchart: Connector 56">
              <a:extLst>
                <a:ext uri="{FF2B5EF4-FFF2-40B4-BE49-F238E27FC236}">
                  <a16:creationId xmlns:a16="http://schemas.microsoft.com/office/drawing/2014/main" id="{16E8F0FE-2BA5-4B76-9C8D-A7B68749F68C}"/>
                </a:ext>
              </a:extLst>
            </p:cNvPr>
            <p:cNvSpPr>
              <a:spLocks noChangeAspect="1"/>
            </p:cNvSpPr>
            <p:nvPr/>
          </p:nvSpPr>
          <p:spPr>
            <a:xfrm>
              <a:off x="3285407" y="3759893"/>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lowchart: Connector 57">
              <a:extLst>
                <a:ext uri="{FF2B5EF4-FFF2-40B4-BE49-F238E27FC236}">
                  <a16:creationId xmlns:a16="http://schemas.microsoft.com/office/drawing/2014/main" id="{8E8F9D25-39B6-4F2E-9901-DF80B6B95677}"/>
                </a:ext>
              </a:extLst>
            </p:cNvPr>
            <p:cNvSpPr>
              <a:spLocks noChangeAspect="1"/>
            </p:cNvSpPr>
            <p:nvPr/>
          </p:nvSpPr>
          <p:spPr>
            <a:xfrm>
              <a:off x="2550459" y="363830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Arrow Connector 58">
              <a:extLst>
                <a:ext uri="{FF2B5EF4-FFF2-40B4-BE49-F238E27FC236}">
                  <a16:creationId xmlns:a16="http://schemas.microsoft.com/office/drawing/2014/main" id="{B42C1A87-6784-4FDC-81A0-55A40BA4C33C}"/>
                </a:ext>
              </a:extLst>
            </p:cNvPr>
            <p:cNvCxnSpPr>
              <a:cxnSpLocks noChangeAspect="1"/>
              <a:stCxn id="50" idx="4"/>
              <a:endCxn id="57" idx="0"/>
            </p:cNvCxnSpPr>
            <p:nvPr/>
          </p:nvCxnSpPr>
          <p:spPr>
            <a:xfrm flipH="1">
              <a:off x="3514007" y="3365165"/>
              <a:ext cx="24811" cy="39472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FC6B8A5C-39C5-4727-B0CA-1F3790FEA7F8}"/>
                </a:ext>
              </a:extLst>
            </p:cNvPr>
            <p:cNvCxnSpPr>
              <a:cxnSpLocks noChangeAspect="1"/>
              <a:stCxn id="50" idx="3"/>
              <a:endCxn id="58" idx="7"/>
            </p:cNvCxnSpPr>
            <p:nvPr/>
          </p:nvCxnSpPr>
          <p:spPr>
            <a:xfrm flipH="1">
              <a:off x="2940704" y="3298210"/>
              <a:ext cx="436469" cy="40705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61" name="Flowchart: Connector 60">
              <a:extLst>
                <a:ext uri="{FF2B5EF4-FFF2-40B4-BE49-F238E27FC236}">
                  <a16:creationId xmlns:a16="http://schemas.microsoft.com/office/drawing/2014/main" id="{C19A6ABD-C770-47CE-A34E-0919F29E6106}"/>
                </a:ext>
              </a:extLst>
            </p:cNvPr>
            <p:cNvSpPr>
              <a:spLocks noChangeAspect="1"/>
            </p:cNvSpPr>
            <p:nvPr/>
          </p:nvSpPr>
          <p:spPr>
            <a:xfrm>
              <a:off x="6438868" y="2497970"/>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a:extLst>
                <a:ext uri="{FF2B5EF4-FFF2-40B4-BE49-F238E27FC236}">
                  <a16:creationId xmlns:a16="http://schemas.microsoft.com/office/drawing/2014/main" id="{8D18A3F4-999E-44FD-945A-53D26015E997}"/>
                </a:ext>
              </a:extLst>
            </p:cNvPr>
            <p:cNvCxnSpPr>
              <a:cxnSpLocks noChangeAspect="1"/>
              <a:stCxn id="45" idx="6"/>
              <a:endCxn id="61" idx="1"/>
            </p:cNvCxnSpPr>
            <p:nvPr/>
          </p:nvCxnSpPr>
          <p:spPr>
            <a:xfrm>
              <a:off x="4572000" y="2249059"/>
              <a:ext cx="1933823" cy="31586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63" name="Straight Arrow Connector 62">
              <a:extLst>
                <a:ext uri="{FF2B5EF4-FFF2-40B4-BE49-F238E27FC236}">
                  <a16:creationId xmlns:a16="http://schemas.microsoft.com/office/drawing/2014/main" id="{26432AE0-1AF5-4B9B-890D-30D2094D1F46}"/>
                </a:ext>
              </a:extLst>
            </p:cNvPr>
            <p:cNvCxnSpPr>
              <a:cxnSpLocks noChangeAspect="1"/>
              <a:stCxn id="61" idx="3"/>
              <a:endCxn id="51" idx="6"/>
            </p:cNvCxnSpPr>
            <p:nvPr/>
          </p:nvCxnSpPr>
          <p:spPr>
            <a:xfrm flipH="1">
              <a:off x="5868206" y="2888215"/>
              <a:ext cx="637617" cy="9117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64" name="Rectangle: Rounded Corners 63">
              <a:extLst>
                <a:ext uri="{FF2B5EF4-FFF2-40B4-BE49-F238E27FC236}">
                  <a16:creationId xmlns:a16="http://schemas.microsoft.com/office/drawing/2014/main" id="{E8DD6F47-689D-4205-BE9B-42B1CEC9799A}"/>
                </a:ext>
              </a:extLst>
            </p:cNvPr>
            <p:cNvSpPr>
              <a:spLocks noChangeAspect="1"/>
            </p:cNvSpPr>
            <p:nvPr/>
          </p:nvSpPr>
          <p:spPr>
            <a:xfrm>
              <a:off x="2362200" y="1904999"/>
              <a:ext cx="4724400" cy="2553859"/>
            </a:xfrm>
            <a:prstGeom prst="roundRect">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9372D0B0-9752-457B-87DE-CA8ABD1BAF07}"/>
              </a:ext>
            </a:extLst>
          </p:cNvPr>
          <p:cNvSpPr txBox="1"/>
          <p:nvPr/>
        </p:nvSpPr>
        <p:spPr>
          <a:xfrm>
            <a:off x="5368816" y="1777943"/>
            <a:ext cx="974947" cy="369332"/>
          </a:xfrm>
          <a:prstGeom prst="rect">
            <a:avLst/>
          </a:prstGeom>
          <a:noFill/>
        </p:spPr>
        <p:txBody>
          <a:bodyPr wrap="none" rtlCol="0">
            <a:spAutoFit/>
          </a:bodyPr>
          <a:lstStyle/>
          <a:p>
            <a:r>
              <a:rPr lang="en-US" dirty="0"/>
              <a:t>Model B</a:t>
            </a:r>
          </a:p>
        </p:txBody>
      </p:sp>
      <p:grpSp>
        <p:nvGrpSpPr>
          <p:cNvPr id="67" name="Group 66">
            <a:extLst>
              <a:ext uri="{FF2B5EF4-FFF2-40B4-BE49-F238E27FC236}">
                <a16:creationId xmlns:a16="http://schemas.microsoft.com/office/drawing/2014/main" id="{132E140F-B604-44FD-A56A-3D5FCC97AFAF}"/>
              </a:ext>
            </a:extLst>
          </p:cNvPr>
          <p:cNvGrpSpPr/>
          <p:nvPr/>
        </p:nvGrpSpPr>
        <p:grpSpPr>
          <a:xfrm>
            <a:off x="533400" y="5201824"/>
            <a:ext cx="1409630" cy="762001"/>
            <a:chOff x="2362200" y="1904999"/>
            <a:chExt cx="4724400" cy="2553859"/>
          </a:xfrm>
        </p:grpSpPr>
        <p:sp>
          <p:nvSpPr>
            <p:cNvPr id="68" name="Flowchart: Connector 67">
              <a:extLst>
                <a:ext uri="{FF2B5EF4-FFF2-40B4-BE49-F238E27FC236}">
                  <a16:creationId xmlns:a16="http://schemas.microsoft.com/office/drawing/2014/main" id="{9FFE5575-D49B-4402-9112-AF879D1FBE74}"/>
                </a:ext>
              </a:extLst>
            </p:cNvPr>
            <p:cNvSpPr>
              <a:spLocks noChangeAspect="1"/>
            </p:cNvSpPr>
            <p:nvPr/>
          </p:nvSpPr>
          <p:spPr>
            <a:xfrm>
              <a:off x="4114800" y="2020459"/>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lowchart: Connector 68">
              <a:extLst>
                <a:ext uri="{FF2B5EF4-FFF2-40B4-BE49-F238E27FC236}">
                  <a16:creationId xmlns:a16="http://schemas.microsoft.com/office/drawing/2014/main" id="{92D49842-95C9-4D5E-A16E-04E241AD700D}"/>
                </a:ext>
              </a:extLst>
            </p:cNvPr>
            <p:cNvSpPr>
              <a:spLocks noChangeAspect="1"/>
            </p:cNvSpPr>
            <p:nvPr/>
          </p:nvSpPr>
          <p:spPr>
            <a:xfrm>
              <a:off x="3941109" y="336964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lowchart: Connector 69">
              <a:extLst>
                <a:ext uri="{FF2B5EF4-FFF2-40B4-BE49-F238E27FC236}">
                  <a16:creationId xmlns:a16="http://schemas.microsoft.com/office/drawing/2014/main" id="{3D8A0C54-51AB-4B90-AE88-FE9E1F113372}"/>
                </a:ext>
              </a:extLst>
            </p:cNvPr>
            <p:cNvSpPr>
              <a:spLocks noChangeAspect="1"/>
            </p:cNvSpPr>
            <p:nvPr/>
          </p:nvSpPr>
          <p:spPr>
            <a:xfrm>
              <a:off x="5553712" y="2701636"/>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Arrow Connector 70">
              <a:extLst>
                <a:ext uri="{FF2B5EF4-FFF2-40B4-BE49-F238E27FC236}">
                  <a16:creationId xmlns:a16="http://schemas.microsoft.com/office/drawing/2014/main" id="{367DDD8A-2431-4E63-95C6-70F218084F11}"/>
                </a:ext>
              </a:extLst>
            </p:cNvPr>
            <p:cNvCxnSpPr>
              <a:cxnSpLocks noChangeAspect="1"/>
              <a:stCxn id="68" idx="5"/>
              <a:endCxn id="70" idx="1"/>
            </p:cNvCxnSpPr>
            <p:nvPr/>
          </p:nvCxnSpPr>
          <p:spPr>
            <a:xfrm>
              <a:off x="4505045" y="2410704"/>
              <a:ext cx="1115622" cy="35788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72" name="Flowchart: Connector 71">
              <a:extLst>
                <a:ext uri="{FF2B5EF4-FFF2-40B4-BE49-F238E27FC236}">
                  <a16:creationId xmlns:a16="http://schemas.microsoft.com/office/drawing/2014/main" id="{CD390385-AFAC-41E7-B075-3DF05338785A}"/>
                </a:ext>
              </a:extLst>
            </p:cNvPr>
            <p:cNvSpPr>
              <a:spLocks noChangeAspect="1"/>
            </p:cNvSpPr>
            <p:nvPr/>
          </p:nvSpPr>
          <p:spPr>
            <a:xfrm>
              <a:off x="4753783" y="2948165"/>
              <a:ext cx="457200" cy="457200"/>
            </a:xfrm>
            <a:prstGeom prst="flowChartConnec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lowchart: Connector 72">
              <a:extLst>
                <a:ext uri="{FF2B5EF4-FFF2-40B4-BE49-F238E27FC236}">
                  <a16:creationId xmlns:a16="http://schemas.microsoft.com/office/drawing/2014/main" id="{1A9CBC24-4292-4768-8608-100B1CF86DBE}"/>
                </a:ext>
              </a:extLst>
            </p:cNvPr>
            <p:cNvSpPr>
              <a:spLocks noChangeAspect="1"/>
            </p:cNvSpPr>
            <p:nvPr/>
          </p:nvSpPr>
          <p:spPr>
            <a:xfrm>
              <a:off x="3310218" y="2907965"/>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lowchart: Connector 73">
              <a:extLst>
                <a:ext uri="{FF2B5EF4-FFF2-40B4-BE49-F238E27FC236}">
                  <a16:creationId xmlns:a16="http://schemas.microsoft.com/office/drawing/2014/main" id="{100F79CA-6E3A-4513-A62E-2C14AC6A2882}"/>
                </a:ext>
              </a:extLst>
            </p:cNvPr>
            <p:cNvSpPr>
              <a:spLocks noChangeAspect="1"/>
            </p:cNvSpPr>
            <p:nvPr/>
          </p:nvSpPr>
          <p:spPr>
            <a:xfrm>
              <a:off x="5411006" y="3571353"/>
              <a:ext cx="457200" cy="457200"/>
            </a:xfrm>
            <a:prstGeom prst="flowChartConnector">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Straight Arrow Connector 74">
              <a:extLst>
                <a:ext uri="{FF2B5EF4-FFF2-40B4-BE49-F238E27FC236}">
                  <a16:creationId xmlns:a16="http://schemas.microsoft.com/office/drawing/2014/main" id="{E742AD60-BEA8-4019-9FF6-929D15EA53DB}"/>
                </a:ext>
              </a:extLst>
            </p:cNvPr>
            <p:cNvCxnSpPr>
              <a:cxnSpLocks noChangeAspect="1"/>
              <a:stCxn id="68" idx="3"/>
              <a:endCxn id="73" idx="7"/>
            </p:cNvCxnSpPr>
            <p:nvPr/>
          </p:nvCxnSpPr>
          <p:spPr>
            <a:xfrm flipH="1">
              <a:off x="3700463" y="2410704"/>
              <a:ext cx="481292" cy="56421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76" name="Straight Arrow Connector 75">
              <a:extLst>
                <a:ext uri="{FF2B5EF4-FFF2-40B4-BE49-F238E27FC236}">
                  <a16:creationId xmlns:a16="http://schemas.microsoft.com/office/drawing/2014/main" id="{C5E16D89-6ED3-492C-93FB-A5DC87408DF2}"/>
                </a:ext>
              </a:extLst>
            </p:cNvPr>
            <p:cNvCxnSpPr>
              <a:cxnSpLocks noChangeAspect="1"/>
              <a:stCxn id="73" idx="5"/>
              <a:endCxn id="69" idx="1"/>
            </p:cNvCxnSpPr>
            <p:nvPr/>
          </p:nvCxnSpPr>
          <p:spPr>
            <a:xfrm>
              <a:off x="3700463" y="3298210"/>
              <a:ext cx="307601" cy="13839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77" name="Straight Arrow Connector 76">
              <a:extLst>
                <a:ext uri="{FF2B5EF4-FFF2-40B4-BE49-F238E27FC236}">
                  <a16:creationId xmlns:a16="http://schemas.microsoft.com/office/drawing/2014/main" id="{40FC45B8-D30F-4D86-864B-8D1FFA6D612D}"/>
                </a:ext>
              </a:extLst>
            </p:cNvPr>
            <p:cNvCxnSpPr>
              <a:cxnSpLocks noChangeAspect="1"/>
              <a:stCxn id="69" idx="7"/>
              <a:endCxn id="72" idx="2"/>
            </p:cNvCxnSpPr>
            <p:nvPr/>
          </p:nvCxnSpPr>
          <p:spPr>
            <a:xfrm flipV="1">
              <a:off x="4331354" y="3176765"/>
              <a:ext cx="422429" cy="2598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78" name="Straight Arrow Connector 77">
              <a:extLst>
                <a:ext uri="{FF2B5EF4-FFF2-40B4-BE49-F238E27FC236}">
                  <a16:creationId xmlns:a16="http://schemas.microsoft.com/office/drawing/2014/main" id="{BB1099C1-D106-4CA8-99D0-F14601DC3E39}"/>
                </a:ext>
              </a:extLst>
            </p:cNvPr>
            <p:cNvCxnSpPr>
              <a:cxnSpLocks noChangeAspect="1"/>
              <a:stCxn id="72" idx="5"/>
              <a:endCxn id="74" idx="1"/>
            </p:cNvCxnSpPr>
            <p:nvPr/>
          </p:nvCxnSpPr>
          <p:spPr>
            <a:xfrm>
              <a:off x="5144028" y="3338410"/>
              <a:ext cx="333933" cy="29989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79" name="Straight Arrow Connector 78">
              <a:extLst>
                <a:ext uri="{FF2B5EF4-FFF2-40B4-BE49-F238E27FC236}">
                  <a16:creationId xmlns:a16="http://schemas.microsoft.com/office/drawing/2014/main" id="{B465167C-0959-4423-99B5-4CCF6E6BDB82}"/>
                </a:ext>
              </a:extLst>
            </p:cNvPr>
            <p:cNvCxnSpPr>
              <a:cxnSpLocks noChangeAspect="1"/>
              <a:stCxn id="70" idx="4"/>
              <a:endCxn id="74" idx="0"/>
            </p:cNvCxnSpPr>
            <p:nvPr/>
          </p:nvCxnSpPr>
          <p:spPr>
            <a:xfrm flipH="1">
              <a:off x="5639606" y="3158836"/>
              <a:ext cx="142706" cy="41251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80" name="Flowchart: Connector 79">
              <a:extLst>
                <a:ext uri="{FF2B5EF4-FFF2-40B4-BE49-F238E27FC236}">
                  <a16:creationId xmlns:a16="http://schemas.microsoft.com/office/drawing/2014/main" id="{F5F05EA4-4E24-44A5-80DA-0B0D63EEB273}"/>
                </a:ext>
              </a:extLst>
            </p:cNvPr>
            <p:cNvSpPr>
              <a:spLocks noChangeAspect="1"/>
            </p:cNvSpPr>
            <p:nvPr/>
          </p:nvSpPr>
          <p:spPr>
            <a:xfrm>
              <a:off x="3285407" y="3759893"/>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lowchart: Connector 80">
              <a:extLst>
                <a:ext uri="{FF2B5EF4-FFF2-40B4-BE49-F238E27FC236}">
                  <a16:creationId xmlns:a16="http://schemas.microsoft.com/office/drawing/2014/main" id="{E8AAFF62-A7C3-42AA-81B5-613F47460C5A}"/>
                </a:ext>
              </a:extLst>
            </p:cNvPr>
            <p:cNvSpPr>
              <a:spLocks noChangeAspect="1"/>
            </p:cNvSpPr>
            <p:nvPr/>
          </p:nvSpPr>
          <p:spPr>
            <a:xfrm>
              <a:off x="2550459" y="363830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Arrow Connector 81">
              <a:extLst>
                <a:ext uri="{FF2B5EF4-FFF2-40B4-BE49-F238E27FC236}">
                  <a16:creationId xmlns:a16="http://schemas.microsoft.com/office/drawing/2014/main" id="{F901C7A2-93C9-4881-AAE2-3CCD5A97FC7A}"/>
                </a:ext>
              </a:extLst>
            </p:cNvPr>
            <p:cNvCxnSpPr>
              <a:cxnSpLocks noChangeAspect="1"/>
              <a:stCxn id="73" idx="4"/>
              <a:endCxn id="80" idx="0"/>
            </p:cNvCxnSpPr>
            <p:nvPr/>
          </p:nvCxnSpPr>
          <p:spPr>
            <a:xfrm flipH="1">
              <a:off x="3514007" y="3365165"/>
              <a:ext cx="24811" cy="39472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83" name="Straight Arrow Connector 82">
              <a:extLst>
                <a:ext uri="{FF2B5EF4-FFF2-40B4-BE49-F238E27FC236}">
                  <a16:creationId xmlns:a16="http://schemas.microsoft.com/office/drawing/2014/main" id="{79F77E87-A992-479A-8CC1-4F1396D199AE}"/>
                </a:ext>
              </a:extLst>
            </p:cNvPr>
            <p:cNvCxnSpPr>
              <a:cxnSpLocks noChangeAspect="1"/>
              <a:stCxn id="73" idx="3"/>
              <a:endCxn id="81" idx="7"/>
            </p:cNvCxnSpPr>
            <p:nvPr/>
          </p:nvCxnSpPr>
          <p:spPr>
            <a:xfrm flipH="1">
              <a:off x="2940704" y="3298210"/>
              <a:ext cx="436469" cy="40705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84" name="Flowchart: Connector 83">
              <a:extLst>
                <a:ext uri="{FF2B5EF4-FFF2-40B4-BE49-F238E27FC236}">
                  <a16:creationId xmlns:a16="http://schemas.microsoft.com/office/drawing/2014/main" id="{66F7BE7C-5515-4005-BA63-B1EE6A1E57CB}"/>
                </a:ext>
              </a:extLst>
            </p:cNvPr>
            <p:cNvSpPr>
              <a:spLocks noChangeAspect="1"/>
            </p:cNvSpPr>
            <p:nvPr/>
          </p:nvSpPr>
          <p:spPr>
            <a:xfrm>
              <a:off x="6438868" y="2497970"/>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Arrow Connector 84">
              <a:extLst>
                <a:ext uri="{FF2B5EF4-FFF2-40B4-BE49-F238E27FC236}">
                  <a16:creationId xmlns:a16="http://schemas.microsoft.com/office/drawing/2014/main" id="{33B99AC3-04AE-40D8-8929-88F5FD5BBA68}"/>
                </a:ext>
              </a:extLst>
            </p:cNvPr>
            <p:cNvCxnSpPr>
              <a:cxnSpLocks noChangeAspect="1"/>
              <a:stCxn id="68" idx="6"/>
              <a:endCxn id="84" idx="1"/>
            </p:cNvCxnSpPr>
            <p:nvPr/>
          </p:nvCxnSpPr>
          <p:spPr>
            <a:xfrm>
              <a:off x="4572000" y="2249059"/>
              <a:ext cx="1933823" cy="31586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86" name="Straight Arrow Connector 85">
              <a:extLst>
                <a:ext uri="{FF2B5EF4-FFF2-40B4-BE49-F238E27FC236}">
                  <a16:creationId xmlns:a16="http://schemas.microsoft.com/office/drawing/2014/main" id="{A5B74CAF-725A-40C3-BA29-5B75A9068EC7}"/>
                </a:ext>
              </a:extLst>
            </p:cNvPr>
            <p:cNvCxnSpPr>
              <a:cxnSpLocks noChangeAspect="1"/>
              <a:stCxn id="84" idx="3"/>
              <a:endCxn id="74" idx="6"/>
            </p:cNvCxnSpPr>
            <p:nvPr/>
          </p:nvCxnSpPr>
          <p:spPr>
            <a:xfrm flipH="1">
              <a:off x="5868206" y="2888215"/>
              <a:ext cx="637617" cy="9117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87" name="Rectangle: Rounded Corners 86">
              <a:extLst>
                <a:ext uri="{FF2B5EF4-FFF2-40B4-BE49-F238E27FC236}">
                  <a16:creationId xmlns:a16="http://schemas.microsoft.com/office/drawing/2014/main" id="{C75D56D9-EF05-44B7-8C9A-59BA10DAF130}"/>
                </a:ext>
              </a:extLst>
            </p:cNvPr>
            <p:cNvSpPr>
              <a:spLocks noChangeAspect="1"/>
            </p:cNvSpPr>
            <p:nvPr/>
          </p:nvSpPr>
          <p:spPr>
            <a:xfrm>
              <a:off x="2362200" y="1904999"/>
              <a:ext cx="4724400" cy="2553859"/>
            </a:xfrm>
            <a:prstGeom prst="roundRect">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sp>
        <p:nvSpPr>
          <p:cNvPr id="88" name="TextBox 87">
            <a:extLst>
              <a:ext uri="{FF2B5EF4-FFF2-40B4-BE49-F238E27FC236}">
                <a16:creationId xmlns:a16="http://schemas.microsoft.com/office/drawing/2014/main" id="{5CE524A2-D5EE-4CF3-A077-F4A9FEF9A7CE}"/>
              </a:ext>
            </a:extLst>
          </p:cNvPr>
          <p:cNvSpPr txBox="1"/>
          <p:nvPr/>
        </p:nvSpPr>
        <p:spPr>
          <a:xfrm>
            <a:off x="735442" y="4806174"/>
            <a:ext cx="974947" cy="369332"/>
          </a:xfrm>
          <a:prstGeom prst="rect">
            <a:avLst/>
          </a:prstGeom>
          <a:noFill/>
        </p:spPr>
        <p:txBody>
          <a:bodyPr wrap="none" rtlCol="0">
            <a:spAutoFit/>
          </a:bodyPr>
          <a:lstStyle/>
          <a:p>
            <a:r>
              <a:rPr lang="en-US" dirty="0"/>
              <a:t>Model D</a:t>
            </a:r>
          </a:p>
        </p:txBody>
      </p:sp>
      <p:grpSp>
        <p:nvGrpSpPr>
          <p:cNvPr id="89" name="Group 88">
            <a:extLst>
              <a:ext uri="{FF2B5EF4-FFF2-40B4-BE49-F238E27FC236}">
                <a16:creationId xmlns:a16="http://schemas.microsoft.com/office/drawing/2014/main" id="{D7F1EAF5-CF60-4106-B71D-C6B1A8C05EFF}"/>
              </a:ext>
            </a:extLst>
          </p:cNvPr>
          <p:cNvGrpSpPr/>
          <p:nvPr/>
        </p:nvGrpSpPr>
        <p:grpSpPr>
          <a:xfrm>
            <a:off x="5225260" y="5201824"/>
            <a:ext cx="1409630" cy="762001"/>
            <a:chOff x="2362200" y="1904999"/>
            <a:chExt cx="4724400" cy="2553859"/>
          </a:xfrm>
        </p:grpSpPr>
        <p:sp>
          <p:nvSpPr>
            <p:cNvPr id="90" name="Flowchart: Connector 89">
              <a:extLst>
                <a:ext uri="{FF2B5EF4-FFF2-40B4-BE49-F238E27FC236}">
                  <a16:creationId xmlns:a16="http://schemas.microsoft.com/office/drawing/2014/main" id="{BCF98F30-47DC-4BE8-80BF-D9C2B282B3BE}"/>
                </a:ext>
              </a:extLst>
            </p:cNvPr>
            <p:cNvSpPr>
              <a:spLocks noChangeAspect="1"/>
            </p:cNvSpPr>
            <p:nvPr/>
          </p:nvSpPr>
          <p:spPr>
            <a:xfrm>
              <a:off x="4114800" y="2020459"/>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lowchart: Connector 90">
              <a:extLst>
                <a:ext uri="{FF2B5EF4-FFF2-40B4-BE49-F238E27FC236}">
                  <a16:creationId xmlns:a16="http://schemas.microsoft.com/office/drawing/2014/main" id="{2B7E691D-3BDD-4997-9842-31F3ACA2FC47}"/>
                </a:ext>
              </a:extLst>
            </p:cNvPr>
            <p:cNvSpPr>
              <a:spLocks noChangeAspect="1"/>
            </p:cNvSpPr>
            <p:nvPr/>
          </p:nvSpPr>
          <p:spPr>
            <a:xfrm>
              <a:off x="3941109" y="336964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lowchart: Connector 91">
              <a:extLst>
                <a:ext uri="{FF2B5EF4-FFF2-40B4-BE49-F238E27FC236}">
                  <a16:creationId xmlns:a16="http://schemas.microsoft.com/office/drawing/2014/main" id="{5257BB55-B880-43DC-907A-C9FFA068D430}"/>
                </a:ext>
              </a:extLst>
            </p:cNvPr>
            <p:cNvSpPr>
              <a:spLocks noChangeAspect="1"/>
            </p:cNvSpPr>
            <p:nvPr/>
          </p:nvSpPr>
          <p:spPr>
            <a:xfrm>
              <a:off x="5553712" y="2701636"/>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Arrow Connector 92">
              <a:extLst>
                <a:ext uri="{FF2B5EF4-FFF2-40B4-BE49-F238E27FC236}">
                  <a16:creationId xmlns:a16="http://schemas.microsoft.com/office/drawing/2014/main" id="{E5B32DCD-77D4-439D-8A5E-49DCA4E3EDD7}"/>
                </a:ext>
              </a:extLst>
            </p:cNvPr>
            <p:cNvCxnSpPr>
              <a:cxnSpLocks noChangeAspect="1"/>
              <a:stCxn id="90" idx="5"/>
              <a:endCxn id="92" idx="1"/>
            </p:cNvCxnSpPr>
            <p:nvPr/>
          </p:nvCxnSpPr>
          <p:spPr>
            <a:xfrm>
              <a:off x="4505045" y="2410704"/>
              <a:ext cx="1115622" cy="35788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94" name="Flowchart: Connector 93">
              <a:extLst>
                <a:ext uri="{FF2B5EF4-FFF2-40B4-BE49-F238E27FC236}">
                  <a16:creationId xmlns:a16="http://schemas.microsoft.com/office/drawing/2014/main" id="{5538CE4A-D763-4BE0-A2DE-FD80FA096723}"/>
                </a:ext>
              </a:extLst>
            </p:cNvPr>
            <p:cNvSpPr>
              <a:spLocks noChangeAspect="1"/>
            </p:cNvSpPr>
            <p:nvPr/>
          </p:nvSpPr>
          <p:spPr>
            <a:xfrm>
              <a:off x="4753783" y="2948165"/>
              <a:ext cx="457200" cy="457200"/>
            </a:xfrm>
            <a:prstGeom prst="flowChartConnec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lowchart: Connector 94">
              <a:extLst>
                <a:ext uri="{FF2B5EF4-FFF2-40B4-BE49-F238E27FC236}">
                  <a16:creationId xmlns:a16="http://schemas.microsoft.com/office/drawing/2014/main" id="{12A3E98D-D0E8-4857-A4B1-CF17AB4E391A}"/>
                </a:ext>
              </a:extLst>
            </p:cNvPr>
            <p:cNvSpPr>
              <a:spLocks noChangeAspect="1"/>
            </p:cNvSpPr>
            <p:nvPr/>
          </p:nvSpPr>
          <p:spPr>
            <a:xfrm>
              <a:off x="3310218" y="2907965"/>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lowchart: Connector 95">
              <a:extLst>
                <a:ext uri="{FF2B5EF4-FFF2-40B4-BE49-F238E27FC236}">
                  <a16:creationId xmlns:a16="http://schemas.microsoft.com/office/drawing/2014/main" id="{18B673F5-8B08-4ED3-8081-250C4B920A2B}"/>
                </a:ext>
              </a:extLst>
            </p:cNvPr>
            <p:cNvSpPr>
              <a:spLocks noChangeAspect="1"/>
            </p:cNvSpPr>
            <p:nvPr/>
          </p:nvSpPr>
          <p:spPr>
            <a:xfrm>
              <a:off x="5411006" y="3571353"/>
              <a:ext cx="457200" cy="457200"/>
            </a:xfrm>
            <a:prstGeom prst="flowChartConnector">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7" name="Straight Arrow Connector 96">
              <a:extLst>
                <a:ext uri="{FF2B5EF4-FFF2-40B4-BE49-F238E27FC236}">
                  <a16:creationId xmlns:a16="http://schemas.microsoft.com/office/drawing/2014/main" id="{5964109D-B7C2-4041-A534-C9E0B2C26617}"/>
                </a:ext>
              </a:extLst>
            </p:cNvPr>
            <p:cNvCxnSpPr>
              <a:cxnSpLocks noChangeAspect="1"/>
              <a:stCxn id="90" idx="3"/>
              <a:endCxn id="95" idx="7"/>
            </p:cNvCxnSpPr>
            <p:nvPr/>
          </p:nvCxnSpPr>
          <p:spPr>
            <a:xfrm flipH="1">
              <a:off x="3700463" y="2410704"/>
              <a:ext cx="481292" cy="56421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98" name="Straight Arrow Connector 97">
              <a:extLst>
                <a:ext uri="{FF2B5EF4-FFF2-40B4-BE49-F238E27FC236}">
                  <a16:creationId xmlns:a16="http://schemas.microsoft.com/office/drawing/2014/main" id="{E72CA685-93EE-4484-8C37-FC048E1A8842}"/>
                </a:ext>
              </a:extLst>
            </p:cNvPr>
            <p:cNvCxnSpPr>
              <a:cxnSpLocks noChangeAspect="1"/>
              <a:stCxn id="95" idx="5"/>
              <a:endCxn id="91" idx="1"/>
            </p:cNvCxnSpPr>
            <p:nvPr/>
          </p:nvCxnSpPr>
          <p:spPr>
            <a:xfrm>
              <a:off x="3700463" y="3298210"/>
              <a:ext cx="307601" cy="13839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99" name="Straight Arrow Connector 98">
              <a:extLst>
                <a:ext uri="{FF2B5EF4-FFF2-40B4-BE49-F238E27FC236}">
                  <a16:creationId xmlns:a16="http://schemas.microsoft.com/office/drawing/2014/main" id="{9C188CF6-7CF8-460B-9F08-92E1937049CA}"/>
                </a:ext>
              </a:extLst>
            </p:cNvPr>
            <p:cNvCxnSpPr>
              <a:cxnSpLocks noChangeAspect="1"/>
              <a:stCxn id="91" idx="7"/>
              <a:endCxn id="94" idx="2"/>
            </p:cNvCxnSpPr>
            <p:nvPr/>
          </p:nvCxnSpPr>
          <p:spPr>
            <a:xfrm flipV="1">
              <a:off x="4331354" y="3176765"/>
              <a:ext cx="422429" cy="2598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100" name="Straight Arrow Connector 99">
              <a:extLst>
                <a:ext uri="{FF2B5EF4-FFF2-40B4-BE49-F238E27FC236}">
                  <a16:creationId xmlns:a16="http://schemas.microsoft.com/office/drawing/2014/main" id="{5A87135E-B530-41FF-97C6-EEA143D07CFE}"/>
                </a:ext>
              </a:extLst>
            </p:cNvPr>
            <p:cNvCxnSpPr>
              <a:cxnSpLocks noChangeAspect="1"/>
              <a:stCxn id="94" idx="5"/>
              <a:endCxn id="96" idx="1"/>
            </p:cNvCxnSpPr>
            <p:nvPr/>
          </p:nvCxnSpPr>
          <p:spPr>
            <a:xfrm>
              <a:off x="5144028" y="3338410"/>
              <a:ext cx="333933" cy="29989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101" name="Straight Arrow Connector 100">
              <a:extLst>
                <a:ext uri="{FF2B5EF4-FFF2-40B4-BE49-F238E27FC236}">
                  <a16:creationId xmlns:a16="http://schemas.microsoft.com/office/drawing/2014/main" id="{8128D8F3-0822-45CE-AD0E-6A5C330AEB01}"/>
                </a:ext>
              </a:extLst>
            </p:cNvPr>
            <p:cNvCxnSpPr>
              <a:cxnSpLocks noChangeAspect="1"/>
              <a:stCxn id="92" idx="4"/>
              <a:endCxn id="96" idx="0"/>
            </p:cNvCxnSpPr>
            <p:nvPr/>
          </p:nvCxnSpPr>
          <p:spPr>
            <a:xfrm flipH="1">
              <a:off x="5639606" y="3158836"/>
              <a:ext cx="142706" cy="412517"/>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102" name="Flowchart: Connector 101">
              <a:extLst>
                <a:ext uri="{FF2B5EF4-FFF2-40B4-BE49-F238E27FC236}">
                  <a16:creationId xmlns:a16="http://schemas.microsoft.com/office/drawing/2014/main" id="{FABEAF8E-4441-4FA2-9F5B-C9F6D209E327}"/>
                </a:ext>
              </a:extLst>
            </p:cNvPr>
            <p:cNvSpPr>
              <a:spLocks noChangeAspect="1"/>
            </p:cNvSpPr>
            <p:nvPr/>
          </p:nvSpPr>
          <p:spPr>
            <a:xfrm>
              <a:off x="3285407" y="3759893"/>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lowchart: Connector 102">
              <a:extLst>
                <a:ext uri="{FF2B5EF4-FFF2-40B4-BE49-F238E27FC236}">
                  <a16:creationId xmlns:a16="http://schemas.microsoft.com/office/drawing/2014/main" id="{EDD828CB-7FA6-46CA-AD49-A67AB9971AA7}"/>
                </a:ext>
              </a:extLst>
            </p:cNvPr>
            <p:cNvSpPr>
              <a:spLocks noChangeAspect="1"/>
            </p:cNvSpPr>
            <p:nvPr/>
          </p:nvSpPr>
          <p:spPr>
            <a:xfrm>
              <a:off x="2550459" y="3638308"/>
              <a:ext cx="457200" cy="457200"/>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4" name="Straight Arrow Connector 103">
              <a:extLst>
                <a:ext uri="{FF2B5EF4-FFF2-40B4-BE49-F238E27FC236}">
                  <a16:creationId xmlns:a16="http://schemas.microsoft.com/office/drawing/2014/main" id="{626B4A70-BFAA-4251-B586-5FD70362A5A6}"/>
                </a:ext>
              </a:extLst>
            </p:cNvPr>
            <p:cNvCxnSpPr>
              <a:cxnSpLocks noChangeAspect="1"/>
              <a:stCxn id="95" idx="4"/>
              <a:endCxn id="102" idx="0"/>
            </p:cNvCxnSpPr>
            <p:nvPr/>
          </p:nvCxnSpPr>
          <p:spPr>
            <a:xfrm flipH="1">
              <a:off x="3514007" y="3365165"/>
              <a:ext cx="24811" cy="39472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105" name="Straight Arrow Connector 104">
              <a:extLst>
                <a:ext uri="{FF2B5EF4-FFF2-40B4-BE49-F238E27FC236}">
                  <a16:creationId xmlns:a16="http://schemas.microsoft.com/office/drawing/2014/main" id="{66DDE1EE-3FE7-4E8A-81D5-1C7E62C89D31}"/>
                </a:ext>
              </a:extLst>
            </p:cNvPr>
            <p:cNvCxnSpPr>
              <a:cxnSpLocks noChangeAspect="1"/>
              <a:stCxn id="95" idx="3"/>
              <a:endCxn id="103" idx="7"/>
            </p:cNvCxnSpPr>
            <p:nvPr/>
          </p:nvCxnSpPr>
          <p:spPr>
            <a:xfrm flipH="1">
              <a:off x="2940704" y="3298210"/>
              <a:ext cx="436469" cy="407053"/>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106" name="Flowchart: Connector 105">
              <a:extLst>
                <a:ext uri="{FF2B5EF4-FFF2-40B4-BE49-F238E27FC236}">
                  <a16:creationId xmlns:a16="http://schemas.microsoft.com/office/drawing/2014/main" id="{C8980AC4-E2F6-4165-9BAA-B6A53358E944}"/>
                </a:ext>
              </a:extLst>
            </p:cNvPr>
            <p:cNvSpPr>
              <a:spLocks noChangeAspect="1"/>
            </p:cNvSpPr>
            <p:nvPr/>
          </p:nvSpPr>
          <p:spPr>
            <a:xfrm>
              <a:off x="6438868" y="2497970"/>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7" name="Straight Arrow Connector 106">
              <a:extLst>
                <a:ext uri="{FF2B5EF4-FFF2-40B4-BE49-F238E27FC236}">
                  <a16:creationId xmlns:a16="http://schemas.microsoft.com/office/drawing/2014/main" id="{49741348-09AF-4C75-94E6-04FC3C70C119}"/>
                </a:ext>
              </a:extLst>
            </p:cNvPr>
            <p:cNvCxnSpPr>
              <a:cxnSpLocks noChangeAspect="1"/>
              <a:stCxn id="90" idx="6"/>
              <a:endCxn id="106" idx="1"/>
            </p:cNvCxnSpPr>
            <p:nvPr/>
          </p:nvCxnSpPr>
          <p:spPr>
            <a:xfrm>
              <a:off x="4572000" y="2249059"/>
              <a:ext cx="1933823" cy="315866"/>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cxnSp>
          <p:nvCxnSpPr>
            <p:cNvPr id="108" name="Straight Arrow Connector 107">
              <a:extLst>
                <a:ext uri="{FF2B5EF4-FFF2-40B4-BE49-F238E27FC236}">
                  <a16:creationId xmlns:a16="http://schemas.microsoft.com/office/drawing/2014/main" id="{8F83E897-E29F-4328-B504-72EAD6A56AE1}"/>
                </a:ext>
              </a:extLst>
            </p:cNvPr>
            <p:cNvCxnSpPr>
              <a:cxnSpLocks noChangeAspect="1"/>
              <a:stCxn id="106" idx="3"/>
              <a:endCxn id="96" idx="6"/>
            </p:cNvCxnSpPr>
            <p:nvPr/>
          </p:nvCxnSpPr>
          <p:spPr>
            <a:xfrm flipH="1">
              <a:off x="5868206" y="2888215"/>
              <a:ext cx="637617" cy="911738"/>
            </a:xfrm>
            <a:prstGeom prst="straightConnector1">
              <a:avLst/>
            </a:prstGeom>
            <a:ln w="19050">
              <a:headEnd type="none" w="sm" len="med"/>
              <a:tailEnd type="triangle" w="lg" len="lg"/>
            </a:ln>
          </p:spPr>
          <p:style>
            <a:lnRef idx="1">
              <a:schemeClr val="dk1"/>
            </a:lnRef>
            <a:fillRef idx="0">
              <a:schemeClr val="dk1"/>
            </a:fillRef>
            <a:effectRef idx="0">
              <a:schemeClr val="dk1"/>
            </a:effectRef>
            <a:fontRef idx="minor">
              <a:schemeClr val="tx1"/>
            </a:fontRef>
          </p:style>
        </p:cxnSp>
        <p:sp>
          <p:nvSpPr>
            <p:cNvPr id="109" name="Rectangle: Rounded Corners 108">
              <a:extLst>
                <a:ext uri="{FF2B5EF4-FFF2-40B4-BE49-F238E27FC236}">
                  <a16:creationId xmlns:a16="http://schemas.microsoft.com/office/drawing/2014/main" id="{00E7F67B-ABDC-452B-8CC0-B0CFBBD596C5}"/>
                </a:ext>
              </a:extLst>
            </p:cNvPr>
            <p:cNvSpPr>
              <a:spLocks noChangeAspect="1"/>
            </p:cNvSpPr>
            <p:nvPr/>
          </p:nvSpPr>
          <p:spPr>
            <a:xfrm>
              <a:off x="2362200" y="1904999"/>
              <a:ext cx="4724400" cy="2553859"/>
            </a:xfrm>
            <a:prstGeom prst="roundRect">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sp>
        <p:nvSpPr>
          <p:cNvPr id="110" name="TextBox 109">
            <a:extLst>
              <a:ext uri="{FF2B5EF4-FFF2-40B4-BE49-F238E27FC236}">
                <a16:creationId xmlns:a16="http://schemas.microsoft.com/office/drawing/2014/main" id="{9633761D-DB35-41BB-9020-5C4C02FC21A8}"/>
              </a:ext>
            </a:extLst>
          </p:cNvPr>
          <p:cNvSpPr txBox="1"/>
          <p:nvPr/>
        </p:nvSpPr>
        <p:spPr>
          <a:xfrm>
            <a:off x="5427302" y="4806174"/>
            <a:ext cx="974947" cy="369332"/>
          </a:xfrm>
          <a:prstGeom prst="rect">
            <a:avLst/>
          </a:prstGeom>
          <a:noFill/>
        </p:spPr>
        <p:txBody>
          <a:bodyPr wrap="none" rtlCol="0">
            <a:spAutoFit/>
          </a:bodyPr>
          <a:lstStyle/>
          <a:p>
            <a:r>
              <a:rPr lang="en-US" dirty="0"/>
              <a:t>Model C</a:t>
            </a:r>
          </a:p>
        </p:txBody>
      </p:sp>
      <p:sp>
        <p:nvSpPr>
          <p:cNvPr id="111" name="TextBox 110">
            <a:extLst>
              <a:ext uri="{FF2B5EF4-FFF2-40B4-BE49-F238E27FC236}">
                <a16:creationId xmlns:a16="http://schemas.microsoft.com/office/drawing/2014/main" id="{4E288AF5-93A7-4D00-9495-E79EE5AD89B5}"/>
              </a:ext>
            </a:extLst>
          </p:cNvPr>
          <p:cNvSpPr txBox="1"/>
          <p:nvPr/>
        </p:nvSpPr>
        <p:spPr>
          <a:xfrm>
            <a:off x="7163005" y="3244334"/>
            <a:ext cx="694421" cy="369332"/>
          </a:xfrm>
          <a:prstGeom prst="rect">
            <a:avLst/>
          </a:prstGeom>
          <a:noFill/>
        </p:spPr>
        <p:txBody>
          <a:bodyPr wrap="none" rtlCol="0">
            <a:spAutoFit/>
          </a:bodyPr>
          <a:lstStyle/>
          <a:p>
            <a:r>
              <a:rPr lang="en-US" dirty="0"/>
              <a:t>File 2</a:t>
            </a:r>
          </a:p>
        </p:txBody>
      </p:sp>
      <p:sp>
        <p:nvSpPr>
          <p:cNvPr id="112" name="TextBox 111">
            <a:extLst>
              <a:ext uri="{FF2B5EF4-FFF2-40B4-BE49-F238E27FC236}">
                <a16:creationId xmlns:a16="http://schemas.microsoft.com/office/drawing/2014/main" id="{A1762A99-7FCF-4647-9641-671DA45E6362}"/>
              </a:ext>
            </a:extLst>
          </p:cNvPr>
          <p:cNvSpPr txBox="1"/>
          <p:nvPr/>
        </p:nvSpPr>
        <p:spPr>
          <a:xfrm>
            <a:off x="3106261" y="4708071"/>
            <a:ext cx="694421" cy="369332"/>
          </a:xfrm>
          <a:prstGeom prst="rect">
            <a:avLst/>
          </a:prstGeom>
          <a:noFill/>
        </p:spPr>
        <p:txBody>
          <a:bodyPr wrap="none" rtlCol="0">
            <a:spAutoFit/>
          </a:bodyPr>
          <a:lstStyle/>
          <a:p>
            <a:r>
              <a:rPr lang="en-US" dirty="0"/>
              <a:t>File 3</a:t>
            </a:r>
          </a:p>
        </p:txBody>
      </p:sp>
      <p:grpSp>
        <p:nvGrpSpPr>
          <p:cNvPr id="113" name="Group 112">
            <a:extLst>
              <a:ext uri="{FF2B5EF4-FFF2-40B4-BE49-F238E27FC236}">
                <a16:creationId xmlns:a16="http://schemas.microsoft.com/office/drawing/2014/main" id="{5D6B1188-6215-4AF5-AD70-8530EBB891C1}"/>
              </a:ext>
            </a:extLst>
          </p:cNvPr>
          <p:cNvGrpSpPr/>
          <p:nvPr/>
        </p:nvGrpSpPr>
        <p:grpSpPr>
          <a:xfrm>
            <a:off x="2996752" y="5124341"/>
            <a:ext cx="990530" cy="990600"/>
            <a:chOff x="3581470" y="3429000"/>
            <a:chExt cx="990530" cy="990600"/>
          </a:xfrm>
        </p:grpSpPr>
        <p:sp>
          <p:nvSpPr>
            <p:cNvPr id="114" name="Rectangle: Folded Corner 113">
              <a:extLst>
                <a:ext uri="{FF2B5EF4-FFF2-40B4-BE49-F238E27FC236}">
                  <a16:creationId xmlns:a16="http://schemas.microsoft.com/office/drawing/2014/main" id="{49538A2B-5204-4BB8-8E87-CDD4001F0E14}"/>
                </a:ext>
              </a:extLst>
            </p:cNvPr>
            <p:cNvSpPr/>
            <p:nvPr/>
          </p:nvSpPr>
          <p:spPr>
            <a:xfrm>
              <a:off x="3581470" y="3429000"/>
              <a:ext cx="990530" cy="990600"/>
            </a:xfrm>
            <a:prstGeom prst="foldedCorner">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3.3</a:t>
              </a:r>
            </a:p>
          </p:txBody>
        </p:sp>
        <p:pic>
          <p:nvPicPr>
            <p:cNvPr id="115" name="Picture 114">
              <a:extLst>
                <a:ext uri="{FF2B5EF4-FFF2-40B4-BE49-F238E27FC236}">
                  <a16:creationId xmlns:a16="http://schemas.microsoft.com/office/drawing/2014/main" id="{F8B796F8-9ACD-4009-9ABF-371F87EA0BCE}"/>
                </a:ext>
              </a:extLst>
            </p:cNvPr>
            <p:cNvPicPr>
              <a:picLocks noChangeAspect="1"/>
            </p:cNvPicPr>
            <p:nvPr/>
          </p:nvPicPr>
          <p:blipFill>
            <a:blip r:embed="rId3"/>
            <a:stretch>
              <a:fillRect/>
            </a:stretch>
          </p:blipFill>
          <p:spPr>
            <a:xfrm>
              <a:off x="3605955" y="3529139"/>
              <a:ext cx="889845" cy="230167"/>
            </a:xfrm>
            <a:prstGeom prst="rect">
              <a:avLst/>
            </a:prstGeom>
          </p:spPr>
        </p:pic>
      </p:grpSp>
      <p:sp>
        <p:nvSpPr>
          <p:cNvPr id="116" name="Arrow: Right 115">
            <a:extLst>
              <a:ext uri="{FF2B5EF4-FFF2-40B4-BE49-F238E27FC236}">
                <a16:creationId xmlns:a16="http://schemas.microsoft.com/office/drawing/2014/main" id="{A016B076-8E26-4610-BB9A-E900182D83B8}"/>
              </a:ext>
            </a:extLst>
          </p:cNvPr>
          <p:cNvSpPr/>
          <p:nvPr/>
        </p:nvSpPr>
        <p:spPr>
          <a:xfrm>
            <a:off x="2199241" y="2492827"/>
            <a:ext cx="639199" cy="334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Arrow: Right 116">
            <a:extLst>
              <a:ext uri="{FF2B5EF4-FFF2-40B4-BE49-F238E27FC236}">
                <a16:creationId xmlns:a16="http://schemas.microsoft.com/office/drawing/2014/main" id="{AEAD317A-67BD-4932-B40B-09471612CA0A}"/>
              </a:ext>
            </a:extLst>
          </p:cNvPr>
          <p:cNvSpPr/>
          <p:nvPr/>
        </p:nvSpPr>
        <p:spPr>
          <a:xfrm>
            <a:off x="4346528" y="2460496"/>
            <a:ext cx="639199" cy="334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Arrow: Right 117">
            <a:extLst>
              <a:ext uri="{FF2B5EF4-FFF2-40B4-BE49-F238E27FC236}">
                <a16:creationId xmlns:a16="http://schemas.microsoft.com/office/drawing/2014/main" id="{E8A2F614-CB77-43AC-872A-152697211F74}"/>
              </a:ext>
            </a:extLst>
          </p:cNvPr>
          <p:cNvSpPr/>
          <p:nvPr/>
        </p:nvSpPr>
        <p:spPr>
          <a:xfrm rot="2806031">
            <a:off x="6424232" y="3153710"/>
            <a:ext cx="639199" cy="334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Arrow: Right 118">
            <a:extLst>
              <a:ext uri="{FF2B5EF4-FFF2-40B4-BE49-F238E27FC236}">
                <a16:creationId xmlns:a16="http://schemas.microsoft.com/office/drawing/2014/main" id="{8700C869-E454-4DE8-BC1D-A4D905ECF814}"/>
              </a:ext>
            </a:extLst>
          </p:cNvPr>
          <p:cNvSpPr/>
          <p:nvPr/>
        </p:nvSpPr>
        <p:spPr>
          <a:xfrm rot="7788401">
            <a:off x="6772329" y="5125254"/>
            <a:ext cx="639199" cy="334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Arrow: Right 119">
            <a:extLst>
              <a:ext uri="{FF2B5EF4-FFF2-40B4-BE49-F238E27FC236}">
                <a16:creationId xmlns:a16="http://schemas.microsoft.com/office/drawing/2014/main" id="{B45BA5E2-C621-431E-8FAF-BC4175F8014A}"/>
              </a:ext>
            </a:extLst>
          </p:cNvPr>
          <p:cNvSpPr/>
          <p:nvPr/>
        </p:nvSpPr>
        <p:spPr>
          <a:xfrm rot="10800000">
            <a:off x="4381384" y="5415647"/>
            <a:ext cx="639199" cy="334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Arrow: Right 120">
            <a:extLst>
              <a:ext uri="{FF2B5EF4-FFF2-40B4-BE49-F238E27FC236}">
                <a16:creationId xmlns:a16="http://schemas.microsoft.com/office/drawing/2014/main" id="{E201CB84-8204-4B8F-A95A-62A9D9A49E37}"/>
              </a:ext>
            </a:extLst>
          </p:cNvPr>
          <p:cNvSpPr/>
          <p:nvPr/>
        </p:nvSpPr>
        <p:spPr>
          <a:xfrm rot="10800000">
            <a:off x="2105475" y="5410437"/>
            <a:ext cx="639199" cy="334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Arrow: Curved Right 121">
            <a:extLst>
              <a:ext uri="{FF2B5EF4-FFF2-40B4-BE49-F238E27FC236}">
                <a16:creationId xmlns:a16="http://schemas.microsoft.com/office/drawing/2014/main" id="{C929B7E5-0AC2-4D7F-8E3B-8A2FB2F361FB}"/>
              </a:ext>
            </a:extLst>
          </p:cNvPr>
          <p:cNvSpPr/>
          <p:nvPr/>
        </p:nvSpPr>
        <p:spPr>
          <a:xfrm>
            <a:off x="2589516" y="3575226"/>
            <a:ext cx="590560" cy="1094405"/>
          </a:xfrm>
          <a:prstGeom prst="curved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3" name="Arrow: Curved Right 122">
            <a:extLst>
              <a:ext uri="{FF2B5EF4-FFF2-40B4-BE49-F238E27FC236}">
                <a16:creationId xmlns:a16="http://schemas.microsoft.com/office/drawing/2014/main" id="{B357EC4F-48A2-44C2-8658-3F61E5C881AB}"/>
              </a:ext>
            </a:extLst>
          </p:cNvPr>
          <p:cNvSpPr/>
          <p:nvPr/>
        </p:nvSpPr>
        <p:spPr>
          <a:xfrm rot="10800000">
            <a:off x="3728584" y="3542196"/>
            <a:ext cx="590560" cy="1094405"/>
          </a:xfrm>
          <a:prstGeom prst="curved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4" name="TextBox 123">
            <a:extLst>
              <a:ext uri="{FF2B5EF4-FFF2-40B4-BE49-F238E27FC236}">
                <a16:creationId xmlns:a16="http://schemas.microsoft.com/office/drawing/2014/main" id="{10ACBB38-AF73-47C5-9ED5-64D5B98615E1}"/>
              </a:ext>
            </a:extLst>
          </p:cNvPr>
          <p:cNvSpPr txBox="1"/>
          <p:nvPr/>
        </p:nvSpPr>
        <p:spPr>
          <a:xfrm>
            <a:off x="2953950" y="3834385"/>
            <a:ext cx="1039067" cy="646331"/>
          </a:xfrm>
          <a:prstGeom prst="rect">
            <a:avLst/>
          </a:prstGeom>
          <a:noFill/>
        </p:spPr>
        <p:txBody>
          <a:bodyPr wrap="none" rtlCol="0">
            <a:spAutoFit/>
          </a:bodyPr>
          <a:lstStyle/>
          <a:p>
            <a:pPr algn="ctr"/>
            <a:r>
              <a:rPr lang="en-US" dirty="0"/>
              <a:t>Compare</a:t>
            </a:r>
          </a:p>
          <a:p>
            <a:pPr algn="ctr"/>
            <a:r>
              <a:rPr lang="en-US" dirty="0"/>
              <a:t>Diff</a:t>
            </a:r>
          </a:p>
        </p:txBody>
      </p:sp>
    </p:spTree>
    <p:extLst>
      <p:ext uri="{BB962C8B-B14F-4D97-AF65-F5344CB8AC3E}">
        <p14:creationId xmlns:p14="http://schemas.microsoft.com/office/powerpoint/2010/main" val="4213628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Colectica 6 Compatibility</a:t>
            </a:r>
          </a:p>
        </p:txBody>
      </p:sp>
      <p:sp>
        <p:nvSpPr>
          <p:cNvPr id="5" name="Slide Number Placeholder 4"/>
          <p:cNvSpPr>
            <a:spLocks noGrp="1"/>
          </p:cNvSpPr>
          <p:nvPr>
            <p:ph type="sldNum" sz="quarter" idx="12"/>
          </p:nvPr>
        </p:nvSpPr>
        <p:spPr/>
        <p:txBody>
          <a:bodyPr>
            <a:normAutofit fontScale="85000" lnSpcReduction="20000"/>
          </a:bodyPr>
          <a:lstStyle/>
          <a:p>
            <a:fld id="{7001C82C-A011-4758-B95D-86304D9DA0A2}" type="slidenum">
              <a:rPr lang="en-US" smtClean="0"/>
              <a:pPr/>
              <a:t>9</a:t>
            </a:fld>
            <a:endParaRPr lang="en-US"/>
          </a:p>
        </p:txBody>
      </p:sp>
      <p:sp>
        <p:nvSpPr>
          <p:cNvPr id="8" name="Content Placeholder 7"/>
          <p:cNvSpPr>
            <a:spLocks noGrp="1"/>
          </p:cNvSpPr>
          <p:nvPr>
            <p:ph sz="quarter" idx="1"/>
          </p:nvPr>
        </p:nvSpPr>
        <p:spPr>
          <a:xfrm>
            <a:off x="612648" y="1600200"/>
            <a:ext cx="8302752" cy="4419600"/>
          </a:xfrm>
        </p:spPr>
        <p:txBody>
          <a:bodyPr>
            <a:normAutofit fontScale="92500" lnSpcReduction="20000"/>
          </a:bodyPr>
          <a:lstStyle/>
          <a:p>
            <a:r>
              <a:rPr lang="en-US" sz="4000" dirty="0"/>
              <a:t>Backwards Compatibility</a:t>
            </a:r>
          </a:p>
          <a:p>
            <a:pPr lvl="1"/>
            <a:r>
              <a:rPr lang="en-US" sz="3700" dirty="0"/>
              <a:t>Colectica 6 can read/write prior DDI versions</a:t>
            </a:r>
          </a:p>
          <a:p>
            <a:r>
              <a:rPr lang="en-US" sz="4000" dirty="0"/>
              <a:t>Forward compatibility for older systems</a:t>
            </a:r>
          </a:p>
          <a:p>
            <a:pPr lvl="1"/>
            <a:r>
              <a:rPr lang="en-US" sz="3700" dirty="0"/>
              <a:t>Within an existing DDI item type</a:t>
            </a:r>
          </a:p>
          <a:p>
            <a:pPr lvl="1"/>
            <a:r>
              <a:rPr lang="en-US" sz="3700" dirty="0"/>
              <a:t>New or updated content in 3.3 can become extensions in prior versions</a:t>
            </a:r>
          </a:p>
          <a:p>
            <a:pPr lvl="2"/>
            <a:r>
              <a:rPr lang="en-US" sz="3400" dirty="0"/>
              <a:t>User attributes in 3.2</a:t>
            </a:r>
          </a:p>
          <a:p>
            <a:pPr lvl="2"/>
            <a:r>
              <a:rPr lang="en-US" sz="3400" dirty="0"/>
              <a:t>Notes in 3.1</a:t>
            </a:r>
          </a:p>
          <a:p>
            <a:endParaRPr lang="en-US" sz="3400" dirty="0"/>
          </a:p>
          <a:p>
            <a:pPr lvl="1"/>
            <a:endParaRPr lang="en-US" sz="3400" dirty="0"/>
          </a:p>
        </p:txBody>
      </p:sp>
    </p:spTree>
    <p:extLst>
      <p:ext uri="{BB962C8B-B14F-4D97-AF65-F5344CB8AC3E}">
        <p14:creationId xmlns:p14="http://schemas.microsoft.com/office/powerpoint/2010/main" val="73601815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0</TotalTime>
  <Words>1270</Words>
  <Application>Microsoft Office PowerPoint</Application>
  <PresentationFormat>On-screen Show (4:3)</PresentationFormat>
  <Paragraphs>244</Paragraphs>
  <Slides>27</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Calibri</vt:lpstr>
      <vt:lpstr>Tw Cen MT</vt:lpstr>
      <vt:lpstr>Wingdings</vt:lpstr>
      <vt:lpstr>Wingdings 2</vt:lpstr>
      <vt:lpstr>Median</vt:lpstr>
      <vt:lpstr>Colectica version 6</vt:lpstr>
      <vt:lpstr>Colectica 6 is available</vt:lpstr>
      <vt:lpstr>In This Talk</vt:lpstr>
      <vt:lpstr>DDI Lifecycle Lifecycle</vt:lpstr>
      <vt:lpstr>Mapping DDI</vt:lpstr>
      <vt:lpstr>Colectica Model</vt:lpstr>
      <vt:lpstr>Roundtrip testing</vt:lpstr>
      <vt:lpstr>Roundtrip testing across versions</vt:lpstr>
      <vt:lpstr>Colectica 6 Compatibility</vt:lpstr>
      <vt:lpstr>Very Backwards Compatible DDI</vt:lpstr>
      <vt:lpstr>Other materials</vt:lpstr>
      <vt:lpstr>Colectica Portal new features</vt:lpstr>
      <vt:lpstr>New Portal 6 features</vt:lpstr>
      <vt:lpstr>Colectica Classifications</vt:lpstr>
      <vt:lpstr>Quality Statements and Standards</vt:lpstr>
      <vt:lpstr>Cross study concordance</vt:lpstr>
      <vt:lpstr>Colectica Repository 6</vt:lpstr>
      <vt:lpstr>Transactions and Versioning</vt:lpstr>
      <vt:lpstr>Transaction Types (1 of 2)</vt:lpstr>
      <vt:lpstr>Transaction Types (2 of 2)</vt:lpstr>
      <vt:lpstr>Updated Repository disk layout</vt:lpstr>
      <vt:lpstr>100s of new features and updates</vt:lpstr>
      <vt:lpstr>Colectica 7</vt:lpstr>
      <vt:lpstr>Colectica 7 is coming!</vt:lpstr>
      <vt:lpstr>Have questions about Colectica?</vt:lpstr>
      <vt:lpstr>Thank you</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Colectica Questionnares</dc:title>
  <dc:creator/>
  <cp:lastModifiedBy/>
  <cp:revision>1</cp:revision>
  <dcterms:created xsi:type="dcterms:W3CDTF">2012-06-05T17:15:01Z</dcterms:created>
  <dcterms:modified xsi:type="dcterms:W3CDTF">2020-12-02T13:57:37Z</dcterms:modified>
</cp:coreProperties>
</file>