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259" r:id="rId2"/>
    <p:sldId id="263" r:id="rId3"/>
    <p:sldId id="275" r:id="rId4"/>
    <p:sldId id="276" r:id="rId5"/>
    <p:sldId id="264" r:id="rId6"/>
    <p:sldId id="265" r:id="rId7"/>
    <p:sldId id="266" r:id="rId8"/>
    <p:sldId id="272" r:id="rId9"/>
    <p:sldId id="277" r:id="rId10"/>
    <p:sldId id="271" r:id="rId11"/>
    <p:sldId id="268" r:id="rId12"/>
    <p:sldId id="278" r:id="rId13"/>
    <p:sldId id="273" r:id="rId14"/>
    <p:sldId id="282" r:id="rId15"/>
    <p:sldId id="279" r:id="rId16"/>
    <p:sldId id="281" r:id="rId17"/>
    <p:sldId id="280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75" autoAdjust="0"/>
  </p:normalViewPr>
  <p:slideViewPr>
    <p:cSldViewPr snapToGrid="0" snapToObjects="1"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7AEF2E-12DA-2D43-9954-979BBC0C2216}" type="datetimeFigureOut">
              <a:rPr lang="it-IT" smtClean="0"/>
              <a:t>17/06/2019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1F7FF-738E-274D-B650-E266A7AE2C56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955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" name="Google Shape;795;p5:notes"/>
          <p:cNvSpPr txBox="1">
            <a:spLocks noGrp="1"/>
          </p:cNvSpPr>
          <p:nvPr>
            <p:ph type="body" idx="1"/>
          </p:nvPr>
        </p:nvSpPr>
        <p:spPr>
          <a:xfrm>
            <a:off x="685479" y="4400175"/>
            <a:ext cx="5487300" cy="3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00" tIns="89600" rIns="89600" bIns="896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Let’s remind ourselves of our organization’s mission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6" name="Google Shape;79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5" name="Google Shape;80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Bridging the social and technical requires input from diverse representatives across the research landscape to develop multi-level solutions to data management issues throughout the research lifecycle. These approaches lead to outputs that cover the areas of:...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1E0266-8C6D-4FC8-B9A8-7FFAEDF3BCFF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6724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1F7FF-738E-274D-B650-E266A7AE2C56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8506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91900"/>
            <a:ext cx="7772400" cy="2387600"/>
          </a:xfrm>
        </p:spPr>
        <p:txBody>
          <a:bodyPr anchor="b">
            <a:normAutofit/>
          </a:bodyPr>
          <a:lstStyle>
            <a:lvl1pPr algn="ctr">
              <a:defRPr sz="48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698124"/>
            <a:ext cx="6858000" cy="1537138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339B-E4BF-F847-ACA9-7EA416882D8E}" type="datetime1">
              <a:rPr lang="it-IT" smtClean="0"/>
              <a:t>17/06/2019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‹nr.›</a:t>
            </a:fld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D9869E20-89AE-264B-9B9F-942E9E2A3885}"/>
              </a:ext>
            </a:extLst>
          </p:cNvPr>
          <p:cNvSpPr/>
          <p:nvPr userDrawn="1"/>
        </p:nvSpPr>
        <p:spPr>
          <a:xfrm>
            <a:off x="0" y="0"/>
            <a:ext cx="1423358" cy="10437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xmlns="" id="{46F85A5B-707F-2547-930E-DB265EB7C5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824737" y="147089"/>
            <a:ext cx="6173361" cy="1783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339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09EA9-A3C8-8649-B498-A70265604A92}" type="datetime1">
              <a:rPr lang="it-IT" smtClean="0"/>
              <a:t>17/06/2019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070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890D-684B-EA48-B627-3D9610237D63}" type="datetime1">
              <a:rPr lang="it-IT" smtClean="0"/>
              <a:t>17/06/2019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1049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625966" y="399168"/>
            <a:ext cx="999312" cy="1332416"/>
            <a:chOff x="348199" y="179450"/>
            <a:chExt cx="1116300" cy="1116300"/>
          </a:xfrm>
        </p:grpSpPr>
        <p:sp>
          <p:nvSpPr>
            <p:cNvPr id="51" name="Google Shape;51;p3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3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" name="Google Shape;53;p3"/>
          <p:cNvSpPr txBox="1">
            <a:spLocks noGrp="1"/>
          </p:cNvSpPr>
          <p:nvPr>
            <p:ph type="title"/>
          </p:nvPr>
        </p:nvSpPr>
        <p:spPr>
          <a:xfrm>
            <a:off x="1303800" y="798100"/>
            <a:ext cx="7030500" cy="133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"/>
          <p:cNvSpPr txBox="1">
            <a:spLocks noGrp="1"/>
          </p:cNvSpPr>
          <p:nvPr>
            <p:ph type="body" idx="1"/>
          </p:nvPr>
        </p:nvSpPr>
        <p:spPr>
          <a:xfrm>
            <a:off x="1303800" y="2653400"/>
            <a:ext cx="3430500" cy="33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3"/>
          <p:cNvSpPr txBox="1">
            <a:spLocks noGrp="1"/>
          </p:cNvSpPr>
          <p:nvPr>
            <p:ph type="body" idx="2"/>
          </p:nvPr>
        </p:nvSpPr>
        <p:spPr>
          <a:xfrm>
            <a:off x="4903650" y="2653400"/>
            <a:ext cx="3430500" cy="33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3"/>
          <p:cNvSpPr txBox="1">
            <a:spLocks noGrp="1"/>
          </p:cNvSpPr>
          <p:nvPr>
            <p:ph type="sldNum" idx="12"/>
          </p:nvPr>
        </p:nvSpPr>
        <p:spPr>
          <a:xfrm>
            <a:off x="8451046" y="6315968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2967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2C8E-5DA9-5847-B7FE-000081137531}" type="datetime1">
              <a:rPr lang="it-IT" smtClean="0"/>
              <a:t>17/06/2019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0387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67E3B-1AD5-BA45-93F3-0892FE7066F7}" type="datetime1">
              <a:rPr lang="it-IT" smtClean="0"/>
              <a:t>17/06/2019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505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BAAA-8561-AF4F-9740-E7569322EBE2}" type="datetime1">
              <a:rPr lang="it-IT" smtClean="0"/>
              <a:t>17/06/2019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7559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5300-72C8-F548-ABF7-A6A276558236}" type="datetime1">
              <a:rPr lang="it-IT" smtClean="0"/>
              <a:t>17/06/2019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1047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2C2B-F749-874E-86A9-AF0B0386D911}" type="datetime1">
              <a:rPr lang="it-IT" smtClean="0"/>
              <a:t>17/06/2019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0011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D9F4-4E42-004F-AC39-F749CA5A7A40}" type="datetime1">
              <a:rPr lang="it-IT" smtClean="0"/>
              <a:t>17/06/2019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36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61B7-1BB9-4C4A-A168-A92707CFCCEB}" type="datetime1">
              <a:rPr lang="it-IT" smtClean="0"/>
              <a:t>17/06/2019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21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3EC9-A6D9-0F4F-B457-BC184E39ECE2}" type="datetime1">
              <a:rPr lang="it-IT" smtClean="0"/>
              <a:t>17/06/2019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200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28468" y="0"/>
            <a:ext cx="7186881" cy="8015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90445"/>
            <a:ext cx="7886700" cy="4937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bg1"/>
                </a:solidFill>
              </a:defRPr>
            </a:lvl1pPr>
          </a:lstStyle>
          <a:p>
            <a:fld id="{E884F4B6-0782-5542-8715-8D8106F3BC16}" type="datetime1">
              <a:rPr lang="it-IT" smtClean="0"/>
              <a:t>17/06/2019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928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/>
                </a:solidFill>
              </a:defRPr>
            </a:lvl1pPr>
          </a:lstStyle>
          <a:p>
            <a:r>
              <a:rPr lang="it-IT"/>
              <a:t>rd-alliance.org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bg1"/>
                </a:solidFill>
              </a:defRPr>
            </a:lvl1pPr>
          </a:lstStyle>
          <a:p>
            <a:fld id="{61BA5777-89E2-0C42-9BCE-298721AA9BBD}" type="slidenum">
              <a:rPr lang="it-IT" smtClean="0"/>
              <a:pPr/>
              <a:t>‹nr.›</a:t>
            </a:fld>
            <a:endParaRPr lang="it-IT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32421C49-A539-0243-9424-5A2D8274ED71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71251" y="161"/>
            <a:ext cx="1070791" cy="107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3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6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6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6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hyperlink" Target="https://www.deic.dk/da/news/2018-11-05/rda" TargetMode="Externa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41Zx5xPRT_I?t=1933" TargetMode="External"/><Relationship Id="rId2" Type="http://schemas.openxmlformats.org/officeDocument/2006/relationships/hyperlink" Target="https://www.rd-alliance.org/sites/default/files/attachment/RDA%20Outputs_RDA%20Adoption%20Business%20Session_final-2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dD2NTytb8Q" TargetMode="External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d-alliance.org/rda-14th-plenary-helsinki-espoo" TargetMode="External"/><Relationship Id="rId5" Type="http://schemas.openxmlformats.org/officeDocument/2006/relationships/hyperlink" Target="https://rd-alliance.org/get-involved/studentearly-career-programms" TargetMode="External"/><Relationship Id="rId4" Type="http://schemas.openxmlformats.org/officeDocument/2006/relationships/hyperlink" Target="https://github.com/RDA-FAIR/FAIR-data-maturity-model-W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hyperlink" Target="https://zenodo.org/record/2555498#.XQNtWYeP4qQ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s://rd-alliance.org/groups/rda-denmar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d-alliance.org/group/rda-denmark/event/%E2%80%9Cwhat-research-data-alliance-and-how-can-it-benefit-you%E2%80%9D-kick-event-rd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</a:t>
            </a:r>
            <a:r>
              <a:rPr lang="en-US" b="1" dirty="0"/>
              <a:t>is the Research Data Alliance and how can it benefit you</a:t>
            </a:r>
            <a:r>
              <a:rPr lang="en-US" b="1" dirty="0" smtClean="0"/>
              <a:t>? </a:t>
            </a:r>
            <a:br>
              <a:rPr lang="en-US" b="1" dirty="0" smtClean="0"/>
            </a:br>
            <a:r>
              <a:rPr lang="en-US" sz="2700" b="1" i="1" dirty="0" smtClean="0"/>
              <a:t>Kick-off </a:t>
            </a:r>
            <a:r>
              <a:rPr lang="en-US" sz="2700" b="1" i="1" dirty="0"/>
              <a:t>event RDA in Denmark</a:t>
            </a:r>
            <a:endParaRPr lang="da-DK" sz="2700" i="1" dirty="0"/>
          </a:p>
        </p:txBody>
      </p:sp>
      <p:sp>
        <p:nvSpPr>
          <p:cNvPr id="8" name="Undertitel 7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da-DK" dirty="0" smtClean="0"/>
          </a:p>
          <a:p>
            <a:endParaRPr lang="da-DK" dirty="0"/>
          </a:p>
          <a:p>
            <a:r>
              <a:rPr lang="da-DK" dirty="0" smtClean="0"/>
              <a:t>CBS </a:t>
            </a:r>
            <a:r>
              <a:rPr lang="da-DK" dirty="0"/>
              <a:t>Library</a:t>
            </a:r>
          </a:p>
          <a:p>
            <a:r>
              <a:rPr lang="da-DK" dirty="0" smtClean="0"/>
              <a:t>Copenhagen </a:t>
            </a:r>
            <a:r>
              <a:rPr lang="da-DK" dirty="0"/>
              <a:t>Business </a:t>
            </a:r>
            <a:r>
              <a:rPr lang="da-DK" dirty="0" smtClean="0"/>
              <a:t>School</a:t>
            </a:r>
          </a:p>
          <a:p>
            <a:r>
              <a:rPr lang="da-DK" dirty="0" smtClean="0"/>
              <a:t>Fridag June 20 2019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2C8E-5DA9-5847-B7FE-000081137531}" type="datetime1">
              <a:rPr lang="it-IT" smtClean="0"/>
              <a:t>17/06/2019</a:t>
            </a:fld>
            <a:endParaRPr lang="it-IT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rd-alliance.org</a:t>
            </a:r>
            <a:endParaRPr lang="it-IT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822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sz="3600" dirty="0"/>
              <a:t/>
            </a:r>
            <a:br>
              <a:rPr lang="da-DK" sz="3600" dirty="0"/>
            </a:br>
            <a:r>
              <a:rPr lang="da-DK" sz="3100" dirty="0"/>
              <a:t>First </a:t>
            </a:r>
            <a:r>
              <a:rPr lang="da-DK" sz="3100" dirty="0" smtClean="0"/>
              <a:t>steps </a:t>
            </a:r>
            <a:r>
              <a:rPr lang="da-DK" sz="3100" dirty="0"/>
              <a:t>for the RDA National Node for Denmark</a:t>
            </a:r>
            <a:r>
              <a:rPr lang="da-DK" sz="4000" dirty="0"/>
              <a:t/>
            </a:r>
            <a:br>
              <a:rPr lang="da-DK" sz="400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686CD-8FF6-46AF-A231-9F95B1B1F144}" type="datetime1">
              <a:rPr lang="da-DK" smtClean="0"/>
              <a:t>17-06-2019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EDB9-EC1B-4E0E-83FF-33E1B3B8806B}" type="slidenum">
              <a:rPr lang="da-DK" smtClean="0"/>
              <a:t>10</a:t>
            </a:fld>
            <a:endParaRPr lang="da-D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67" y="1190445"/>
            <a:ext cx="5950099" cy="2279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773" y="801522"/>
            <a:ext cx="2851830" cy="399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381" y="3550477"/>
            <a:ext cx="3960439" cy="2782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ktangel 10"/>
          <p:cNvSpPr/>
          <p:nvPr/>
        </p:nvSpPr>
        <p:spPr>
          <a:xfrm>
            <a:off x="6714564" y="3867451"/>
            <a:ext cx="2429436" cy="29905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MOTIVATION</a:t>
            </a:r>
          </a:p>
          <a:p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</a:rPr>
              <a:t>Well-established </a:t>
            </a:r>
            <a:r>
              <a:rPr lang="en-US" sz="1400" dirty="0">
                <a:solidFill>
                  <a:schemeClr val="bg1"/>
                </a:solidFill>
              </a:rPr>
              <a:t>national network for supporting </a:t>
            </a:r>
            <a:r>
              <a:rPr lang="en-US" sz="1400" dirty="0" smtClean="0">
                <a:solidFill>
                  <a:schemeClr val="bg1"/>
                </a:solidFill>
              </a:rPr>
              <a:t>Research Data Management</a:t>
            </a:r>
          </a:p>
          <a:p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b="1" dirty="0" smtClean="0">
                <a:solidFill>
                  <a:schemeClr val="bg1"/>
                </a:solidFill>
              </a:rPr>
              <a:t>Lack </a:t>
            </a:r>
            <a:r>
              <a:rPr lang="en-US" sz="1400" b="1" dirty="0">
                <a:solidFill>
                  <a:schemeClr val="bg1"/>
                </a:solidFill>
              </a:rPr>
              <a:t>of knowledge about and use of RDA</a:t>
            </a:r>
          </a:p>
          <a:p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b="1" dirty="0" smtClean="0">
                <a:solidFill>
                  <a:schemeClr val="bg1"/>
                </a:solidFill>
              </a:rPr>
              <a:t>Potential </a:t>
            </a:r>
            <a:r>
              <a:rPr lang="en-US" sz="1400" b="1" dirty="0">
                <a:solidFill>
                  <a:schemeClr val="bg1"/>
                </a:solidFill>
              </a:rPr>
              <a:t>synergy between national activities and international activities on RDM, Open data, FAIR data and services etc.</a:t>
            </a:r>
            <a:endParaRPr lang="da-DK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61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Today’s</a:t>
            </a:r>
            <a:r>
              <a:rPr lang="da-DK" dirty="0" smtClean="0"/>
              <a:t> program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28650" y="1093695"/>
            <a:ext cx="7886700" cy="50338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1400" dirty="0"/>
              <a:t>09:00-09:20: </a:t>
            </a:r>
            <a:endParaRPr lang="da-DK" sz="1400" dirty="0" smtClean="0"/>
          </a:p>
          <a:p>
            <a:pPr marL="0" indent="0">
              <a:buNone/>
            </a:pPr>
            <a:r>
              <a:rPr lang="da-DK" sz="1400" dirty="0" err="1" smtClean="0"/>
              <a:t>Welcome</a:t>
            </a:r>
            <a:r>
              <a:rPr lang="da-DK" sz="1400" dirty="0" smtClean="0"/>
              <a:t> </a:t>
            </a:r>
            <a:r>
              <a:rPr lang="da-DK" sz="1400" dirty="0"/>
              <a:t>and </a:t>
            </a:r>
            <a:r>
              <a:rPr lang="da-DK" sz="1400" dirty="0" err="1"/>
              <a:t>introduction</a:t>
            </a:r>
            <a:r>
              <a:rPr lang="da-DK" sz="1400" dirty="0"/>
              <a:t> to the Danish RDA node – Anne Sofie Fink Kjeldgaard (Rigsarkivet/The National Archives) </a:t>
            </a:r>
          </a:p>
          <a:p>
            <a:pPr marL="0" indent="0">
              <a:buNone/>
            </a:pPr>
            <a:r>
              <a:rPr lang="da-DK" sz="1400" dirty="0"/>
              <a:t>09:20-09:50: </a:t>
            </a:r>
            <a:endParaRPr lang="da-DK" sz="1400" dirty="0" smtClean="0"/>
          </a:p>
          <a:p>
            <a:pPr marL="0" indent="0">
              <a:buNone/>
            </a:pPr>
            <a:r>
              <a:rPr lang="da-DK" sz="1400" b="1" dirty="0" smtClean="0"/>
              <a:t>The </a:t>
            </a:r>
            <a:r>
              <a:rPr lang="da-DK" sz="1400" b="1" dirty="0"/>
              <a:t>RDA </a:t>
            </a:r>
            <a:r>
              <a:rPr lang="da-DK" sz="1400" b="1" dirty="0" err="1"/>
              <a:t>network</a:t>
            </a:r>
            <a:r>
              <a:rPr lang="da-DK" sz="1400" b="1" dirty="0"/>
              <a:t> </a:t>
            </a:r>
            <a:r>
              <a:rPr lang="da-DK" sz="1400" dirty="0"/>
              <a:t>– Daniel Bangert (</a:t>
            </a:r>
            <a:r>
              <a:rPr lang="da-DK" sz="1400" dirty="0" err="1"/>
              <a:t>Göttingen</a:t>
            </a:r>
            <a:r>
              <a:rPr lang="da-DK" sz="1400" dirty="0"/>
              <a:t> State and </a:t>
            </a:r>
            <a:r>
              <a:rPr lang="da-DK" sz="1400" dirty="0" err="1"/>
              <a:t>University</a:t>
            </a:r>
            <a:r>
              <a:rPr lang="da-DK" sz="1400" dirty="0"/>
              <a:t> Library, via Zoom) </a:t>
            </a:r>
          </a:p>
          <a:p>
            <a:pPr marL="0" indent="0">
              <a:buNone/>
            </a:pPr>
            <a:r>
              <a:rPr lang="da-DK" sz="1400" b="1" dirty="0">
                <a:solidFill>
                  <a:schemeClr val="accent6"/>
                </a:solidFill>
              </a:rPr>
              <a:t>09:50-10:05: Break </a:t>
            </a:r>
          </a:p>
          <a:p>
            <a:pPr marL="0" indent="0">
              <a:buNone/>
            </a:pPr>
            <a:r>
              <a:rPr lang="da-DK" sz="1400" dirty="0"/>
              <a:t>10:05-10:30: </a:t>
            </a:r>
            <a:endParaRPr lang="da-DK" sz="1400" dirty="0" smtClean="0"/>
          </a:p>
          <a:p>
            <a:pPr marL="0" indent="0">
              <a:buNone/>
            </a:pPr>
            <a:r>
              <a:rPr lang="da-DK" sz="1400" b="1" dirty="0" smtClean="0"/>
              <a:t>How </a:t>
            </a:r>
            <a:r>
              <a:rPr lang="da-DK" sz="1400" b="1" dirty="0"/>
              <a:t>to </a:t>
            </a:r>
            <a:r>
              <a:rPr lang="da-DK" sz="1400" b="1" dirty="0" err="1"/>
              <a:t>get</a:t>
            </a:r>
            <a:r>
              <a:rPr lang="da-DK" sz="1400" b="1" dirty="0"/>
              <a:t> </a:t>
            </a:r>
            <a:r>
              <a:rPr lang="da-DK" sz="1400" b="1" dirty="0" err="1"/>
              <a:t>involved</a:t>
            </a:r>
            <a:r>
              <a:rPr lang="da-DK" sz="1400" b="1" dirty="0"/>
              <a:t> in RDA and </a:t>
            </a:r>
            <a:r>
              <a:rPr lang="da-DK" sz="1400" b="1" dirty="0" err="1"/>
              <a:t>funding</a:t>
            </a:r>
            <a:r>
              <a:rPr lang="da-DK" sz="1400" b="1" dirty="0"/>
              <a:t> options</a:t>
            </a:r>
            <a:r>
              <a:rPr lang="da-DK" sz="1400" dirty="0"/>
              <a:t> – Sacha Zurcher (RUC) </a:t>
            </a:r>
          </a:p>
          <a:p>
            <a:pPr marL="0" indent="0">
              <a:buNone/>
            </a:pPr>
            <a:r>
              <a:rPr lang="da-DK" sz="1400" dirty="0"/>
              <a:t>10:30-11:00: </a:t>
            </a:r>
            <a:endParaRPr lang="da-DK" sz="1400" dirty="0" smtClean="0"/>
          </a:p>
          <a:p>
            <a:pPr marL="0" indent="0">
              <a:buNone/>
            </a:pPr>
            <a:r>
              <a:rPr lang="da-DK" sz="1400" b="1" dirty="0" smtClean="0"/>
              <a:t>RDA </a:t>
            </a:r>
            <a:r>
              <a:rPr lang="da-DK" sz="1400" b="1" dirty="0" err="1"/>
              <a:t>groups</a:t>
            </a:r>
            <a:r>
              <a:rPr lang="da-DK" sz="1400" b="1" dirty="0"/>
              <a:t> and </a:t>
            </a:r>
            <a:r>
              <a:rPr lang="da-DK" sz="1400" b="1" dirty="0" err="1"/>
              <a:t>developments</a:t>
            </a:r>
            <a:r>
              <a:rPr lang="da-DK" sz="1400" b="1" dirty="0"/>
              <a:t> </a:t>
            </a:r>
            <a:r>
              <a:rPr lang="da-DK" sz="1400" dirty="0"/>
              <a:t>– Karsten Kryger Hansen (AAU, </a:t>
            </a:r>
            <a:r>
              <a:rPr lang="da-DK" sz="1400" dirty="0" err="1"/>
              <a:t>pending</a:t>
            </a:r>
            <a:r>
              <a:rPr lang="da-DK" sz="1400" dirty="0"/>
              <a:t>) </a:t>
            </a:r>
          </a:p>
          <a:p>
            <a:pPr marL="0" indent="0">
              <a:buNone/>
            </a:pPr>
            <a:r>
              <a:rPr lang="da-DK" sz="1400" b="1" dirty="0">
                <a:solidFill>
                  <a:schemeClr val="accent6"/>
                </a:solidFill>
              </a:rPr>
              <a:t>11:00-11:15: Break </a:t>
            </a:r>
          </a:p>
          <a:p>
            <a:pPr marL="0" indent="0">
              <a:buNone/>
            </a:pPr>
            <a:r>
              <a:rPr lang="da-DK" sz="1400" dirty="0"/>
              <a:t>11:15-11:45: </a:t>
            </a:r>
            <a:endParaRPr lang="da-DK" sz="1400" dirty="0" smtClean="0"/>
          </a:p>
          <a:p>
            <a:pPr marL="0" indent="0">
              <a:buNone/>
            </a:pPr>
            <a:r>
              <a:rPr lang="da-DK" sz="1400" b="1" dirty="0" err="1" smtClean="0"/>
              <a:t>What</a:t>
            </a:r>
            <a:r>
              <a:rPr lang="da-DK" sz="1400" b="1" dirty="0" smtClean="0"/>
              <a:t> </a:t>
            </a:r>
            <a:r>
              <a:rPr lang="da-DK" sz="1400" b="1" dirty="0" err="1"/>
              <a:t>can</a:t>
            </a:r>
            <a:r>
              <a:rPr lang="da-DK" sz="1400" b="1" dirty="0"/>
              <a:t> RDA do for the social </a:t>
            </a:r>
            <a:r>
              <a:rPr lang="da-DK" sz="1400" b="1" dirty="0" err="1"/>
              <a:t>sciences</a:t>
            </a:r>
            <a:r>
              <a:rPr lang="da-DK" sz="1400" b="1" dirty="0"/>
              <a:t>?</a:t>
            </a:r>
            <a:r>
              <a:rPr lang="da-DK" sz="1400" dirty="0"/>
              <a:t> – Mareike Buss (CBS) and Anne Sofie Fink Kjeldgaard </a:t>
            </a:r>
            <a:r>
              <a:rPr lang="da-DK" sz="1400" dirty="0" smtClean="0"/>
              <a:t>(DNA) </a:t>
            </a:r>
            <a:endParaRPr lang="da-DK" sz="1400" dirty="0"/>
          </a:p>
          <a:p>
            <a:pPr marL="0" indent="0">
              <a:buNone/>
            </a:pPr>
            <a:r>
              <a:rPr lang="da-DK" sz="1400" dirty="0"/>
              <a:t>11:45-12:15: </a:t>
            </a:r>
            <a:endParaRPr lang="da-DK" sz="1400" dirty="0" smtClean="0"/>
          </a:p>
          <a:p>
            <a:pPr marL="0" indent="0">
              <a:buNone/>
            </a:pPr>
            <a:r>
              <a:rPr lang="da-DK" sz="1400" b="1" dirty="0" err="1" smtClean="0"/>
              <a:t>What</a:t>
            </a:r>
            <a:r>
              <a:rPr lang="da-DK" sz="1400" b="1" dirty="0" smtClean="0"/>
              <a:t> </a:t>
            </a:r>
            <a:r>
              <a:rPr lang="da-DK" sz="1400" b="1" dirty="0" err="1"/>
              <a:t>can</a:t>
            </a:r>
            <a:r>
              <a:rPr lang="da-DK" sz="1400" b="1" dirty="0"/>
              <a:t> RDA do for </a:t>
            </a:r>
            <a:r>
              <a:rPr lang="da-DK" sz="1400" b="1" dirty="0" err="1"/>
              <a:t>engineering</a:t>
            </a:r>
            <a:r>
              <a:rPr lang="da-DK" sz="1400" b="1" dirty="0"/>
              <a:t>? </a:t>
            </a:r>
            <a:r>
              <a:rPr lang="da-DK" sz="1400" dirty="0"/>
              <a:t>– Nikola </a:t>
            </a:r>
            <a:r>
              <a:rPr lang="da-DK" sz="1400" dirty="0" err="1"/>
              <a:t>Vasilijevic</a:t>
            </a:r>
            <a:r>
              <a:rPr lang="da-DK" sz="1400" dirty="0"/>
              <a:t> (DTU) </a:t>
            </a:r>
          </a:p>
          <a:p>
            <a:pPr marL="0" indent="0">
              <a:buNone/>
            </a:pPr>
            <a:r>
              <a:rPr lang="da-DK" sz="1400" dirty="0"/>
              <a:t>12:15-12:30</a:t>
            </a:r>
            <a:r>
              <a:rPr lang="da-DK" sz="1400" dirty="0" smtClean="0"/>
              <a:t>:</a:t>
            </a:r>
          </a:p>
          <a:p>
            <a:pPr marL="0" indent="0">
              <a:buNone/>
            </a:pPr>
            <a:r>
              <a:rPr lang="da-DK" sz="1400" b="1" dirty="0" smtClean="0"/>
              <a:t>Summary </a:t>
            </a:r>
            <a:r>
              <a:rPr lang="da-DK" sz="1400" b="1" dirty="0"/>
              <a:t>and </a:t>
            </a:r>
            <a:r>
              <a:rPr lang="da-DK" sz="1400" b="1" dirty="0" err="1"/>
              <a:t>conclusion</a:t>
            </a:r>
            <a:r>
              <a:rPr lang="da-DK" sz="1400" b="1" dirty="0"/>
              <a:t> </a:t>
            </a:r>
            <a:r>
              <a:rPr lang="da-DK" sz="1400" dirty="0"/>
              <a:t>– Mareike Buss (CBS), Nikola </a:t>
            </a:r>
            <a:r>
              <a:rPr lang="da-DK" sz="1400" dirty="0" err="1"/>
              <a:t>Vasilijevic</a:t>
            </a:r>
            <a:r>
              <a:rPr lang="da-DK" sz="1400" dirty="0"/>
              <a:t> (DTU) &amp; Anne Sofie Fink </a:t>
            </a:r>
            <a:r>
              <a:rPr lang="da-DK" sz="1400" dirty="0" smtClean="0"/>
              <a:t> (DNA)</a:t>
            </a:r>
            <a:endParaRPr lang="da-DK" sz="140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2C8E-5DA9-5847-B7FE-000081137531}" type="datetime1">
              <a:rPr lang="it-IT" smtClean="0"/>
              <a:t>17/06/2019</a:t>
            </a:fld>
            <a:endParaRPr lang="it-IT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rd-alliance.org</a:t>
            </a:r>
            <a:endParaRPr lang="it-IT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564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2400" dirty="0" err="1" smtClean="0"/>
              <a:t>Introduction</a:t>
            </a:r>
            <a:r>
              <a:rPr lang="da-DK" sz="2400" dirty="0"/>
              <a:t> </a:t>
            </a:r>
            <a:r>
              <a:rPr lang="da-DK" sz="2400" dirty="0" smtClean="0"/>
              <a:t>to RDA </a:t>
            </a:r>
            <a:r>
              <a:rPr lang="da-DK" sz="2400" dirty="0" err="1" smtClean="0"/>
              <a:t>based</a:t>
            </a:r>
            <a:r>
              <a:rPr lang="da-DK" sz="2400" dirty="0" smtClean="0"/>
              <a:t> on outputs (</a:t>
            </a:r>
            <a:r>
              <a:rPr lang="da-DK" sz="2400" dirty="0" err="1" smtClean="0"/>
              <a:t>incl</a:t>
            </a:r>
            <a:r>
              <a:rPr lang="da-DK" sz="2400" dirty="0" smtClean="0"/>
              <a:t>. IG, WG, </a:t>
            </a:r>
            <a:r>
              <a:rPr lang="da-DK" sz="2400" dirty="0" err="1" smtClean="0"/>
              <a:t>Recommondation</a:t>
            </a:r>
            <a:r>
              <a:rPr lang="da-DK" sz="2400" dirty="0" smtClean="0"/>
              <a:t> and Outputs)</a:t>
            </a:r>
            <a:endParaRPr lang="da-DK" sz="24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RDA outputs </a:t>
            </a:r>
            <a:r>
              <a:rPr lang="da-DK" dirty="0" smtClean="0"/>
              <a:t>by Anthony </a:t>
            </a:r>
            <a:r>
              <a:rPr lang="da-DK" dirty="0" err="1" smtClean="0"/>
              <a:t>Juehne</a:t>
            </a:r>
            <a:r>
              <a:rPr lang="da-DK" dirty="0"/>
              <a:t> </a:t>
            </a:r>
            <a:r>
              <a:rPr lang="da-DK" dirty="0" smtClean="0"/>
              <a:t>for the RDA 13th </a:t>
            </a:r>
            <a:r>
              <a:rPr lang="da-DK" dirty="0" err="1" smtClean="0"/>
              <a:t>pleanry</a:t>
            </a:r>
            <a:r>
              <a:rPr lang="da-DK" dirty="0" smtClean="0"/>
              <a:t> in Philadelphia: </a:t>
            </a:r>
          </a:p>
          <a:p>
            <a:r>
              <a:rPr lang="da-DK" u="sng" dirty="0" err="1" smtClean="0">
                <a:hlinkClick r:id="rId2"/>
              </a:rPr>
              <a:t>View</a:t>
            </a:r>
            <a:r>
              <a:rPr lang="da-DK" u="sng" dirty="0" smtClean="0">
                <a:hlinkClick r:id="rId2"/>
              </a:rPr>
              <a:t> </a:t>
            </a:r>
            <a:r>
              <a:rPr lang="da-DK" u="sng" dirty="0">
                <a:hlinkClick r:id="rId2"/>
              </a:rPr>
              <a:t>Presentation </a:t>
            </a:r>
            <a:r>
              <a:rPr lang="da-DK" u="sng" dirty="0" smtClean="0">
                <a:hlinkClick r:id="rId2"/>
              </a:rPr>
              <a:t>Slides</a:t>
            </a:r>
            <a:endParaRPr lang="da-DK" u="sng" dirty="0" smtClean="0"/>
          </a:p>
          <a:p>
            <a:r>
              <a:rPr lang="da-DK" u="sng" dirty="0" err="1" smtClean="0">
                <a:hlinkClick r:id="rId3"/>
              </a:rPr>
              <a:t>View</a:t>
            </a:r>
            <a:r>
              <a:rPr lang="da-DK" u="sng" dirty="0" smtClean="0">
                <a:hlinkClick r:id="rId3"/>
              </a:rPr>
              <a:t> </a:t>
            </a:r>
            <a:r>
              <a:rPr lang="da-DK" u="sng" dirty="0" err="1">
                <a:hlinkClick r:id="rId3"/>
              </a:rPr>
              <a:t>Recording</a:t>
            </a:r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2C8E-5DA9-5847-B7FE-000081137531}" type="datetime1">
              <a:rPr lang="it-IT" smtClean="0"/>
              <a:t>17/06/2019</a:t>
            </a:fld>
            <a:endParaRPr lang="it-IT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rd-alliance.org</a:t>
            </a:r>
            <a:endParaRPr lang="it-IT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785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/>
              <a:t>The RDA </a:t>
            </a:r>
            <a:r>
              <a:rPr lang="da-DK" b="1" dirty="0" err="1" smtClean="0"/>
              <a:t>network</a:t>
            </a:r>
            <a:endParaRPr lang="da-DK" dirty="0"/>
          </a:p>
        </p:txBody>
      </p:sp>
      <p:sp>
        <p:nvSpPr>
          <p:cNvPr id="8" name="Undertitel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Daniel Bangert </a:t>
            </a:r>
            <a:endParaRPr lang="da-DK" dirty="0" smtClean="0"/>
          </a:p>
          <a:p>
            <a:r>
              <a:rPr lang="da-DK" dirty="0" err="1" smtClean="0"/>
              <a:t>Göttingen</a:t>
            </a:r>
            <a:r>
              <a:rPr lang="da-DK" dirty="0" smtClean="0"/>
              <a:t> </a:t>
            </a:r>
            <a:r>
              <a:rPr lang="da-DK" dirty="0"/>
              <a:t>State and </a:t>
            </a:r>
            <a:r>
              <a:rPr lang="da-DK" dirty="0" err="1"/>
              <a:t>University</a:t>
            </a:r>
            <a:r>
              <a:rPr lang="da-DK" dirty="0"/>
              <a:t> Library, via </a:t>
            </a:r>
            <a:r>
              <a:rPr lang="da-DK" dirty="0" smtClean="0"/>
              <a:t>Zoom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2C8E-5DA9-5847-B7FE-000081137531}" type="datetime1">
              <a:rPr lang="it-IT" smtClean="0"/>
              <a:t>17/06/2019</a:t>
            </a:fld>
            <a:endParaRPr lang="it-IT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rd-alliance.org</a:t>
            </a:r>
            <a:endParaRPr lang="it-IT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4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Summary of the </a:t>
            </a:r>
            <a:r>
              <a:rPr lang="da-DK" dirty="0" err="1" smtClean="0"/>
              <a:t>day</a:t>
            </a:r>
            <a:endParaRPr lang="da-DK" dirty="0"/>
          </a:p>
        </p:txBody>
      </p:sp>
      <p:sp>
        <p:nvSpPr>
          <p:cNvPr id="8" name="Undertitel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Anne Sofie Fink, DNA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2C8E-5DA9-5847-B7FE-000081137531}" type="datetime1">
              <a:rPr lang="it-IT" smtClean="0"/>
              <a:t>17/06/2019</a:t>
            </a:fld>
            <a:endParaRPr lang="it-IT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rd-alliance.org</a:t>
            </a:r>
            <a:endParaRPr lang="it-IT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4640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Pladsholder til indhold 7"/>
          <p:cNvSpPr>
            <a:spLocks noGrp="1"/>
          </p:cNvSpPr>
          <p:nvPr>
            <p:ph idx="1"/>
          </p:nvPr>
        </p:nvSpPr>
        <p:spPr>
          <a:xfrm>
            <a:off x="628650" y="1190445"/>
            <a:ext cx="7886700" cy="5115105"/>
          </a:xfrm>
        </p:spPr>
        <p:txBody>
          <a:bodyPr>
            <a:normAutofit fontScale="85000" lnSpcReduction="10000"/>
          </a:bodyPr>
          <a:lstStyle/>
          <a:p>
            <a:r>
              <a:rPr lang="da-DK" dirty="0" smtClean="0"/>
              <a:t>On RDA in general: </a:t>
            </a:r>
          </a:p>
          <a:p>
            <a:pPr lvl="1"/>
            <a:r>
              <a:rPr lang="da-DK" dirty="0" smtClean="0"/>
              <a:t>RDA in </a:t>
            </a:r>
            <a:r>
              <a:rPr lang="da-DK" dirty="0" err="1" smtClean="0"/>
              <a:t>one</a:t>
            </a:r>
            <a:r>
              <a:rPr lang="da-DK" dirty="0" smtClean="0"/>
              <a:t> </a:t>
            </a:r>
            <a:r>
              <a:rPr lang="da-DK" dirty="0" err="1" smtClean="0"/>
              <a:t>word</a:t>
            </a:r>
            <a:r>
              <a:rPr lang="da-DK" dirty="0"/>
              <a:t>: </a:t>
            </a:r>
            <a:r>
              <a:rPr lang="da-DK" dirty="0">
                <a:hlinkClick r:id="rId3"/>
              </a:rPr>
              <a:t>https://</a:t>
            </a:r>
            <a:r>
              <a:rPr lang="da-DK" dirty="0" smtClean="0">
                <a:hlinkClick r:id="rId3"/>
              </a:rPr>
              <a:t>www.youtube.com/watch?v=BdD2NTytb8Q</a:t>
            </a:r>
            <a:endParaRPr lang="da-DK" dirty="0" smtClean="0"/>
          </a:p>
          <a:p>
            <a:pPr lvl="1"/>
            <a:r>
              <a:rPr lang="da-DK" dirty="0" err="1" smtClean="0"/>
              <a:t>E.g</a:t>
            </a:r>
            <a:r>
              <a:rPr lang="da-DK" dirty="0" smtClean="0"/>
              <a:t>. on a WG FAIR </a:t>
            </a:r>
            <a:r>
              <a:rPr lang="da-DK" dirty="0" err="1" smtClean="0"/>
              <a:t>Maturity</a:t>
            </a:r>
            <a:r>
              <a:rPr lang="da-DK" dirty="0"/>
              <a:t> Model: </a:t>
            </a:r>
            <a:r>
              <a:rPr lang="da-DK" dirty="0">
                <a:hlinkClick r:id="rId4"/>
              </a:rPr>
              <a:t>https://</a:t>
            </a:r>
            <a:r>
              <a:rPr lang="da-DK" dirty="0" smtClean="0">
                <a:hlinkClick r:id="rId4"/>
              </a:rPr>
              <a:t>github.com/RDA-FAIR/FAIR-data-maturity-model-WG</a:t>
            </a:r>
            <a:endParaRPr lang="da-DK" dirty="0" smtClean="0"/>
          </a:p>
          <a:p>
            <a:r>
              <a:rPr lang="da-DK" dirty="0" smtClean="0"/>
              <a:t>On RDA </a:t>
            </a:r>
            <a:r>
              <a:rPr lang="da-DK" dirty="0" err="1" smtClean="0"/>
              <a:t>funding</a:t>
            </a:r>
            <a:endParaRPr lang="da-DK" dirty="0" smtClean="0"/>
          </a:p>
          <a:p>
            <a:pPr lvl="1"/>
            <a:r>
              <a:rPr lang="da-DK" dirty="0" smtClean="0"/>
              <a:t>Check out </a:t>
            </a:r>
            <a:r>
              <a:rPr lang="da-DK" dirty="0" err="1" smtClean="0"/>
              <a:t>your</a:t>
            </a:r>
            <a:r>
              <a:rPr lang="da-DK" dirty="0"/>
              <a:t> </a:t>
            </a:r>
            <a:r>
              <a:rPr lang="da-DK" dirty="0" smtClean="0"/>
              <a:t>(</a:t>
            </a:r>
            <a:r>
              <a:rPr lang="da-DK" dirty="0" err="1" smtClean="0"/>
              <a:t>network’s</a:t>
            </a:r>
            <a:r>
              <a:rPr lang="da-DK" dirty="0" smtClean="0"/>
              <a:t>) </a:t>
            </a:r>
            <a:r>
              <a:rPr lang="da-DK" dirty="0" err="1" smtClean="0"/>
              <a:t>possibilities</a:t>
            </a:r>
            <a:r>
              <a:rPr lang="da-DK" dirty="0" smtClean="0"/>
              <a:t> for </a:t>
            </a:r>
            <a:r>
              <a:rPr lang="da-DK" dirty="0" err="1" smtClean="0"/>
              <a:t>getting</a:t>
            </a:r>
            <a:r>
              <a:rPr lang="da-DK" dirty="0" smtClean="0"/>
              <a:t> funds for </a:t>
            </a:r>
            <a:r>
              <a:rPr lang="da-DK" dirty="0" err="1" smtClean="0"/>
              <a:t>involvement</a:t>
            </a:r>
            <a:r>
              <a:rPr lang="da-DK" dirty="0" smtClean="0"/>
              <a:t>. </a:t>
            </a:r>
            <a:r>
              <a:rPr lang="da-DK" dirty="0" err="1" smtClean="0"/>
              <a:t>E.g</a:t>
            </a:r>
            <a:r>
              <a:rPr lang="da-DK" dirty="0"/>
              <a:t>. </a:t>
            </a:r>
            <a:r>
              <a:rPr lang="da-DK" dirty="0">
                <a:hlinkClick r:id="rId5"/>
              </a:rPr>
              <a:t>https://</a:t>
            </a:r>
            <a:r>
              <a:rPr lang="da-DK" dirty="0" smtClean="0">
                <a:hlinkClick r:id="rId5"/>
              </a:rPr>
              <a:t>rd-alliance.org/get-involved/studentearly-career-programms</a:t>
            </a:r>
            <a:r>
              <a:rPr lang="da-DK" dirty="0" smtClean="0"/>
              <a:t>. Ask Sascha for guidance. </a:t>
            </a:r>
            <a:endParaRPr lang="da-DK" dirty="0"/>
          </a:p>
          <a:p>
            <a:r>
              <a:rPr lang="da-DK" dirty="0" smtClean="0"/>
              <a:t>On RDA </a:t>
            </a:r>
            <a:r>
              <a:rPr lang="da-DK" dirty="0" err="1" smtClean="0"/>
              <a:t>involvement</a:t>
            </a:r>
            <a:endParaRPr lang="da-DK" dirty="0" smtClean="0"/>
          </a:p>
          <a:p>
            <a:pPr lvl="1"/>
            <a:r>
              <a:rPr lang="da-DK" dirty="0" smtClean="0"/>
              <a:t>IG </a:t>
            </a:r>
            <a:r>
              <a:rPr lang="da-DK" dirty="0" err="1" smtClean="0"/>
              <a:t>compared</a:t>
            </a:r>
            <a:r>
              <a:rPr lang="da-DK" dirty="0" smtClean="0"/>
              <a:t> to WG, </a:t>
            </a:r>
            <a:r>
              <a:rPr lang="da-DK" dirty="0" err="1" smtClean="0"/>
              <a:t>easy</a:t>
            </a:r>
            <a:r>
              <a:rPr lang="da-DK" dirty="0" smtClean="0"/>
              <a:t> to </a:t>
            </a:r>
            <a:r>
              <a:rPr lang="da-DK" dirty="0" err="1" smtClean="0"/>
              <a:t>join</a:t>
            </a:r>
            <a:r>
              <a:rPr lang="da-DK" dirty="0" smtClean="0"/>
              <a:t>, </a:t>
            </a:r>
            <a:r>
              <a:rPr lang="da-DK" dirty="0" err="1" smtClean="0"/>
              <a:t>easy</a:t>
            </a:r>
            <a:r>
              <a:rPr lang="da-DK" dirty="0" smtClean="0"/>
              <a:t> to </a:t>
            </a:r>
            <a:r>
              <a:rPr lang="da-DK" dirty="0" err="1" smtClean="0"/>
              <a:t>leave</a:t>
            </a:r>
            <a:r>
              <a:rPr lang="da-DK" dirty="0" smtClean="0"/>
              <a:t>. </a:t>
            </a:r>
            <a:r>
              <a:rPr lang="da-DK" dirty="0" err="1" smtClean="0"/>
              <a:t>Some</a:t>
            </a:r>
            <a:r>
              <a:rPr lang="da-DK" dirty="0" smtClean="0"/>
              <a:t> </a:t>
            </a:r>
            <a:r>
              <a:rPr lang="da-DK" dirty="0" err="1" smtClean="0"/>
              <a:t>really</a:t>
            </a:r>
            <a:r>
              <a:rPr lang="da-DK" dirty="0" smtClean="0"/>
              <a:t> </a:t>
            </a:r>
            <a:r>
              <a:rPr lang="da-DK" dirty="0" err="1" smtClean="0"/>
              <a:t>nerdy</a:t>
            </a:r>
            <a:r>
              <a:rPr lang="da-DK" dirty="0" smtClean="0"/>
              <a:t>;) Ask Karsten for </a:t>
            </a:r>
            <a:r>
              <a:rPr lang="da-DK" dirty="0" err="1" smtClean="0"/>
              <a:t>advice</a:t>
            </a:r>
            <a:r>
              <a:rPr lang="da-DK" dirty="0" smtClean="0"/>
              <a:t>. </a:t>
            </a:r>
            <a:r>
              <a:rPr lang="da-DK" dirty="0" err="1" smtClean="0"/>
              <a:t>Monthly</a:t>
            </a:r>
            <a:r>
              <a:rPr lang="da-DK" dirty="0" smtClean="0"/>
              <a:t> </a:t>
            </a:r>
            <a:r>
              <a:rPr lang="da-DK" dirty="0" err="1" smtClean="0"/>
              <a:t>calls</a:t>
            </a:r>
            <a:r>
              <a:rPr lang="da-DK" dirty="0" smtClean="0"/>
              <a:t>.</a:t>
            </a:r>
          </a:p>
          <a:p>
            <a:pPr lvl="1"/>
            <a:r>
              <a:rPr lang="da-DK" dirty="0" err="1" smtClean="0"/>
              <a:t>Bridging</a:t>
            </a:r>
            <a:r>
              <a:rPr lang="da-DK" dirty="0"/>
              <a:t> </a:t>
            </a:r>
            <a:r>
              <a:rPr lang="da-DK" dirty="0" err="1" smtClean="0"/>
              <a:t>groups</a:t>
            </a:r>
            <a:r>
              <a:rPr lang="da-DK" dirty="0" smtClean="0"/>
              <a:t> </a:t>
            </a:r>
            <a:r>
              <a:rPr lang="da-DK" dirty="0" err="1" smtClean="0"/>
              <a:t>e.g</a:t>
            </a:r>
            <a:r>
              <a:rPr lang="da-DK" dirty="0" smtClean="0"/>
              <a:t>. RDA and GOFAIR</a:t>
            </a:r>
          </a:p>
          <a:p>
            <a:pPr lvl="1"/>
            <a:r>
              <a:rPr lang="da-DK" dirty="0" err="1" smtClean="0"/>
              <a:t>Next</a:t>
            </a:r>
            <a:r>
              <a:rPr lang="da-DK" dirty="0" smtClean="0"/>
              <a:t> RDA </a:t>
            </a:r>
            <a:r>
              <a:rPr lang="da-DK" dirty="0" err="1" smtClean="0"/>
              <a:t>Plenary</a:t>
            </a:r>
            <a:r>
              <a:rPr lang="da-DK" dirty="0" smtClean="0"/>
              <a:t> in </a:t>
            </a:r>
            <a:r>
              <a:rPr lang="da-DK" dirty="0" err="1" smtClean="0"/>
              <a:t>Helsinki</a:t>
            </a:r>
            <a:r>
              <a:rPr lang="da-DK" dirty="0" smtClean="0"/>
              <a:t>: </a:t>
            </a:r>
            <a:r>
              <a:rPr lang="da-DK" dirty="0">
                <a:hlinkClick r:id="rId6"/>
              </a:rPr>
              <a:t>https://</a:t>
            </a:r>
            <a:r>
              <a:rPr lang="da-DK" dirty="0" smtClean="0">
                <a:hlinkClick r:id="rId6"/>
              </a:rPr>
              <a:t>www.rd-alliance.org/rda-14th-plenary-helsinki-espoo</a:t>
            </a:r>
            <a:r>
              <a:rPr lang="da-DK" dirty="0" smtClean="0"/>
              <a:t>, See </a:t>
            </a:r>
            <a:r>
              <a:rPr lang="da-DK" dirty="0" err="1" smtClean="0"/>
              <a:t>you</a:t>
            </a:r>
            <a:r>
              <a:rPr lang="da-DK" dirty="0" smtClean="0"/>
              <a:t>!</a:t>
            </a:r>
          </a:p>
          <a:p>
            <a:pPr lvl="1"/>
            <a:r>
              <a:rPr lang="da-DK" dirty="0" smtClean="0"/>
              <a:t>How to </a:t>
            </a:r>
            <a:r>
              <a:rPr lang="da-DK" dirty="0" err="1" smtClean="0"/>
              <a:t>get</a:t>
            </a:r>
            <a:r>
              <a:rPr lang="da-DK" dirty="0" smtClean="0"/>
              <a:t> the time? Make the case of </a:t>
            </a:r>
            <a:r>
              <a:rPr lang="da-DK" dirty="0" err="1" smtClean="0"/>
              <a:t>efficiency</a:t>
            </a:r>
            <a:r>
              <a:rPr lang="da-DK" dirty="0" smtClean="0"/>
              <a:t>, COMPETENCES  for YOU, </a:t>
            </a:r>
            <a:r>
              <a:rPr lang="da-DK" dirty="0" err="1" smtClean="0"/>
              <a:t>developing</a:t>
            </a:r>
            <a:r>
              <a:rPr lang="da-DK" dirty="0" smtClean="0"/>
              <a:t> data </a:t>
            </a:r>
            <a:r>
              <a:rPr lang="da-DK" dirty="0" err="1" smtClean="0"/>
              <a:t>sharing</a:t>
            </a:r>
            <a:r>
              <a:rPr lang="da-DK" dirty="0" smtClean="0"/>
              <a:t> for the WORLD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2C8E-5DA9-5847-B7FE-000081137531}" type="datetime1">
              <a:rPr lang="it-IT" smtClean="0"/>
              <a:t>17/06/2019</a:t>
            </a:fld>
            <a:endParaRPr lang="it-IT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rd-alliance.org</a:t>
            </a:r>
            <a:endParaRPr lang="it-IT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15</a:t>
            </a:fld>
            <a:endParaRPr lang="it-IT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880" y="3068034"/>
            <a:ext cx="642938" cy="478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0686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On RDA for Social Science</a:t>
            </a:r>
          </a:p>
          <a:p>
            <a:pPr lvl="1"/>
            <a:r>
              <a:rPr lang="da-DK" dirty="0" smtClean="0"/>
              <a:t>A </a:t>
            </a:r>
            <a:r>
              <a:rPr lang="da-DK" dirty="0" err="1" smtClean="0"/>
              <a:t>word</a:t>
            </a:r>
            <a:r>
              <a:rPr lang="da-DK" dirty="0" smtClean="0"/>
              <a:t> </a:t>
            </a:r>
            <a:r>
              <a:rPr lang="da-DK" dirty="0" err="1" smtClean="0"/>
              <a:t>cloud</a:t>
            </a:r>
            <a:r>
              <a:rPr lang="da-DK" dirty="0" smtClean="0"/>
              <a:t> to </a:t>
            </a:r>
            <a:r>
              <a:rPr lang="da-DK" dirty="0" err="1" smtClean="0"/>
              <a:t>make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think</a:t>
            </a:r>
            <a:r>
              <a:rPr lang="da-DK" dirty="0" smtClean="0"/>
              <a:t> </a:t>
            </a:r>
            <a:r>
              <a:rPr lang="da-DK" dirty="0" err="1" smtClean="0"/>
              <a:t>about</a:t>
            </a:r>
            <a:r>
              <a:rPr lang="da-DK" dirty="0" smtClean="0"/>
              <a:t> </a:t>
            </a:r>
            <a:r>
              <a:rPr lang="da-DK" dirty="0" err="1" smtClean="0"/>
              <a:t>how</a:t>
            </a:r>
            <a:r>
              <a:rPr lang="da-DK" dirty="0" smtClean="0"/>
              <a:t> RDA </a:t>
            </a:r>
            <a:r>
              <a:rPr lang="da-DK" dirty="0" err="1" smtClean="0"/>
              <a:t>can</a:t>
            </a:r>
            <a:r>
              <a:rPr lang="da-DK" dirty="0" smtClean="0"/>
              <a:t> support YOUR </a:t>
            </a:r>
            <a:r>
              <a:rPr lang="da-DK" dirty="0" err="1" smtClean="0"/>
              <a:t>work</a:t>
            </a:r>
            <a:endParaRPr lang="da-DK" dirty="0" smtClean="0"/>
          </a:p>
          <a:p>
            <a:pPr lvl="1"/>
            <a:r>
              <a:rPr lang="da-DK" dirty="0" smtClean="0"/>
              <a:t>VERY </a:t>
            </a:r>
            <a:r>
              <a:rPr lang="da-DK" dirty="0" err="1" smtClean="0"/>
              <a:t>interesting</a:t>
            </a:r>
            <a:r>
              <a:rPr lang="da-DK" dirty="0" smtClean="0"/>
              <a:t> </a:t>
            </a:r>
            <a:r>
              <a:rPr lang="da-DK" dirty="0" err="1" smtClean="0"/>
              <a:t>survey</a:t>
            </a:r>
            <a:r>
              <a:rPr lang="da-DK" dirty="0" smtClean="0"/>
              <a:t> from CBS on research </a:t>
            </a:r>
            <a:r>
              <a:rPr lang="da-DK" dirty="0" err="1" smtClean="0"/>
              <a:t>practice</a:t>
            </a:r>
            <a:r>
              <a:rPr lang="da-DK" dirty="0" smtClean="0"/>
              <a:t>. To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shared</a:t>
            </a:r>
            <a:r>
              <a:rPr lang="da-DK" dirty="0" smtClean="0"/>
              <a:t>? </a:t>
            </a:r>
          </a:p>
          <a:p>
            <a:pPr lvl="1"/>
            <a:r>
              <a:rPr lang="da-DK" dirty="0" err="1" smtClean="0"/>
              <a:t>E.g</a:t>
            </a:r>
            <a:r>
              <a:rPr lang="da-DK" dirty="0" smtClean="0"/>
              <a:t>. </a:t>
            </a:r>
            <a:r>
              <a:rPr lang="da-DK" dirty="0" smtClean="0">
                <a:hlinkClick r:id="rId2"/>
              </a:rPr>
              <a:t>Top 10 FAIR Data &amp; Services</a:t>
            </a:r>
            <a:endParaRPr lang="da-DK" dirty="0" smtClean="0"/>
          </a:p>
          <a:p>
            <a:pPr lvl="1"/>
            <a:r>
              <a:rPr lang="da-DK" dirty="0" smtClean="0"/>
              <a:t>New approach to researcher: 5 must </a:t>
            </a:r>
            <a:r>
              <a:rPr lang="da-DK" dirty="0" err="1" smtClean="0"/>
              <a:t>do’s</a:t>
            </a:r>
            <a:r>
              <a:rPr lang="da-DK" dirty="0" smtClean="0"/>
              <a:t> for </a:t>
            </a:r>
            <a:r>
              <a:rPr lang="da-DK" dirty="0" err="1" smtClean="0"/>
              <a:t>creating</a:t>
            </a:r>
            <a:r>
              <a:rPr lang="da-DK" dirty="0" smtClean="0"/>
              <a:t> FAIR data</a:t>
            </a:r>
          </a:p>
          <a:p>
            <a:r>
              <a:rPr lang="da-DK" dirty="0" smtClean="0"/>
              <a:t>On RDA for </a:t>
            </a:r>
            <a:r>
              <a:rPr lang="da-DK" dirty="0" err="1" smtClean="0"/>
              <a:t>engineering</a:t>
            </a:r>
            <a:endParaRPr lang="da-DK" dirty="0" smtClean="0"/>
          </a:p>
          <a:p>
            <a:pPr lvl="1"/>
            <a:r>
              <a:rPr lang="da-DK" dirty="0" smtClean="0"/>
              <a:t>More </a:t>
            </a:r>
            <a:r>
              <a:rPr lang="da-DK" dirty="0" err="1" smtClean="0"/>
              <a:t>effort</a:t>
            </a:r>
            <a:r>
              <a:rPr lang="da-DK" dirty="0" smtClean="0"/>
              <a:t> on data </a:t>
            </a:r>
            <a:r>
              <a:rPr lang="da-DK" dirty="0" err="1" smtClean="0"/>
              <a:t>creation</a:t>
            </a:r>
            <a:r>
              <a:rPr lang="da-DK" dirty="0" smtClean="0"/>
              <a:t> </a:t>
            </a:r>
            <a:r>
              <a:rPr lang="da-DK" dirty="0" err="1" smtClean="0"/>
              <a:t>gets</a:t>
            </a:r>
            <a:r>
              <a:rPr lang="da-DK" dirty="0" smtClean="0"/>
              <a:t> more data </a:t>
            </a:r>
            <a:r>
              <a:rPr lang="da-DK" dirty="0" err="1" smtClean="0"/>
              <a:t>analysis</a:t>
            </a:r>
            <a:r>
              <a:rPr lang="da-DK" dirty="0" smtClean="0"/>
              <a:t> </a:t>
            </a:r>
          </a:p>
          <a:p>
            <a:pPr marL="0" indent="0">
              <a:buNone/>
            </a:pPr>
            <a:r>
              <a:rPr lang="da-DK" dirty="0" smtClean="0"/>
              <a:t>See </a:t>
            </a:r>
            <a:r>
              <a:rPr lang="da-DK" dirty="0" err="1" smtClean="0"/>
              <a:t>also</a:t>
            </a:r>
            <a:r>
              <a:rPr lang="da-DK" dirty="0" smtClean="0"/>
              <a:t> </a:t>
            </a:r>
            <a:r>
              <a:rPr lang="da-DK" dirty="0" err="1" smtClean="0"/>
              <a:t>tweets</a:t>
            </a:r>
            <a:r>
              <a:rPr lang="da-DK" dirty="0" smtClean="0"/>
              <a:t> from the event, #</a:t>
            </a:r>
            <a:r>
              <a:rPr lang="da-DK" dirty="0" err="1" smtClean="0"/>
              <a:t>RDA_Denmark</a:t>
            </a:r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2C8E-5DA9-5847-B7FE-000081137531}" type="datetime1">
              <a:rPr lang="it-IT" smtClean="0"/>
              <a:t>17/06/2019</a:t>
            </a:fld>
            <a:endParaRPr lang="it-IT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rd-alliance.org</a:t>
            </a:r>
            <a:endParaRPr lang="it-IT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16</a:t>
            </a:fld>
            <a:endParaRPr lang="it-IT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6074" y="133349"/>
            <a:ext cx="1819276" cy="136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050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PLEASE, sign up as </a:t>
            </a:r>
            <a:r>
              <a:rPr lang="da-DK" dirty="0" err="1"/>
              <a:t>member</a:t>
            </a:r>
            <a:r>
              <a:rPr lang="da-DK" dirty="0"/>
              <a:t> of </a:t>
            </a:r>
            <a:r>
              <a:rPr lang="da-DK" dirty="0" err="1"/>
              <a:t>our</a:t>
            </a:r>
            <a:r>
              <a:rPr lang="da-DK" dirty="0"/>
              <a:t> national DK-RDA Group: </a:t>
            </a:r>
            <a:r>
              <a:rPr lang="da-DK" dirty="0">
                <a:hlinkClick r:id="rId2"/>
              </a:rPr>
              <a:t>https://rd-alliance.org/groups/rda-denmark</a:t>
            </a:r>
            <a:r>
              <a:rPr lang="da-DK" dirty="0"/>
              <a:t/>
            </a:r>
            <a:br>
              <a:rPr lang="da-DK" dirty="0"/>
            </a:br>
            <a:r>
              <a:rPr lang="da-DK" dirty="0"/>
              <a:t>WE NEED YOU: 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2C8E-5DA9-5847-B7FE-000081137531}" type="datetime1">
              <a:rPr lang="it-IT" smtClean="0"/>
              <a:t>17/06/2019</a:t>
            </a:fld>
            <a:endParaRPr lang="it-IT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rd-alliance.org</a:t>
            </a:r>
            <a:endParaRPr lang="it-IT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17</a:t>
            </a:fld>
            <a:endParaRPr lang="it-IT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2557463"/>
            <a:ext cx="1876425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4208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err="1"/>
              <a:t>Welcome</a:t>
            </a:r>
            <a:r>
              <a:rPr lang="da-DK" dirty="0"/>
              <a:t> and </a:t>
            </a:r>
            <a:r>
              <a:rPr lang="da-DK" dirty="0" err="1"/>
              <a:t>introduction</a:t>
            </a:r>
            <a:r>
              <a:rPr lang="da-DK" dirty="0"/>
              <a:t> to the Danish RDA node</a:t>
            </a:r>
          </a:p>
        </p:txBody>
      </p:sp>
      <p:sp>
        <p:nvSpPr>
          <p:cNvPr id="8" name="Undertitel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Anne Sofie Fink Kjeldgaard </a:t>
            </a:r>
            <a:endParaRPr lang="da-DK" dirty="0" smtClean="0"/>
          </a:p>
          <a:p>
            <a:r>
              <a:rPr lang="da-DK" dirty="0" smtClean="0"/>
              <a:t>Rigsarkivet/The </a:t>
            </a:r>
            <a:r>
              <a:rPr lang="da-DK" dirty="0"/>
              <a:t>National </a:t>
            </a:r>
            <a:r>
              <a:rPr lang="da-DK" dirty="0" smtClean="0"/>
              <a:t>Archives 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2C8E-5DA9-5847-B7FE-000081137531}" type="datetime1">
              <a:rPr lang="it-IT" smtClean="0"/>
              <a:t>17/06/2019</a:t>
            </a:fld>
            <a:endParaRPr lang="it-IT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rd-alliance.org</a:t>
            </a:r>
            <a:endParaRPr lang="it-IT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2407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2C8E-5DA9-5847-B7FE-000081137531}" type="datetime1">
              <a:rPr lang="it-IT" smtClean="0"/>
              <a:t>17/06/2019</a:t>
            </a:fld>
            <a:endParaRPr lang="it-IT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rd-alliance.org</a:t>
            </a:r>
            <a:endParaRPr lang="it-IT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3</a:t>
            </a:fld>
            <a:endParaRPr lang="it-IT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68" y="1190625"/>
            <a:ext cx="7315064" cy="493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4745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3100" b="1" i="1" dirty="0">
                <a:solidFill>
                  <a:schemeClr val="accent6"/>
                </a:solidFill>
                <a:hlinkClick r:id="rId2"/>
              </a:rPr>
              <a:t>“What is the Research Data Alliance and how can it benefit you</a:t>
            </a:r>
            <a:r>
              <a:rPr lang="en-US" sz="3100" b="1" i="1" dirty="0" smtClean="0">
                <a:solidFill>
                  <a:schemeClr val="accent6"/>
                </a:solidFill>
                <a:hlinkClick r:id="rId2"/>
              </a:rPr>
              <a:t>?”</a:t>
            </a:r>
            <a:endParaRPr lang="en-US" b="1" i="1" dirty="0">
              <a:solidFill>
                <a:schemeClr val="accent6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b="1" i="1" dirty="0" smtClean="0"/>
          </a:p>
          <a:p>
            <a:r>
              <a:rPr lang="en-US" i="1" dirty="0" smtClean="0"/>
              <a:t>Challenges </a:t>
            </a:r>
            <a:r>
              <a:rPr lang="en-US" i="1" dirty="0"/>
              <a:t>while creating, collecting and managing data?</a:t>
            </a:r>
            <a:endParaRPr lang="en-US" dirty="0"/>
          </a:p>
          <a:p>
            <a:r>
              <a:rPr lang="en-US" i="1" dirty="0" smtClean="0"/>
              <a:t>Work </a:t>
            </a:r>
            <a:r>
              <a:rPr lang="en-US" i="1" dirty="0"/>
              <a:t>as a data creator, data manager, data steward or data curator is not properly recognized and valued?</a:t>
            </a:r>
            <a:endParaRPr lang="en-US" dirty="0"/>
          </a:p>
          <a:p>
            <a:r>
              <a:rPr lang="en-US" b="1" dirty="0" smtClean="0">
                <a:solidFill>
                  <a:schemeClr val="accent6"/>
                </a:solidFill>
              </a:rPr>
              <a:t>The </a:t>
            </a:r>
            <a:r>
              <a:rPr lang="en-US" b="1" dirty="0">
                <a:solidFill>
                  <a:schemeClr val="accent6"/>
                </a:solidFill>
              </a:rPr>
              <a:t>Research Data Alliance (RDA) is the right place for you!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RDA provides a forum where </a:t>
            </a:r>
            <a:r>
              <a:rPr lang="en-US" b="1" dirty="0"/>
              <a:t>members</a:t>
            </a:r>
            <a:r>
              <a:rPr lang="en-US" dirty="0"/>
              <a:t> come together to develop and adopt solutions that promote </a:t>
            </a:r>
            <a:r>
              <a:rPr lang="en-US" b="1" dirty="0"/>
              <a:t>data-driven research, data sharing and accelerate the growth of a cohesive data community</a:t>
            </a:r>
            <a:r>
              <a:rPr lang="en-US" dirty="0"/>
              <a:t>.</a:t>
            </a:r>
          </a:p>
          <a:p>
            <a:r>
              <a:rPr lang="en-US" b="1" dirty="0" smtClean="0"/>
              <a:t>Learn </a:t>
            </a:r>
            <a:r>
              <a:rPr lang="en-US" b="1" dirty="0"/>
              <a:t>more </a:t>
            </a:r>
            <a:r>
              <a:rPr lang="en-US" dirty="0"/>
              <a:t>about RDA, its recommendations and outputs, and funding opportunities.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will hear more about how you can join, contribute and help shape the landscape for working with research data in Denmark and internationally.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2C8E-5DA9-5847-B7FE-000081137531}" type="datetime1">
              <a:rPr lang="it-IT" smtClean="0"/>
              <a:t>17/06/2019</a:t>
            </a:fld>
            <a:endParaRPr lang="it-IT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rd-alliance.org</a:t>
            </a:r>
            <a:endParaRPr lang="it-IT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1516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New and more knowledge about Research Data Alliance (RDA)</a:t>
            </a:r>
          </a:p>
          <a:p>
            <a:r>
              <a:rPr lang="en-GB" dirty="0" smtClean="0"/>
              <a:t>Motivation for RDA (node) involvement </a:t>
            </a:r>
          </a:p>
          <a:p>
            <a:pPr lvl="1"/>
            <a:r>
              <a:rPr lang="en-GB" dirty="0" smtClean="0"/>
              <a:t>As users of RDA recommendations and RDA outputs</a:t>
            </a:r>
          </a:p>
          <a:p>
            <a:pPr lvl="1"/>
            <a:r>
              <a:rPr lang="en-GB" dirty="0" smtClean="0"/>
              <a:t>As participators in RDA Interest and Working Groups</a:t>
            </a:r>
          </a:p>
          <a:p>
            <a:r>
              <a:rPr lang="en-GB" dirty="0" smtClean="0"/>
              <a:t>Base for more debate, network and cooperation to support getting value from RDA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2C8E-5DA9-5847-B7FE-000081137531}" type="datetime1">
              <a:rPr lang="it-IT" smtClean="0"/>
              <a:t>17/06/2019</a:t>
            </a:fld>
            <a:endParaRPr lang="it-IT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rd-alliance.org</a:t>
            </a:r>
            <a:endParaRPr lang="it-IT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5</a:t>
            </a:fld>
            <a:endParaRPr lang="it-IT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4885" y="189540"/>
            <a:ext cx="1330417" cy="1330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9579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" name="Google Shape;798;p65"/>
          <p:cNvSpPr txBox="1">
            <a:spLocks noGrp="1"/>
          </p:cNvSpPr>
          <p:nvPr>
            <p:ph type="title"/>
          </p:nvPr>
        </p:nvSpPr>
        <p:spPr>
          <a:xfrm>
            <a:off x="822950" y="743801"/>
            <a:ext cx="7543800" cy="9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000"/>
              <a:buFont typeface="Calibri"/>
              <a:buNone/>
            </a:pPr>
            <a:r>
              <a:rPr lang="en" i="0" u="none" strike="noStrike" cap="none">
                <a:solidFill>
                  <a:srgbClr val="3F3F3F"/>
                </a:solidFill>
              </a:rPr>
              <a:t>RDA </a:t>
            </a:r>
            <a:r>
              <a:rPr lang="en"/>
              <a:t>Mission</a:t>
            </a:r>
            <a:endParaRPr/>
          </a:p>
        </p:txBody>
      </p:sp>
      <p:sp>
        <p:nvSpPr>
          <p:cNvPr id="799" name="Google Shape;799;p65"/>
          <p:cNvSpPr txBox="1">
            <a:spLocks noGrp="1"/>
          </p:cNvSpPr>
          <p:nvPr>
            <p:ph type="body" idx="1"/>
          </p:nvPr>
        </p:nvSpPr>
        <p:spPr>
          <a:xfrm>
            <a:off x="822958" y="1845733"/>
            <a:ext cx="7543800" cy="40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48"/>
              <a:buFont typeface="Calibri"/>
              <a:buNone/>
            </a:pP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648"/>
              <a:buFont typeface="Calibri"/>
              <a:buNone/>
            </a:pPr>
            <a:endParaRPr sz="3600" i="0" u="none" strike="noStrike" cap="none" dirty="0">
              <a:solidFill>
                <a:srgbClr val="3F3F3F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648"/>
              <a:buFont typeface="Calibri"/>
              <a:buNone/>
            </a:pPr>
            <a:r>
              <a:rPr lang="en" sz="3600" dirty="0"/>
              <a:t>RDA builds the </a:t>
            </a:r>
            <a:br>
              <a:rPr lang="en" sz="3600" dirty="0"/>
            </a:br>
            <a:r>
              <a:rPr lang="en" sz="3600" b="1" dirty="0">
                <a:solidFill>
                  <a:schemeClr val="accent3"/>
                </a:solidFill>
              </a:rPr>
              <a:t>social and technical bridges</a:t>
            </a:r>
            <a:r>
              <a:rPr lang="en" sz="3600" dirty="0">
                <a:solidFill>
                  <a:schemeClr val="accent3"/>
                </a:solidFill>
              </a:rPr>
              <a:t> </a:t>
            </a:r>
            <a:r>
              <a:rPr lang="en" sz="3600" dirty="0"/>
              <a:t>that </a:t>
            </a:r>
            <a:r>
              <a:rPr lang="en" sz="3600" b="1" dirty="0"/>
              <a:t>enable open sharing </a:t>
            </a:r>
            <a:r>
              <a:rPr lang="en" sz="3600" dirty="0"/>
              <a:t>of data.</a:t>
            </a:r>
            <a:endParaRPr sz="3600" dirty="0"/>
          </a:p>
          <a:p>
            <a:pPr marL="91440" marR="0" lvl="0" indent="-9144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580"/>
              <a:buFont typeface="Calibri"/>
              <a:buNone/>
            </a:pPr>
            <a:endParaRPr sz="2590" i="0" u="none" strike="noStrike" cap="none" dirty="0">
              <a:solidFill>
                <a:srgbClr val="3F3F3F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648"/>
              <a:buFont typeface="Calibri"/>
              <a:buNone/>
            </a:pPr>
            <a:endParaRPr dirty="0"/>
          </a:p>
          <a:p>
            <a:pPr marL="0" marR="0" lvl="1" indent="3048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648"/>
              <a:buFont typeface="Calibri"/>
              <a:buNone/>
            </a:pPr>
            <a:endParaRPr sz="2590"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7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1"/>
              <a:buFont typeface="Calibri"/>
              <a:buNone/>
            </a:pPr>
            <a:endParaRPr sz="1850"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0" name="Google Shape;800;p65"/>
          <p:cNvSpPr txBox="1">
            <a:spLocks noGrp="1"/>
          </p:cNvSpPr>
          <p:nvPr>
            <p:ph type="ftr" idx="11"/>
          </p:nvPr>
        </p:nvSpPr>
        <p:spPr>
          <a:xfrm>
            <a:off x="2764639" y="6459785"/>
            <a:ext cx="36171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"/>
              <a:buFont typeface="Calibri"/>
              <a:buNone/>
            </a:pPr>
            <a:r>
              <a:rPr lang="en" sz="1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WWW.RD-ALLIANCE.ORG -  @RESDATALL</a:t>
            </a:r>
            <a:endParaRPr sz="1600" b="1">
              <a:solidFill>
                <a:schemeClr val="lt1"/>
              </a:solidFill>
            </a:endParaRPr>
          </a:p>
        </p:txBody>
      </p:sp>
      <p:pic>
        <p:nvPicPr>
          <p:cNvPr id="801" name="Google Shape;801;p65" descr="Creative Commons Licens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78034" y="6475942"/>
            <a:ext cx="499474" cy="234165"/>
          </a:xfrm>
          <a:prstGeom prst="rect">
            <a:avLst/>
          </a:prstGeom>
          <a:noFill/>
          <a:ln>
            <a:noFill/>
          </a:ln>
        </p:spPr>
      </p:pic>
      <p:sp>
        <p:nvSpPr>
          <p:cNvPr id="802" name="Google Shape;802;p65"/>
          <p:cNvSpPr txBox="1"/>
          <p:nvPr/>
        </p:nvSpPr>
        <p:spPr>
          <a:xfrm>
            <a:off x="8422874" y="6677328"/>
            <a:ext cx="776400" cy="23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5"/>
              <a:buFont typeface="Calibri"/>
              <a:buNone/>
            </a:pPr>
            <a:r>
              <a:rPr lang="en" sz="9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CC BY-SA 4.0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1622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66"/>
          <p:cNvSpPr txBox="1">
            <a:spLocks noGrp="1"/>
          </p:cNvSpPr>
          <p:nvPr>
            <p:ph type="body" idx="1"/>
          </p:nvPr>
        </p:nvSpPr>
        <p:spPr>
          <a:xfrm>
            <a:off x="1045088" y="2552625"/>
            <a:ext cx="3393600" cy="40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68550" rIns="68550" bIns="68550" anchor="t" anchorCtr="0">
            <a:noAutofit/>
          </a:bodyPr>
          <a:lstStyle/>
          <a:p>
            <a:pPr marL="342900" lvl="0" indent="-2762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➢"/>
            </a:pPr>
            <a:r>
              <a:rPr lang="en" sz="1650"/>
              <a:t>Preservation and stewardship</a:t>
            </a:r>
            <a:endParaRPr sz="1650"/>
          </a:p>
          <a:p>
            <a:pPr marL="342900" lvl="0" indent="-276225" algn="l" rtl="0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SzPts val="2200"/>
              <a:buChar char="➢"/>
            </a:pPr>
            <a:r>
              <a:rPr lang="en" sz="1650"/>
              <a:t>Improving usefulness of data</a:t>
            </a:r>
            <a:endParaRPr sz="1650"/>
          </a:p>
          <a:p>
            <a:pPr marL="342900" lvl="0" indent="-276225" algn="l" rtl="0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SzPts val="2200"/>
              <a:buChar char="➢"/>
            </a:pPr>
            <a:r>
              <a:rPr lang="en" sz="1650"/>
              <a:t>Data sharing culture</a:t>
            </a:r>
            <a:endParaRPr sz="1650"/>
          </a:p>
          <a:p>
            <a:pPr marL="342900" lvl="0" indent="-276225" algn="l" rtl="0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SzPts val="2200"/>
              <a:buChar char="➢"/>
            </a:pPr>
            <a:r>
              <a:rPr lang="en" sz="1650"/>
              <a:t>Education and training</a:t>
            </a:r>
            <a:endParaRPr sz="1650"/>
          </a:p>
          <a:p>
            <a:pPr marL="342900" lvl="0" indent="-276225" algn="l" rtl="0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  <a:buSzPts val="2200"/>
              <a:buChar char="➢"/>
            </a:pPr>
            <a:r>
              <a:rPr lang="en" sz="1650"/>
              <a:t>Data security, legal interoperability, and compliance</a:t>
            </a:r>
            <a:endParaRPr sz="1650"/>
          </a:p>
        </p:txBody>
      </p:sp>
      <p:sp>
        <p:nvSpPr>
          <p:cNvPr id="808" name="Google Shape;808;p66"/>
          <p:cNvSpPr txBox="1">
            <a:spLocks noGrp="1"/>
          </p:cNvSpPr>
          <p:nvPr>
            <p:ph type="body" idx="2"/>
          </p:nvPr>
        </p:nvSpPr>
        <p:spPr>
          <a:xfrm>
            <a:off x="5601975" y="2552633"/>
            <a:ext cx="3144000" cy="31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68550" rIns="68550" bIns="68550" anchor="t" anchorCtr="0">
            <a:noAutofit/>
          </a:bodyPr>
          <a:lstStyle/>
          <a:p>
            <a:pPr marL="342900" lvl="0" indent="-2762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➢"/>
            </a:pPr>
            <a:r>
              <a:rPr lang="en" sz="1650"/>
              <a:t>Data discovery</a:t>
            </a:r>
            <a:endParaRPr sz="1650"/>
          </a:p>
          <a:p>
            <a:pPr marL="342900" lvl="0" indent="-276225" algn="l" rtl="0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SzPts val="2200"/>
              <a:buChar char="➢"/>
            </a:pPr>
            <a:r>
              <a:rPr lang="en" sz="1650"/>
              <a:t>Provenance, reuse, and interconnection</a:t>
            </a:r>
            <a:endParaRPr sz="1650"/>
          </a:p>
          <a:p>
            <a:pPr marL="342900" lvl="0" indent="-276225" algn="l" rtl="0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SzPts val="2200"/>
              <a:buChar char="➢"/>
            </a:pPr>
            <a:r>
              <a:rPr lang="en" sz="1650"/>
              <a:t>Issues of scale</a:t>
            </a:r>
            <a:endParaRPr sz="1650"/>
          </a:p>
          <a:p>
            <a:pPr marL="342900" lvl="0" indent="-276225" algn="l" rtl="0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SzPts val="2200"/>
              <a:buChar char="➢"/>
            </a:pPr>
            <a:r>
              <a:rPr lang="en" sz="1650"/>
              <a:t>Governing and maintaining infrastructure</a:t>
            </a:r>
            <a:endParaRPr sz="1650"/>
          </a:p>
          <a:p>
            <a:pPr marL="342900" lvl="0" indent="-276225" algn="l" rtl="0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  <a:buSzPts val="2200"/>
              <a:buChar char="➢"/>
            </a:pPr>
            <a:r>
              <a:rPr lang="en" sz="1650"/>
              <a:t>Data access and interoperability</a:t>
            </a:r>
            <a:endParaRPr sz="1650"/>
          </a:p>
        </p:txBody>
      </p:sp>
      <p:pic>
        <p:nvPicPr>
          <p:cNvPr id="809" name="Google Shape;809;p66"/>
          <p:cNvPicPr preferRelativeResize="0"/>
          <p:nvPr/>
        </p:nvPicPr>
        <p:blipFill rotWithShape="1">
          <a:blip r:embed="rId3">
            <a:alphaModFix/>
          </a:blip>
          <a:srcRect l="10254" t="10200" r="9936" b="9735"/>
          <a:stretch/>
        </p:blipFill>
        <p:spPr>
          <a:xfrm>
            <a:off x="1365513" y="345617"/>
            <a:ext cx="1881623" cy="220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0" name="Google Shape;810;p66"/>
          <p:cNvPicPr preferRelativeResize="0"/>
          <p:nvPr/>
        </p:nvPicPr>
        <p:blipFill rotWithShape="1">
          <a:blip r:embed="rId4">
            <a:alphaModFix/>
          </a:blip>
          <a:srcRect l="6301" t="6120" r="7490" b="8394"/>
          <a:stretch/>
        </p:blipFill>
        <p:spPr>
          <a:xfrm>
            <a:off x="6153229" y="345617"/>
            <a:ext cx="1815893" cy="2207000"/>
          </a:xfrm>
          <a:prstGeom prst="rect">
            <a:avLst/>
          </a:prstGeom>
          <a:noFill/>
          <a:ln>
            <a:noFill/>
          </a:ln>
        </p:spPr>
      </p:pic>
      <p:sp>
        <p:nvSpPr>
          <p:cNvPr id="812" name="Google Shape;812;p66"/>
          <p:cNvSpPr/>
          <p:nvPr/>
        </p:nvSpPr>
        <p:spPr>
          <a:xfrm>
            <a:off x="2417744" y="150992"/>
            <a:ext cx="4308600" cy="663200"/>
          </a:xfrm>
          <a:prstGeom prst="leftRightArrowCallout">
            <a:avLst>
              <a:gd name="adj1" fmla="val 25000"/>
              <a:gd name="adj2" fmla="val 25000"/>
              <a:gd name="adj3" fmla="val 25000"/>
              <a:gd name="adj4" fmla="val 48123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Bridging Social and Technical</a:t>
            </a:r>
            <a:endParaRPr sz="135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8433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b="1" dirty="0" smtClean="0"/>
              <a:t>RDA action modes – How to </a:t>
            </a:r>
            <a:r>
              <a:rPr lang="da-DK" b="1" dirty="0" err="1" smtClean="0"/>
              <a:t>get</a:t>
            </a:r>
            <a:r>
              <a:rPr lang="da-DK" b="1" dirty="0" smtClean="0"/>
              <a:t> </a:t>
            </a:r>
            <a:r>
              <a:rPr lang="da-DK" b="1" dirty="0" err="1" smtClean="0"/>
              <a:t>involved</a:t>
            </a:r>
            <a:r>
              <a:rPr lang="da-DK" b="1" dirty="0" smtClean="0"/>
              <a:t>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b="1" dirty="0" err="1" smtClean="0"/>
              <a:t>Interest</a:t>
            </a:r>
            <a:r>
              <a:rPr lang="da-DK" b="1" dirty="0" smtClean="0"/>
              <a:t> Groups </a:t>
            </a:r>
            <a:r>
              <a:rPr lang="en-US" dirty="0" smtClean="0"/>
              <a:t>consist </a:t>
            </a:r>
            <a:r>
              <a:rPr lang="en-US" dirty="0"/>
              <a:t>of experts from the community and serve as a platform for exchange. IGs produce </a:t>
            </a:r>
            <a:r>
              <a:rPr lang="en-US" dirty="0" smtClean="0"/>
              <a:t>outputs such </a:t>
            </a:r>
            <a:r>
              <a:rPr lang="en-US" dirty="0"/>
              <a:t>as surveys</a:t>
            </a:r>
            <a:r>
              <a:rPr lang="en-US" dirty="0" smtClean="0"/>
              <a:t>, recommendations</a:t>
            </a:r>
            <a:r>
              <a:rPr lang="en-US" dirty="0"/>
              <a:t>, reports, and can initiate new WGs. </a:t>
            </a:r>
            <a:r>
              <a:rPr lang="en-US" dirty="0" smtClean="0"/>
              <a:t>IGs </a:t>
            </a:r>
            <a:r>
              <a:rPr lang="en-US" dirty="0"/>
              <a:t>can be active </a:t>
            </a:r>
            <a:r>
              <a:rPr lang="en-US" dirty="0" smtClean="0"/>
              <a:t>over </a:t>
            </a:r>
            <a:r>
              <a:rPr lang="da-DK" dirty="0" smtClean="0"/>
              <a:t>longer </a:t>
            </a:r>
            <a:r>
              <a:rPr lang="da-DK" dirty="0"/>
              <a:t>periods of </a:t>
            </a:r>
            <a:r>
              <a:rPr lang="da-DK" dirty="0" smtClean="0"/>
              <a:t>time. </a:t>
            </a:r>
            <a:endParaRPr lang="da-DK" b="1" dirty="0" smtClean="0"/>
          </a:p>
          <a:p>
            <a:r>
              <a:rPr lang="en-US" b="1" dirty="0" smtClean="0"/>
              <a:t>Working Groups </a:t>
            </a:r>
            <a:r>
              <a:rPr lang="en-US" dirty="0" smtClean="0"/>
              <a:t>consist </a:t>
            </a:r>
            <a:r>
              <a:rPr lang="en-US" dirty="0"/>
              <a:t>of experts from the community and serve as a platform for </a:t>
            </a:r>
            <a:r>
              <a:rPr lang="en-US" dirty="0" smtClean="0"/>
              <a:t>production of output. WGs have </a:t>
            </a:r>
            <a:r>
              <a:rPr lang="en-US" dirty="0"/>
              <a:t>a fixed period of 12 to 18 months during which members work </a:t>
            </a:r>
            <a:r>
              <a:rPr lang="en-US" dirty="0" smtClean="0"/>
              <a:t>on concrete </a:t>
            </a:r>
            <a:r>
              <a:rPr lang="en-US" dirty="0"/>
              <a:t>outputs. </a:t>
            </a:r>
            <a:endParaRPr lang="en-US" dirty="0" smtClean="0"/>
          </a:p>
          <a:p>
            <a:r>
              <a:rPr lang="en-US" b="1" dirty="0" smtClean="0"/>
              <a:t>RDA Plenary </a:t>
            </a:r>
            <a:r>
              <a:rPr lang="en-US" dirty="0" smtClean="0"/>
              <a:t>held every 6 months bringing communities together, IGs and WGs present their work. </a:t>
            </a:r>
          </a:p>
          <a:p>
            <a:r>
              <a:rPr lang="en-US" b="1" dirty="0" smtClean="0"/>
              <a:t>RDA Outputs</a:t>
            </a:r>
            <a:r>
              <a:rPr lang="en-US" dirty="0" smtClean="0"/>
              <a:t> produced by IGs and WGs </a:t>
            </a:r>
            <a:r>
              <a:rPr lang="en-US" dirty="0"/>
              <a:t>can include, </a:t>
            </a:r>
            <a:r>
              <a:rPr lang="en-US" dirty="0" smtClean="0"/>
              <a:t>e.g. technical </a:t>
            </a:r>
            <a:r>
              <a:rPr lang="en-US" dirty="0"/>
              <a:t>specifications, conceptual models or frameworks, or implemented policies</a:t>
            </a:r>
            <a:r>
              <a:rPr lang="en-US" dirty="0" smtClean="0"/>
              <a:t>.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2C8E-5DA9-5847-B7FE-000081137531}" type="datetime1">
              <a:rPr lang="it-IT" smtClean="0"/>
              <a:t>17/06/2019</a:t>
            </a:fld>
            <a:endParaRPr lang="it-IT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rd-alliance.org</a:t>
            </a:r>
            <a:endParaRPr lang="it-IT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8146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err="1" smtClean="0"/>
              <a:t>Looking</a:t>
            </a:r>
            <a:r>
              <a:rPr lang="da-DK" dirty="0" smtClean="0"/>
              <a:t> back in time</a:t>
            </a:r>
            <a:endParaRPr lang="da-DK" dirty="0"/>
          </a:p>
        </p:txBody>
      </p:sp>
      <p:sp>
        <p:nvSpPr>
          <p:cNvPr id="8" name="Undertitel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2C8E-5DA9-5847-B7FE-000081137531}" type="datetime1">
              <a:rPr lang="it-IT" smtClean="0"/>
              <a:t>17/06/2019</a:t>
            </a:fld>
            <a:endParaRPr lang="it-IT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rd-alliance.org</a:t>
            </a:r>
            <a:endParaRPr lang="it-IT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1794683"/>
      </p:ext>
    </p:extLst>
  </p:cSld>
  <p:clrMapOvr>
    <a:masterClrMapping/>
  </p:clrMapOvr>
</p:sld>
</file>

<file path=ppt/theme/theme1.xml><?xml version="1.0" encoding="utf-8"?>
<a:theme xmlns:a="http://schemas.openxmlformats.org/drawingml/2006/main" name="RDA_IT-NOD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zione standard2" id="{5B18E695-6960-D140-BB7A-B49BF3B533E2}" vid="{4AFF8BD0-C4C0-5D4E-8975-56B0B03FE98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RDA_IT-NODE</Template>
  <TotalTime>1684</TotalTime>
  <Words>926</Words>
  <Application>Microsoft Office PowerPoint</Application>
  <PresentationFormat>Skærmshow (4:3)</PresentationFormat>
  <Paragraphs>162</Paragraphs>
  <Slides>17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17</vt:i4>
      </vt:variant>
    </vt:vector>
  </HeadingPairs>
  <TitlesOfParts>
    <vt:vector size="18" baseType="lpstr">
      <vt:lpstr>RDA_IT-NODE</vt:lpstr>
      <vt:lpstr>What is the Research Data Alliance and how can it benefit you?  Kick-off event RDA in Denmark</vt:lpstr>
      <vt:lpstr>Welcome and introduction to the Danish RDA node</vt:lpstr>
      <vt:lpstr>PowerPoint-præsentation</vt:lpstr>
      <vt:lpstr> “What is the Research Data Alliance and how can it benefit you?”</vt:lpstr>
      <vt:lpstr>PowerPoint-præsentation</vt:lpstr>
      <vt:lpstr>RDA Mission</vt:lpstr>
      <vt:lpstr>PowerPoint-præsentation</vt:lpstr>
      <vt:lpstr>RDA action modes – How to get involved?</vt:lpstr>
      <vt:lpstr>Looking back in time</vt:lpstr>
      <vt:lpstr> First steps for the RDA National Node for Denmark </vt:lpstr>
      <vt:lpstr>Today’s program</vt:lpstr>
      <vt:lpstr>Introduction to RDA based on outputs (incl. IG, WG, Recommondation and Outputs)</vt:lpstr>
      <vt:lpstr>The RDA network</vt:lpstr>
      <vt:lpstr>Summary of the day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Sara Pittonet</dc:creator>
  <cp:lastModifiedBy>Anne Sofie Fink Kjeldgaard</cp:lastModifiedBy>
  <cp:revision>43</cp:revision>
  <dcterms:created xsi:type="dcterms:W3CDTF">2018-06-28T09:49:13Z</dcterms:created>
  <dcterms:modified xsi:type="dcterms:W3CDTF">2019-06-17T08:09:29Z</dcterms:modified>
</cp:coreProperties>
</file>