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4"/>
    <p:sldMasterId id="2147483734" r:id="rId5"/>
    <p:sldMasterId id="2147483722" r:id="rId6"/>
  </p:sldMasterIdLst>
  <p:notesMasterIdLst>
    <p:notesMasterId r:id="rId9"/>
  </p:notesMasterIdLst>
  <p:sldIdLst>
    <p:sldId id="428" r:id="rId7"/>
    <p:sldId id="442" r:id="rId8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860EAF7-9F47-4297-B542-9884CD6B4344}">
          <p14:sldIdLst>
            <p14:sldId id="428"/>
            <p14:sldId id="442"/>
          </p14:sldIdLst>
        </p14:section>
        <p14:section name="Extra" id="{6EBC1CC3-549E-41CD-B647-F0C8157E666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pos="54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DAA0745-0F06-25CC-8600-7D7CF19CF5A6}" name="Rowlands, Helen" initials="RH" userId="S::s01hr1@abdn.ac.uk::74893e19-8393-4b3c-84a0-25de4ed423d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donald, Lucy J" initials="MLJ" lastIdx="23" clrIdx="0">
    <p:extLst>
      <p:ext uri="{19B8F6BF-5375-455C-9EA6-DF929625EA0E}">
        <p15:presenceInfo xmlns:p15="http://schemas.microsoft.com/office/powerpoint/2012/main" userId="S::ade372@abdn.ac.uk::f488a842-baa6-445c-8bd4-613a5949b1d7" providerId="AD"/>
      </p:ext>
    </p:extLst>
  </p:cmAuthor>
  <p:cmAuthor id="2" name="Fernandes, Jennifer A." initials="FJA" lastIdx="12" clrIdx="1">
    <p:extLst>
      <p:ext uri="{19B8F6BF-5375-455C-9EA6-DF929625EA0E}">
        <p15:presenceInfo xmlns:p15="http://schemas.microsoft.com/office/powerpoint/2012/main" userId="S::adl056@abdn.ac.uk::ee6c1af5-c102-4105-acc7-82cd7a678cb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E5C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8" autoAdjust="0"/>
  </p:normalViewPr>
  <p:slideViewPr>
    <p:cSldViewPr snapToGrid="0" snapToObjects="1">
      <p:cViewPr varScale="1">
        <p:scale>
          <a:sx n="76" d="100"/>
          <a:sy n="76" d="100"/>
        </p:scale>
        <p:origin x="296" y="56"/>
      </p:cViewPr>
      <p:guideLst>
        <p:guide orient="horz" pos="1620"/>
        <p:guide pos="2880"/>
        <p:guide pos="54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471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4B29D-FB41-7449-B07E-7B0C50F1D65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41E6-F4B0-0348-85E5-28B214E36C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00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41E6-F4B0-0348-85E5-28B214E36C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17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5741E6-F4B0-0348-85E5-28B214E36C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26">
            <a:extLst>
              <a:ext uri="{FF2B5EF4-FFF2-40B4-BE49-F238E27FC236}">
                <a16:creationId xmlns:a16="http://schemas.microsoft.com/office/drawing/2014/main" id="{F3B5D918-36B2-FC42-822A-6E727352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286" y="1575771"/>
            <a:ext cx="5988199" cy="906303"/>
          </a:xfrm>
          <a:prstGeom prst="rect">
            <a:avLst/>
          </a:prstGeom>
        </p:spPr>
        <p:txBody>
          <a:bodyPr anchor="b"/>
          <a:lstStyle>
            <a:lvl1pPr>
              <a:defRPr sz="30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5A3CF2EC-A73D-514B-90DA-DC81C59C65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6657" y="2565427"/>
            <a:ext cx="5988199" cy="90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3" name="Text Placeholder 28">
            <a:extLst>
              <a:ext uri="{FF2B5EF4-FFF2-40B4-BE49-F238E27FC236}">
                <a16:creationId xmlns:a16="http://schemas.microsoft.com/office/drawing/2014/main" id="{8BF1C7B7-77C0-964F-92F3-D5CBACA54A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6657" y="3940277"/>
            <a:ext cx="1804708" cy="445585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>
                <a:tab pos="1905000" algn="l"/>
              </a:tabLst>
              <a:defRPr sz="13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GB" dirty="0"/>
              <a:t>00 Month 2020</a:t>
            </a:r>
          </a:p>
        </p:txBody>
      </p:sp>
    </p:spTree>
    <p:extLst>
      <p:ext uri="{BB962C8B-B14F-4D97-AF65-F5344CB8AC3E}">
        <p14:creationId xmlns:p14="http://schemas.microsoft.com/office/powerpoint/2010/main" val="362701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- no logo/text, add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6">
            <a:extLst>
              <a:ext uri="{FF2B5EF4-FFF2-40B4-BE49-F238E27FC236}">
                <a16:creationId xmlns:a16="http://schemas.microsoft.com/office/drawing/2014/main" id="{02E36751-8351-A048-A25E-825FFFF2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233" y="1096027"/>
            <a:ext cx="6249257" cy="1093153"/>
          </a:xfrm>
          <a:prstGeom prst="rect">
            <a:avLst/>
          </a:prstGeom>
        </p:spPr>
        <p:txBody>
          <a:bodyPr/>
          <a:lstStyle>
            <a:lvl1pPr>
              <a:defRPr sz="3000" b="1" i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28">
            <a:extLst>
              <a:ext uri="{FF2B5EF4-FFF2-40B4-BE49-F238E27FC236}">
                <a16:creationId xmlns:a16="http://schemas.microsoft.com/office/drawing/2014/main" id="{649C5231-1AB2-6945-B967-2D6B9C864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62604" y="2272533"/>
            <a:ext cx="6249257" cy="90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8">
            <a:extLst>
              <a:ext uri="{FF2B5EF4-FFF2-40B4-BE49-F238E27FC236}">
                <a16:creationId xmlns:a16="http://schemas.microsoft.com/office/drawing/2014/main" id="{D6B357D3-A859-0045-81BB-E1A5236B6E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2604" y="3355308"/>
            <a:ext cx="1804708" cy="445585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>
                <a:tab pos="1905000" algn="l"/>
              </a:tabLst>
              <a:defRPr sz="13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GB" dirty="0"/>
              <a:t>00 Month 2020</a:t>
            </a:r>
          </a:p>
        </p:txBody>
      </p:sp>
    </p:spTree>
    <p:extLst>
      <p:ext uri="{BB962C8B-B14F-4D97-AF65-F5344CB8AC3E}">
        <p14:creationId xmlns:p14="http://schemas.microsoft.com/office/powerpoint/2010/main" val="272494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- white logo/text, add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6">
            <a:extLst>
              <a:ext uri="{FF2B5EF4-FFF2-40B4-BE49-F238E27FC236}">
                <a16:creationId xmlns:a16="http://schemas.microsoft.com/office/drawing/2014/main" id="{02E36751-8351-A048-A25E-825FFFF2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04" y="1388921"/>
            <a:ext cx="6249257" cy="1093153"/>
          </a:xfrm>
          <a:prstGeom prst="rect">
            <a:avLst/>
          </a:prstGeom>
        </p:spPr>
        <p:txBody>
          <a:bodyPr/>
          <a:lstStyle>
            <a:lvl1pPr>
              <a:defRPr sz="3000" b="1" i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28">
            <a:extLst>
              <a:ext uri="{FF2B5EF4-FFF2-40B4-BE49-F238E27FC236}">
                <a16:creationId xmlns:a16="http://schemas.microsoft.com/office/drawing/2014/main" id="{649C5231-1AB2-6945-B967-2D6B9C864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61975" y="2565427"/>
            <a:ext cx="6249257" cy="90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8">
            <a:extLst>
              <a:ext uri="{FF2B5EF4-FFF2-40B4-BE49-F238E27FC236}">
                <a16:creationId xmlns:a16="http://schemas.microsoft.com/office/drawing/2014/main" id="{D6B357D3-A859-0045-81BB-E1A5236B6E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1975" y="3648202"/>
            <a:ext cx="1804708" cy="445585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>
                <a:tab pos="1905000" algn="l"/>
              </a:tabLst>
              <a:defRPr sz="13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GB" dirty="0"/>
              <a:t>00 Month 2020</a:t>
            </a:r>
          </a:p>
        </p:txBody>
      </p:sp>
    </p:spTree>
    <p:extLst>
      <p:ext uri="{BB962C8B-B14F-4D97-AF65-F5344CB8AC3E}">
        <p14:creationId xmlns:p14="http://schemas.microsoft.com/office/powerpoint/2010/main" val="2456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- blue logo/text, add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6">
            <a:extLst>
              <a:ext uri="{FF2B5EF4-FFF2-40B4-BE49-F238E27FC236}">
                <a16:creationId xmlns:a16="http://schemas.microsoft.com/office/drawing/2014/main" id="{02E36751-8351-A048-A25E-825FFFF2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04" y="1388921"/>
            <a:ext cx="6249257" cy="1093153"/>
          </a:xfrm>
          <a:prstGeom prst="rect">
            <a:avLst/>
          </a:prstGeom>
        </p:spPr>
        <p:txBody>
          <a:bodyPr/>
          <a:lstStyle>
            <a:lvl1pPr>
              <a:defRPr sz="3000" b="1" i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28">
            <a:extLst>
              <a:ext uri="{FF2B5EF4-FFF2-40B4-BE49-F238E27FC236}">
                <a16:creationId xmlns:a16="http://schemas.microsoft.com/office/drawing/2014/main" id="{649C5231-1AB2-6945-B967-2D6B9C864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61975" y="2565427"/>
            <a:ext cx="6249257" cy="90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8">
            <a:extLst>
              <a:ext uri="{FF2B5EF4-FFF2-40B4-BE49-F238E27FC236}">
                <a16:creationId xmlns:a16="http://schemas.microsoft.com/office/drawing/2014/main" id="{D6B357D3-A859-0045-81BB-E1A5236B6E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1975" y="3648202"/>
            <a:ext cx="1804708" cy="445585"/>
          </a:xfrm>
          <a:prstGeom prst="rect">
            <a:avLst/>
          </a:prstGeom>
        </p:spPr>
        <p:txBody>
          <a:bodyPr/>
          <a:lstStyle>
            <a:lvl1pPr marL="0" indent="0">
              <a:buNone/>
              <a:tabLst>
                <a:tab pos="1905000" algn="l"/>
              </a:tabLst>
              <a:defRPr sz="13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GB" dirty="0"/>
              <a:t>00 Month 2020</a:t>
            </a:r>
          </a:p>
        </p:txBody>
      </p:sp>
    </p:spTree>
    <p:extLst>
      <p:ext uri="{BB962C8B-B14F-4D97-AF65-F5344CB8AC3E}">
        <p14:creationId xmlns:p14="http://schemas.microsoft.com/office/powerpoint/2010/main" val="351101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6">
            <a:extLst>
              <a:ext uri="{FF2B5EF4-FFF2-40B4-BE49-F238E27FC236}">
                <a16:creationId xmlns:a16="http://schemas.microsoft.com/office/drawing/2014/main" id="{E59E36B3-53DD-429B-A5C6-F42D15D2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286" y="1575771"/>
            <a:ext cx="5988199" cy="906303"/>
          </a:xfrm>
          <a:prstGeom prst="rect">
            <a:avLst/>
          </a:prstGeom>
        </p:spPr>
        <p:txBody>
          <a:bodyPr anchor="b"/>
          <a:lstStyle>
            <a:lvl1pPr>
              <a:defRPr sz="3000" b="1" i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5E4309F6-755A-47ED-9515-58F69DCF43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6657" y="2565427"/>
            <a:ext cx="5988199" cy="90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03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_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A792C48-516D-0149-B66B-29373611B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49" y="559420"/>
            <a:ext cx="7732925" cy="6303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title style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C5F9D32-3EB3-3F4B-8EC4-D05593DD88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19099"/>
            <a:ext cx="7732924" cy="29885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GB" dirty="0"/>
              <a:t>Click to edit text </a:t>
            </a:r>
          </a:p>
        </p:txBody>
      </p:sp>
    </p:spTree>
    <p:extLst>
      <p:ext uri="{BB962C8B-B14F-4D97-AF65-F5344CB8AC3E}">
        <p14:creationId xmlns:p14="http://schemas.microsoft.com/office/powerpoint/2010/main" val="221892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_multi typ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3546DD5-3AF7-004C-90B2-294082908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791" y="1352877"/>
            <a:ext cx="3471663" cy="29388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/>
            </a:lvl1pPr>
          </a:lstStyle>
          <a:p>
            <a:pPr lvl="0"/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17E44B-6C06-324F-ADEA-EA0DC1634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01671" y="1352877"/>
            <a:ext cx="3689906" cy="29388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/>
            </a:lvl1pPr>
          </a:lstStyle>
          <a:p>
            <a:pPr lvl="0"/>
            <a:endParaRPr lang="en-US" dirty="0"/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833D2BB9-0C7A-2B41-B697-8B0D622D6E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791" y="554556"/>
            <a:ext cx="7462928" cy="6303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0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_multi typ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3546DD5-3AF7-004C-90B2-294082908FC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49" y="1364456"/>
            <a:ext cx="7661336" cy="2936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/>
            </a:lvl1pPr>
          </a:lstStyle>
          <a:p>
            <a:pPr lvl="0"/>
            <a:r>
              <a:rPr lang="en-US" dirty="0"/>
              <a:t>Click on the icons to insert content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833D2BB9-0C7A-2B41-B697-8B0D622D6E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49" y="569815"/>
            <a:ext cx="7661335" cy="6303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5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23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40" r:id="rId2"/>
    <p:sldLayoutId id="2147483771" r:id="rId3"/>
    <p:sldLayoutId id="2147483737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1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E966BCC2-EBCB-41F6-A2B6-042CB4A6C35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85751" y="4613464"/>
            <a:ext cx="1135855" cy="31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54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3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 baseline="0">
          <a:solidFill>
            <a:schemeClr val="tx2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uk/url?url=http://en.wikipedia.org/wiki/NHS_Lothian&amp;rct=j&amp;frm=1&amp;q=&amp;esrc=s&amp;sa=U&amp;ei=LiLFU9-0NdSV7AbxzYGQBw&amp;ved=0CBYQ9QEwAA&amp;usg=AFQjCNHO4EQxLAebTHs_kf8k-rqYbh8kGQ" TargetMode="External"/><Relationship Id="rId13" Type="http://schemas.openxmlformats.org/officeDocument/2006/relationships/image" Target="../media/image12.jpeg"/><Relationship Id="rId3" Type="http://schemas.openxmlformats.org/officeDocument/2006/relationships/hyperlink" Target="http://www.google.co.uk/url?url=http://en.wikipedia.org/wiki/NHS_Grampian&amp;rct=j&amp;frm=1&amp;q=&amp;esrc=s&amp;sa=U&amp;ei=FCTFU5DSHbCM7AbY7ICICA&amp;ved=0CBYQ9QEwAA&amp;usg=AFQjCNEZe1dZ-iLHnLUIngnO08sBIAWsPA" TargetMode="External"/><Relationship Id="rId7" Type="http://schemas.openxmlformats.org/officeDocument/2006/relationships/image" Target="../media/image9.jpeg"/><Relationship Id="rId12" Type="http://schemas.openxmlformats.org/officeDocument/2006/relationships/hyperlink" Target="http://www.google.co.uk/url?url=http://news.bbc.co.uk/2/hi/uk_news/scotland/tayside_and_central/8428924.stm&amp;rct=j&amp;frm=1&amp;q=&amp;esrc=s&amp;sa=U&amp;ei=zyHFU56BJKGu7Abt_YCQAg&amp;ved=0CBgQ9QEwAQ&amp;usg=AFQjCNH7tnXezHCLKeO1o_VExJatA5fn4g" TargetMode="External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.uk/url?url=http://userweb.eng.gla.ac.uk/robert.simpson.2/&amp;rct=j&amp;frm=1&amp;q=&amp;esrc=s&amp;sa=U&amp;ei=8iLFU8jrKNP07Aa-oICIAg&amp;ved=0CBgQ9QEwAQ&amp;usg=AFQjCNEMDv0H5Ce1G4CyTqW8QJcqhYxISg" TargetMode="Externa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5" Type="http://schemas.openxmlformats.org/officeDocument/2006/relationships/image" Target="../media/image13.jpeg"/><Relationship Id="rId10" Type="http://schemas.openxmlformats.org/officeDocument/2006/relationships/hyperlink" Target="http://www.google.co.uk/url?url=http://sociam.org/content/university-edinburgh&amp;rct=j&amp;frm=1&amp;q=&amp;esrc=s&amp;sa=U&amp;ei=oyLFU4PPMcef7Aa9h4DoCw&amp;ved=0CBoQ9QEwAQ&amp;usg=AFQjCNHPU8ByarHP5M00-pK6KJY9Ww8evg" TargetMode="External"/><Relationship Id="rId4" Type="http://schemas.openxmlformats.org/officeDocument/2006/relationships/image" Target="../media/image7.jpeg"/><Relationship Id="rId9" Type="http://schemas.openxmlformats.org/officeDocument/2006/relationships/image" Target="../media/image10.jpeg"/><Relationship Id="rId14" Type="http://schemas.openxmlformats.org/officeDocument/2006/relationships/hyperlink" Target="http://www.google.co.uk/url?url=http://en.wikipedia.org/wiki/File:University_of_Dundee_Crest.PNG&amp;rct=j&amp;frm=1&amp;q=&amp;esrc=s&amp;sa=U&amp;ei=AiXFU7y1Fu3H7Ab_m4HwBg&amp;ved=0CBYQ9QEwAA&amp;usg=AFQjCNFA4OND22tCIw75LtcISEEbPwXK8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2672D-E6A5-4E34-B8F6-1D2436AE9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009" y="1652631"/>
            <a:ext cx="7584207" cy="1098958"/>
          </a:xfrm>
        </p:spPr>
        <p:txBody>
          <a:bodyPr/>
          <a:lstStyle/>
          <a:p>
            <a:r>
              <a:rPr lang="en-GB" sz="2400" dirty="0"/>
              <a:t>How do you solve a problem like data sharing? </a:t>
            </a:r>
            <a:br>
              <a:rPr lang="en-GB" sz="2400" dirty="0"/>
            </a:br>
            <a:r>
              <a:rPr lang="en-GB" sz="2400" dirty="0"/>
              <a:t>A Scottish Safe Haven Network federated solution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084FE-12C2-466E-9F49-AEA8CADF1D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6873" y="3940277"/>
            <a:ext cx="3878231" cy="94211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libri Light" panose="020F0302020204030204" pitchFamily="34" charset="0"/>
              </a:rPr>
              <a:t>Katherine O’Sullivan</a:t>
            </a:r>
            <a:b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libri Light" panose="020F0302020204030204" pitchFamily="34" charset="0"/>
              </a:rPr>
            </a:b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libri Light" panose="020F0302020204030204" pitchFamily="34" charset="0"/>
              </a:rPr>
              <a:t>Operational Lead, Grampian Data Safe Haven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b="1" dirty="0">
                <a:latin typeface="Cambria" panose="02040503050406030204" pitchFamily="18" charset="0"/>
                <a:ea typeface="Cambria" panose="02040503050406030204" pitchFamily="18" charset="0"/>
                <a:cs typeface="Calibri Light" panose="020F0302020204030204" pitchFamily="34" charset="0"/>
              </a:rPr>
              <a:t>University of Aberdeen</a:t>
            </a:r>
          </a:p>
        </p:txBody>
      </p:sp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C1F70CDB-C02C-BD69-ED68-734610BD0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814" y="159027"/>
            <a:ext cx="1354804" cy="101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20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E6E8862C-DB55-89DC-1D08-FA467F842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7689" y="1024290"/>
            <a:ext cx="4783029" cy="293886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Identifying common data sharing scenarios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Documenting processes/workflows used for previous projects; harmonising previous processes into a single workflow for each scenario compatible with variety of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Demonstrating equivalent information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Increase trust between Health Boards and corresponding Trusted Research Environments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Generic Data Sharing Agreement covering most types of data sharing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593E59-8531-458C-85D9-FBF870B3D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23" y="393103"/>
            <a:ext cx="3471663" cy="630335"/>
          </a:xfrm>
        </p:spPr>
        <p:txBody>
          <a:bodyPr/>
          <a:lstStyle/>
          <a:p>
            <a:r>
              <a:rPr lang="en-GB" dirty="0"/>
              <a:t>The problem</a:t>
            </a:r>
          </a:p>
        </p:txBody>
      </p:sp>
      <p:sp>
        <p:nvSpPr>
          <p:cNvPr id="25" name="Title 3">
            <a:extLst>
              <a:ext uri="{FF2B5EF4-FFF2-40B4-BE49-F238E27FC236}">
                <a16:creationId xmlns:a16="http://schemas.microsoft.com/office/drawing/2014/main" id="{0D611358-9A6C-BBC0-7FFC-5BD33EFED358}"/>
              </a:ext>
            </a:extLst>
          </p:cNvPr>
          <p:cNvSpPr txBox="1">
            <a:spLocks/>
          </p:cNvSpPr>
          <p:nvPr/>
        </p:nvSpPr>
        <p:spPr>
          <a:xfrm>
            <a:off x="4238961" y="393102"/>
            <a:ext cx="3471663" cy="6303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0" kern="1200" baseline="0">
                <a:solidFill>
                  <a:schemeClr val="tx2"/>
                </a:solidFill>
                <a:latin typeface="Cambria" panose="02040503050406030204" pitchFamily="18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/>
              <a:t>The solution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C963C1E3-CB3B-EA72-5881-7D4DB75BC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4628" y="1003072"/>
            <a:ext cx="3608554" cy="281665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Project-specific data sharing agreements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Complexities between data controllers and data processors requiring multi-party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Lengthy legal and information governance reviews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mbria" panose="02040503050406030204" pitchFamily="18" charset="0"/>
                <a:ea typeface="Cambria" panose="02040503050406030204" pitchFamily="18" charset="0"/>
              </a:rPr>
              <a:t>Differences in risk appetite and local permissions processes</a:t>
            </a:r>
          </a:p>
        </p:txBody>
      </p:sp>
      <p:pic>
        <p:nvPicPr>
          <p:cNvPr id="30" name="Picture 29" descr="ANd9GcSB-nLhKgGpP1CiXXZx7S8l3Gde-ttLka4Cus3-GvMnju7JHkd9uFNW4g">
            <a:hlinkClick r:id="rId3"/>
            <a:extLst>
              <a:ext uri="{FF2B5EF4-FFF2-40B4-BE49-F238E27FC236}">
                <a16:creationId xmlns:a16="http://schemas.microsoft.com/office/drawing/2014/main" id="{CCD552DD-C387-4B48-D941-FDEB77327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18" y="3785098"/>
            <a:ext cx="800234" cy="846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0" descr="NHSGG&amp;C*SPOT">
            <a:extLst>
              <a:ext uri="{FF2B5EF4-FFF2-40B4-BE49-F238E27FC236}">
                <a16:creationId xmlns:a16="http://schemas.microsoft.com/office/drawing/2014/main" id="{3070DC85-6FE0-215B-DE72-3A9D857EB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855" y="3934972"/>
            <a:ext cx="774348" cy="59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1" descr="ANd9GcSFnb4Tt5-iKqLb_zvLwankIn9kPYURBkm2wzFZkELuXWt0MIASjB9EiI4">
            <a:hlinkClick r:id="rId6"/>
            <a:extLst>
              <a:ext uri="{FF2B5EF4-FFF2-40B4-BE49-F238E27FC236}">
                <a16:creationId xmlns:a16="http://schemas.microsoft.com/office/drawing/2014/main" id="{505A5998-28D1-ACCC-0C82-E405CF6DE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479" y="4630534"/>
            <a:ext cx="1043622" cy="40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2" descr="ANd9GcRekXUb5_4768GHE4KVoT3jlC9CIOWwiVbPXqZf1edh_XjYGa5qCI_JOA">
            <a:hlinkClick r:id="rId8"/>
            <a:extLst>
              <a:ext uri="{FF2B5EF4-FFF2-40B4-BE49-F238E27FC236}">
                <a16:creationId xmlns:a16="http://schemas.microsoft.com/office/drawing/2014/main" id="{3A60BEF3-6FFA-B9BD-D892-0748355D5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59" y="3792231"/>
            <a:ext cx="752916" cy="79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ANd9GcQgEwoW0qxGWtBNMuuW9N3FGC5-FjG2hn8ULQ0-F0M71zKjAm-l9i5faw">
            <a:hlinkClick r:id="rId10"/>
            <a:extLst>
              <a:ext uri="{FF2B5EF4-FFF2-40B4-BE49-F238E27FC236}">
                <a16:creationId xmlns:a16="http://schemas.microsoft.com/office/drawing/2014/main" id="{9BB4B79F-6FCC-E63B-0402-12678F0D3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238" y="4528836"/>
            <a:ext cx="507222" cy="536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5" descr="ANd9GcRuBx8CULtl2az7XlD5485OmfRteSNHmgZzOA-66-e8ZP1-PQ7rrHmFkw">
            <a:hlinkClick r:id="rId12"/>
            <a:extLst>
              <a:ext uri="{FF2B5EF4-FFF2-40B4-BE49-F238E27FC236}">
                <a16:creationId xmlns:a16="http://schemas.microsoft.com/office/drawing/2014/main" id="{06E9FC9A-0496-7027-EA49-DC5BDE328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136" y="3914270"/>
            <a:ext cx="692046" cy="586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6" descr="ANd9GcRp0CfflskMLNb22lBWlkW9aehH_VqoFreVRYOm_hJwlKl2S5Y-0Wsaig">
            <a:hlinkClick r:id="rId14"/>
            <a:extLst>
              <a:ext uri="{FF2B5EF4-FFF2-40B4-BE49-F238E27FC236}">
                <a16:creationId xmlns:a16="http://schemas.microsoft.com/office/drawing/2014/main" id="{9149F5E9-DA8A-AA48-5F95-3DA7847E9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214" y="4541343"/>
            <a:ext cx="521890" cy="482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7C93C09-79D5-1ACB-4601-620FC737A46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17689" y="4242084"/>
            <a:ext cx="1433760" cy="573504"/>
          </a:xfrm>
          <a:prstGeom prst="rect">
            <a:avLst/>
          </a:prstGeom>
        </p:spPr>
      </p:pic>
      <p:sp>
        <p:nvSpPr>
          <p:cNvPr id="44" name="AutoShape 2" descr="Research Data Scotland">
            <a:extLst>
              <a:ext uri="{FF2B5EF4-FFF2-40B4-BE49-F238E27FC236}">
                <a16:creationId xmlns:a16="http://schemas.microsoft.com/office/drawing/2014/main" id="{75BA9871-5A1D-C020-2D6B-270199DA67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8" name="Picture 47" descr="A logo with green dots&#10;&#10;Description automatically generated">
            <a:extLst>
              <a:ext uri="{FF2B5EF4-FFF2-40B4-BE49-F238E27FC236}">
                <a16:creationId xmlns:a16="http://schemas.microsoft.com/office/drawing/2014/main" id="{DE940AB4-6010-883C-6947-67EED9ACC55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695956" y="4284687"/>
            <a:ext cx="1433760" cy="6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20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oA Colours">
      <a:dk1>
        <a:srgbClr val="000000"/>
      </a:dk1>
      <a:lt1>
        <a:srgbClr val="FFFFFF"/>
      </a:lt1>
      <a:dk2>
        <a:srgbClr val="1C4392"/>
      </a:dk2>
      <a:lt2>
        <a:srgbClr val="E7E6E6"/>
      </a:lt2>
      <a:accent1>
        <a:srgbClr val="DA281C"/>
      </a:accent1>
      <a:accent2>
        <a:srgbClr val="5C284F"/>
      </a:accent2>
      <a:accent3>
        <a:srgbClr val="01B6ED"/>
      </a:accent3>
      <a:accent4>
        <a:srgbClr val="C80B6F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25-Schools.potx" id="{0ED7EAAF-2CF3-4102-AC85-3A12D51D4024}" vid="{951E1219-D605-412D-92C4-259243AECCAC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25-Schools.potx" id="{0ED7EAAF-2CF3-4102-AC85-3A12D51D4024}" vid="{6E22BCD4-6E3B-486E-A238-7F692C3073B5}"/>
    </a:ext>
  </a:extLst>
</a:theme>
</file>

<file path=ppt/theme/theme3.xml><?xml version="1.0" encoding="utf-8"?>
<a:theme xmlns:a="http://schemas.openxmlformats.org/drawingml/2006/main" name="Content layouts">
  <a:themeElements>
    <a:clrScheme name="UoA Colours">
      <a:dk1>
        <a:srgbClr val="000000"/>
      </a:dk1>
      <a:lt1>
        <a:srgbClr val="FFFFFF"/>
      </a:lt1>
      <a:dk2>
        <a:srgbClr val="1C4392"/>
      </a:dk2>
      <a:lt2>
        <a:srgbClr val="E7E6E6"/>
      </a:lt2>
      <a:accent1>
        <a:srgbClr val="DA281C"/>
      </a:accent1>
      <a:accent2>
        <a:srgbClr val="5C284F"/>
      </a:accent2>
      <a:accent3>
        <a:srgbClr val="01B6ED"/>
      </a:accent3>
      <a:accent4>
        <a:srgbClr val="C80B6F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25-Schools.potx" id="{0ED7EAAF-2CF3-4102-AC85-3A12D51D4024}" vid="{4125387D-2C93-4794-91EC-C1716099D6C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eed_x0020_higher_x0020_res_x003f_ xmlns="c2cbd189-ca79-4e30-a19f-ac4b1165c73e">N</Need_x0020_higher_x0020_res_x003f_>
    <SharedWithUsers xmlns="600fe1d4-0bed-4ae1-99b2-a080a88c64c6">
      <UserInfo>
        <DisplayName>Sinclair, Elaine</DisplayName>
        <AccountId>99</AccountId>
        <AccountType/>
      </UserInfo>
      <UserInfo>
        <DisplayName>Howarth, Lauren</DisplayName>
        <AccountId>21</AccountId>
        <AccountType/>
      </UserInfo>
      <UserInfo>
        <DisplayName>Macdonald, Lucy J</DisplayName>
        <AccountId>41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FE2A256287E148BD67AE9C58AD8265" ma:contentTypeVersion="13" ma:contentTypeDescription="Create a new document." ma:contentTypeScope="" ma:versionID="5dcd4eef8f10932141b0af3c0c37460d">
  <xsd:schema xmlns:xsd="http://www.w3.org/2001/XMLSchema" xmlns:xs="http://www.w3.org/2001/XMLSchema" xmlns:p="http://schemas.microsoft.com/office/2006/metadata/properties" xmlns:ns2="c2cbd189-ca79-4e30-a19f-ac4b1165c73e" xmlns:ns3="600fe1d4-0bed-4ae1-99b2-a080a88c64c6" targetNamespace="http://schemas.microsoft.com/office/2006/metadata/properties" ma:root="true" ma:fieldsID="413eb07896d2cf0aa12ca794390e3547" ns2:_="" ns3:_="">
    <xsd:import namespace="c2cbd189-ca79-4e30-a19f-ac4b1165c73e"/>
    <xsd:import namespace="600fe1d4-0bed-4ae1-99b2-a080a88c6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Need_x0020_higher_x0020_res_x003f_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cbd189-ca79-4e30-a19f-ac4b1165c7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Need_x0020_higher_x0020_res_x003f_" ma:index="19" nillable="true" ma:displayName="Need higher res?" ma:default="N" ma:internalName="Need_x0020_higher_x0020_res_x003f_">
      <xsd:simpleType>
        <xsd:restriction base="dms:Text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fe1d4-0bed-4ae1-99b2-a080a88c64c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03FF4A-92D1-4AC6-A3D0-2369C39732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AB92E3-26D1-4D43-9D8D-DDC63A368C19}">
  <ds:schemaRefs>
    <ds:schemaRef ds:uri="http://www.w3.org/XML/1998/namespace"/>
    <ds:schemaRef ds:uri="c2cbd189-ca79-4e30-a19f-ac4b1165c73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600fe1d4-0bed-4ae1-99b2-a080a88c64c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D62D897-AF37-41CE-8E68-ABF87571BB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cbd189-ca79-4e30-a19f-ac4b1165c73e"/>
    <ds:schemaRef ds:uri="600fe1d4-0bed-4ae1-99b2-a080a88c64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525-template</Template>
  <TotalTime>17752</TotalTime>
  <Words>119</Words>
  <Application>Microsoft Office PowerPoint</Application>
  <PresentationFormat>On-screen Show (16:9)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Office Theme</vt:lpstr>
      <vt:lpstr>1_Custom Design</vt:lpstr>
      <vt:lpstr>Content layouts</vt:lpstr>
      <vt:lpstr>How do you solve a problem like data sharing?  A Scottish Safe Haven Network federated solution</vt:lpstr>
      <vt:lpstr>The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about this template</dc:title>
  <dc:creator>Macdonald, Lucy J</dc:creator>
  <cp:lastModifiedBy>O'Sullivan, Katherine</cp:lastModifiedBy>
  <cp:revision>95</cp:revision>
  <dcterms:created xsi:type="dcterms:W3CDTF">2021-09-17T13:50:02Z</dcterms:created>
  <dcterms:modified xsi:type="dcterms:W3CDTF">2023-08-31T18:04:11Z</dcterms:modified>
  <cp:category>525 years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0x0101000FFE2A256287E148BD67AE9C58AD8265</vt:lpwstr>
  </property>
</Properties>
</file>