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71" r:id="rId5"/>
    <p:sldId id="290" r:id="rId6"/>
    <p:sldId id="272" r:id="rId7"/>
    <p:sldId id="273" r:id="rId8"/>
    <p:sldId id="291" r:id="rId9"/>
    <p:sldId id="310" r:id="rId10"/>
    <p:sldId id="259" r:id="rId11"/>
    <p:sldId id="292" r:id="rId12"/>
    <p:sldId id="260" r:id="rId13"/>
    <p:sldId id="261" r:id="rId14"/>
    <p:sldId id="262" r:id="rId15"/>
    <p:sldId id="294" r:id="rId16"/>
    <p:sldId id="265" r:id="rId17"/>
    <p:sldId id="266" r:id="rId18"/>
    <p:sldId id="267" r:id="rId19"/>
    <p:sldId id="269" r:id="rId20"/>
    <p:sldId id="268" r:id="rId21"/>
    <p:sldId id="275" r:id="rId22"/>
    <p:sldId id="293" r:id="rId23"/>
    <p:sldId id="301" r:id="rId24"/>
    <p:sldId id="303" r:id="rId25"/>
    <p:sldId id="276" r:id="rId26"/>
    <p:sldId id="304" r:id="rId27"/>
    <p:sldId id="318" r:id="rId28"/>
    <p:sldId id="295" r:id="rId29"/>
    <p:sldId id="311" r:id="rId30"/>
    <p:sldId id="312" r:id="rId31"/>
    <p:sldId id="313" r:id="rId32"/>
    <p:sldId id="319" r:id="rId33"/>
    <p:sldId id="320" r:id="rId34"/>
    <p:sldId id="316" r:id="rId35"/>
    <p:sldId id="315" r:id="rId36"/>
    <p:sldId id="282" r:id="rId37"/>
    <p:sldId id="283" r:id="rId38"/>
    <p:sldId id="307" r:id="rId39"/>
    <p:sldId id="306" r:id="rId40"/>
    <p:sldId id="278" r:id="rId41"/>
    <p:sldId id="284" r:id="rId42"/>
    <p:sldId id="317" r:id="rId43"/>
    <p:sldId id="309" r:id="rId44"/>
    <p:sldId id="296" r:id="rId45"/>
    <p:sldId id="288" r:id="rId46"/>
    <p:sldId id="299" r:id="rId47"/>
    <p:sldId id="300" r:id="rId48"/>
    <p:sldId id="289"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96506136-8F27-4CB7-8064-6098F620BFC9}">
          <p14:sldIdLst>
            <p14:sldId id="256"/>
            <p14:sldId id="257"/>
            <p14:sldId id="258"/>
            <p14:sldId id="271"/>
            <p14:sldId id="290"/>
            <p14:sldId id="272"/>
            <p14:sldId id="273"/>
            <p14:sldId id="291"/>
            <p14:sldId id="310"/>
            <p14:sldId id="259"/>
            <p14:sldId id="292"/>
            <p14:sldId id="260"/>
            <p14:sldId id="261"/>
            <p14:sldId id="262"/>
            <p14:sldId id="294"/>
            <p14:sldId id="265"/>
            <p14:sldId id="266"/>
            <p14:sldId id="267"/>
            <p14:sldId id="269"/>
            <p14:sldId id="268"/>
            <p14:sldId id="275"/>
            <p14:sldId id="293"/>
            <p14:sldId id="301"/>
            <p14:sldId id="303"/>
            <p14:sldId id="276"/>
            <p14:sldId id="304"/>
            <p14:sldId id="318"/>
            <p14:sldId id="295"/>
            <p14:sldId id="311"/>
            <p14:sldId id="312"/>
            <p14:sldId id="313"/>
            <p14:sldId id="319"/>
            <p14:sldId id="320"/>
            <p14:sldId id="316"/>
            <p14:sldId id="315"/>
            <p14:sldId id="282"/>
            <p14:sldId id="283"/>
            <p14:sldId id="307"/>
            <p14:sldId id="306"/>
            <p14:sldId id="278"/>
            <p14:sldId id="284"/>
            <p14:sldId id="317"/>
            <p14:sldId id="309"/>
            <p14:sldId id="296"/>
            <p14:sldId id="288"/>
            <p14:sldId id="299"/>
            <p14:sldId id="300"/>
            <p14:sldId id="28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fr-FR"/>
              <a:t>Modifiez le style du titre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lvl1pPr algn="l">
              <a:defRPr/>
            </a:lvl1pPr>
          </a:lstStyle>
          <a:p>
            <a:fld id="{AAAC09CD-6549-4567-8F2C-6AC5A74C7F79}" type="datetimeFigureOut">
              <a:rPr lang="fr-FR" smtClean="0"/>
              <a:t>10/05/2022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418233-BDCA-460A-B7CB-AE1E82B2C154}" type="slidenum">
              <a:rPr lang="fr-FR" smtClean="0"/>
              <a:t>‹N°›</a:t>
            </a:fld>
            <a:endParaRPr lang="fr-FR"/>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9390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AAC09CD-6549-4567-8F2C-6AC5A74C7F79}" type="datetimeFigureOut">
              <a:rPr lang="fr-FR" smtClean="0"/>
              <a:t>10/05/2022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418233-BDCA-460A-B7CB-AE1E82B2C154}" type="slidenum">
              <a:rPr lang="fr-FR" smtClean="0"/>
              <a:t>‹N°›</a:t>
            </a:fld>
            <a:endParaRPr lang="fr-FR"/>
          </a:p>
        </p:txBody>
      </p:sp>
    </p:spTree>
    <p:extLst>
      <p:ext uri="{BB962C8B-B14F-4D97-AF65-F5344CB8AC3E}">
        <p14:creationId xmlns:p14="http://schemas.microsoft.com/office/powerpoint/2010/main" val="2130534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fr-FR"/>
              <a:t>Modifiez le style du titre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AAC09CD-6549-4567-8F2C-6AC5A74C7F79}" type="datetimeFigureOut">
              <a:rPr lang="fr-FR" smtClean="0"/>
              <a:t>10/05/2022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418233-BDCA-460A-B7CB-AE1E82B2C154}" type="slidenum">
              <a:rPr lang="fr-FR" smtClean="0"/>
              <a:t>‹N°›</a:t>
            </a:fld>
            <a:endParaRPr lang="fr-FR"/>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0494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AAC09CD-6549-4567-8F2C-6AC5A74C7F79}" type="datetimeFigureOut">
              <a:rPr lang="fr-FR" smtClean="0"/>
              <a:t>10/05/2022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418233-BDCA-460A-B7CB-AE1E82B2C154}" type="slidenum">
              <a:rPr lang="fr-FR" smtClean="0"/>
              <a:t>‹N°›</a:t>
            </a:fld>
            <a:endParaRPr lang="fr-FR"/>
          </a:p>
        </p:txBody>
      </p:sp>
    </p:spTree>
    <p:extLst>
      <p:ext uri="{BB962C8B-B14F-4D97-AF65-F5344CB8AC3E}">
        <p14:creationId xmlns:p14="http://schemas.microsoft.com/office/powerpoint/2010/main" val="1851728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fr-FR"/>
              <a:t>Modifiez le style du titre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AAC09CD-6549-4567-8F2C-6AC5A74C7F79}" type="datetimeFigureOut">
              <a:rPr lang="fr-FR" smtClean="0"/>
              <a:t>10/05/2022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418233-BDCA-460A-B7CB-AE1E82B2C154}" type="slidenum">
              <a:rPr lang="fr-FR" smtClean="0"/>
              <a:t>‹N°›</a:t>
            </a:fld>
            <a:endParaRPr lang="fr-FR"/>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39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fr-FR"/>
              <a:t>Modifiez le style du titre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AAC09CD-6549-4567-8F2C-6AC5A74C7F79}" type="datetimeFigureOut">
              <a:rPr lang="fr-FR" smtClean="0"/>
              <a:t>10/05/2022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418233-BDCA-460A-B7CB-AE1E82B2C154}" type="slidenum">
              <a:rPr lang="fr-FR" smtClean="0"/>
              <a:t>‹N°›</a:t>
            </a:fld>
            <a:endParaRPr lang="fr-FR"/>
          </a:p>
        </p:txBody>
      </p:sp>
    </p:spTree>
    <p:extLst>
      <p:ext uri="{BB962C8B-B14F-4D97-AF65-F5344CB8AC3E}">
        <p14:creationId xmlns:p14="http://schemas.microsoft.com/office/powerpoint/2010/main" val="269755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fr-FR"/>
              <a:t>Modifiez le style du titre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fr-FR"/>
              <a:t>Cliquez pour modifier les styles du texte du masque</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AAC09CD-6549-4567-8F2C-6AC5A74C7F79}" type="datetimeFigureOut">
              <a:rPr lang="fr-FR" smtClean="0"/>
              <a:t>10/05/2022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4418233-BDCA-460A-B7CB-AE1E82B2C154}" type="slidenum">
              <a:rPr lang="fr-FR" smtClean="0"/>
              <a:t>‹N°›</a:t>
            </a:fld>
            <a:endParaRPr lang="fr-FR"/>
          </a:p>
        </p:txBody>
      </p:sp>
    </p:spTree>
    <p:extLst>
      <p:ext uri="{BB962C8B-B14F-4D97-AF65-F5344CB8AC3E}">
        <p14:creationId xmlns:p14="http://schemas.microsoft.com/office/powerpoint/2010/main" val="4047820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AAC09CD-6549-4567-8F2C-6AC5A74C7F79}" type="datetimeFigureOut">
              <a:rPr lang="fr-FR" smtClean="0"/>
              <a:t>10/05/2022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4418233-BDCA-460A-B7CB-AE1E82B2C154}" type="slidenum">
              <a:rPr lang="fr-FR" smtClean="0"/>
              <a:t>‹N°›</a:t>
            </a:fld>
            <a:endParaRPr lang="fr-FR"/>
          </a:p>
        </p:txBody>
      </p:sp>
    </p:spTree>
    <p:extLst>
      <p:ext uri="{BB962C8B-B14F-4D97-AF65-F5344CB8AC3E}">
        <p14:creationId xmlns:p14="http://schemas.microsoft.com/office/powerpoint/2010/main" val="1169838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AC09CD-6549-4567-8F2C-6AC5A74C7F79}" type="datetimeFigureOut">
              <a:rPr lang="fr-FR" smtClean="0"/>
              <a:t>10/05/2022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4418233-BDCA-460A-B7CB-AE1E82B2C154}" type="slidenum">
              <a:rPr lang="fr-FR" smtClean="0"/>
              <a:t>‹N°›</a:t>
            </a:fld>
            <a:endParaRPr lang="fr-FR"/>
          </a:p>
        </p:txBody>
      </p:sp>
    </p:spTree>
    <p:extLst>
      <p:ext uri="{BB962C8B-B14F-4D97-AF65-F5344CB8AC3E}">
        <p14:creationId xmlns:p14="http://schemas.microsoft.com/office/powerpoint/2010/main" val="1086757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fr-FR"/>
              <a:t>Modifiez le style du titre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AAC09CD-6549-4567-8F2C-6AC5A74C7F79}" type="datetimeFigureOut">
              <a:rPr lang="fr-FR" smtClean="0"/>
              <a:t>10/05/2022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418233-BDCA-460A-B7CB-AE1E82B2C154}" type="slidenum">
              <a:rPr lang="fr-FR" smtClean="0"/>
              <a:t>‹N°›</a:t>
            </a:fld>
            <a:endParaRPr lang="fr-FR"/>
          </a:p>
        </p:txBody>
      </p:sp>
    </p:spTree>
    <p:extLst>
      <p:ext uri="{BB962C8B-B14F-4D97-AF65-F5344CB8AC3E}">
        <p14:creationId xmlns:p14="http://schemas.microsoft.com/office/powerpoint/2010/main" val="2527030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AAC09CD-6549-4567-8F2C-6AC5A74C7F79}" type="datetimeFigureOut">
              <a:rPr lang="fr-FR" smtClean="0"/>
              <a:t>10/05/2022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418233-BDCA-460A-B7CB-AE1E82B2C154}" type="slidenum">
              <a:rPr lang="fr-FR" smtClean="0"/>
              <a:t>‹N°›</a:t>
            </a:fld>
            <a:endParaRPr lang="fr-FR"/>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6027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AAAC09CD-6549-4567-8F2C-6AC5A74C7F79}" type="datetimeFigureOut">
              <a:rPr lang="fr-FR" smtClean="0"/>
              <a:t>10/05/2022</a:t>
            </a:fld>
            <a:endParaRPr lang="fr-FR"/>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fr-FR"/>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04418233-BDCA-460A-B7CB-AE1E82B2C154}" type="slidenum">
              <a:rPr lang="fr-FR" smtClean="0"/>
              <a:t>‹N°›</a:t>
            </a:fld>
            <a:endParaRPr lang="fr-FR"/>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18804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books.openedition.org/pressesenssib/8028?lang=fr"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modernisation.gouv.fr/actualites/nouveaux-engagements-de-service-marianne-9-engagements-pour-un-service-public-proch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bbf.enssib.fr/consulter/bbf-2006-03-0109-013"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www.terrestres.org/2020/03/06/continuer-une-exploration-du-chthulucene-avec-donna-haraway/" TargetMode="External"/><Relationship Id="rId7" Type="http://schemas.openxmlformats.org/officeDocument/2006/relationships/hyperlink" Target="https://hospitam.hypotheses.org/2216" TargetMode="External"/><Relationship Id="rId2" Type="http://schemas.openxmlformats.org/officeDocument/2006/relationships/hyperlink" Target="https://www.enssib.fr/bibliotheque-numerique/documents/67095-80-bibliotheques-et-inclusion.pdf" TargetMode="External"/><Relationship Id="rId1" Type="http://schemas.openxmlformats.org/officeDocument/2006/relationships/slideLayout" Target="../slideLayouts/slideLayout2.xml"/><Relationship Id="rId6" Type="http://schemas.openxmlformats.org/officeDocument/2006/relationships/hyperlink" Target="http://cems.ehess.fr/index.php?4490" TargetMode="External"/><Relationship Id="rId5" Type="http://schemas.openxmlformats.org/officeDocument/2006/relationships/hyperlink" Target="https://bbf.enssib.fr/revue-enssib/consulter/revue-2016-04-013" TargetMode="External"/><Relationship Id="rId4" Type="http://schemas.openxmlformats.org/officeDocument/2006/relationships/hyperlink" Target="http://books.openedition.org/pressesenssib/8028"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www.universdelabible.net/lire-la-segond-21-en-ligne/luc/10.38-42/" TargetMode="External"/><Relationship Id="rId2" Type="http://schemas.openxmlformats.org/officeDocument/2006/relationships/hyperlink" Target="https://bibliotheques.paris.fr/agenda/doc/QUEFAIRE/67078/les-migrants-et-nous-interroger-l-hospitalite" TargetMode="External"/><Relationship Id="rId1" Type="http://schemas.openxmlformats.org/officeDocument/2006/relationships/slideLayout" Target="../slideLayouts/slideLayout2.xml"/><Relationship Id="rId5" Type="http://schemas.openxmlformats.org/officeDocument/2006/relationships/hyperlink" Target="https://www.bm-lyon.fr/spip.php?page=agenda_date_id&amp;source=326&amp;date_id=18057" TargetMode="External"/><Relationship Id="rId4" Type="http://schemas.openxmlformats.org/officeDocument/2006/relationships/hyperlink" Target="https://www.lemonde.fr/series-d-ete/article/2020/08/07/nastassja-martin-nous-vivons-une-crise-du-recit_6048421_3451060.html" TargetMode="External"/></Relationships>
</file>

<file path=ppt/slides/_rels/slide48.xml.rels><?xml version="1.0" encoding="UTF-8" standalone="yes"?>
<Relationships xmlns="http://schemas.openxmlformats.org/package/2006/relationships"><Relationship Id="rId2" Type="http://schemas.openxmlformats.org/officeDocument/2006/relationships/hyperlink" Target="mailto:Raphaelle.bats@u-bordeaux.fr"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DB6F09F-289F-4D0A-BA03-19D622B344C5}"/>
              </a:ext>
            </a:extLst>
          </p:cNvPr>
          <p:cNvSpPr>
            <a:spLocks noGrp="1"/>
          </p:cNvSpPr>
          <p:nvPr>
            <p:ph type="ctrTitle"/>
          </p:nvPr>
        </p:nvSpPr>
        <p:spPr/>
        <p:txBody>
          <a:bodyPr>
            <a:normAutofit fontScale="90000"/>
          </a:bodyPr>
          <a:lstStyle/>
          <a:p>
            <a:r>
              <a:rPr lang="fr-FR" sz="4400" dirty="0"/>
              <a:t>« </a:t>
            </a:r>
            <a:r>
              <a:rPr lang="fr-FR" sz="3100" dirty="0"/>
              <a:t>Vers une hospitalité </a:t>
            </a:r>
            <a:r>
              <a:rPr lang="fr-FR" sz="3100" dirty="0" smtClean="0"/>
              <a:t>documentaire :</a:t>
            </a:r>
            <a:br>
              <a:rPr lang="fr-FR" sz="3100" dirty="0" smtClean="0"/>
            </a:br>
            <a:r>
              <a:rPr lang="fr-FR" sz="3100" dirty="0" smtClean="0"/>
              <a:t> redéfinir </a:t>
            </a:r>
            <a:r>
              <a:rPr lang="fr-FR" sz="3100" dirty="0"/>
              <a:t>l’accueil et </a:t>
            </a:r>
            <a:r>
              <a:rPr lang="fr-FR" sz="3100" dirty="0" smtClean="0"/>
              <a:t>l’inclusion</a:t>
            </a:r>
            <a:br>
              <a:rPr lang="fr-FR" sz="3100" dirty="0" smtClean="0"/>
            </a:br>
            <a:r>
              <a:rPr lang="fr-FR" sz="3100" dirty="0" smtClean="0"/>
              <a:t>en </a:t>
            </a:r>
            <a:r>
              <a:rPr lang="fr-FR" sz="3100" dirty="0"/>
              <a:t>bibliothèque »</a:t>
            </a:r>
          </a:p>
        </p:txBody>
      </p:sp>
      <p:sp>
        <p:nvSpPr>
          <p:cNvPr id="3" name="Sous-titre 2">
            <a:extLst>
              <a:ext uri="{FF2B5EF4-FFF2-40B4-BE49-F238E27FC236}">
                <a16:creationId xmlns:a16="http://schemas.microsoft.com/office/drawing/2014/main" xmlns="" id="{7BCA5380-FAB1-43EC-9E32-102CCECC9AB9}"/>
              </a:ext>
            </a:extLst>
          </p:cNvPr>
          <p:cNvSpPr>
            <a:spLocks noGrp="1"/>
          </p:cNvSpPr>
          <p:nvPr>
            <p:ph type="subTitle" idx="1"/>
          </p:nvPr>
        </p:nvSpPr>
        <p:spPr/>
        <p:txBody>
          <a:bodyPr/>
          <a:lstStyle/>
          <a:p>
            <a:r>
              <a:rPr lang="fr-FR" dirty="0"/>
              <a:t>Raphaëlle Bats</a:t>
            </a:r>
          </a:p>
          <a:p>
            <a:r>
              <a:rPr lang="fr-FR"/>
              <a:t>Mai </a:t>
            </a:r>
            <a:r>
              <a:rPr lang="fr-FR" dirty="0"/>
              <a:t>2022</a:t>
            </a:r>
          </a:p>
        </p:txBody>
      </p:sp>
    </p:spTree>
    <p:extLst>
      <p:ext uri="{BB962C8B-B14F-4D97-AF65-F5344CB8AC3E}">
        <p14:creationId xmlns:p14="http://schemas.microsoft.com/office/powerpoint/2010/main" val="4174234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545A200-26A1-45BB-BA89-D03DD3DDDC47}"/>
              </a:ext>
            </a:extLst>
          </p:cNvPr>
          <p:cNvSpPr>
            <a:spLocks noGrp="1"/>
          </p:cNvSpPr>
          <p:nvPr>
            <p:ph type="title"/>
          </p:nvPr>
        </p:nvSpPr>
        <p:spPr/>
        <p:txBody>
          <a:bodyPr>
            <a:normAutofit/>
          </a:bodyPr>
          <a:lstStyle/>
          <a:p>
            <a:r>
              <a:rPr lang="fr-FR" dirty="0"/>
              <a:t>1/ Accueillir ceux qui en ont besoin</a:t>
            </a:r>
          </a:p>
        </p:txBody>
      </p:sp>
      <p:sp>
        <p:nvSpPr>
          <p:cNvPr id="4" name="Espace réservé pour une image  3">
            <a:extLst>
              <a:ext uri="{FF2B5EF4-FFF2-40B4-BE49-F238E27FC236}">
                <a16:creationId xmlns:a16="http://schemas.microsoft.com/office/drawing/2014/main" xmlns="" id="{E95868A1-9B51-4D74-9B71-17BDD4387535}"/>
              </a:ext>
            </a:extLst>
          </p:cNvPr>
          <p:cNvSpPr>
            <a:spLocks noGrp="1"/>
          </p:cNvSpPr>
          <p:nvPr>
            <p:ph type="pic" idx="1"/>
          </p:nvPr>
        </p:nvSpPr>
        <p:spPr/>
      </p:sp>
      <p:sp>
        <p:nvSpPr>
          <p:cNvPr id="5" name="Espace réservé du texte 4">
            <a:extLst>
              <a:ext uri="{FF2B5EF4-FFF2-40B4-BE49-F238E27FC236}">
                <a16:creationId xmlns:a16="http://schemas.microsoft.com/office/drawing/2014/main" xmlns="" id="{FAAFD2C6-583C-416F-855F-FC7D2665FFD5}"/>
              </a:ext>
            </a:extLst>
          </p:cNvPr>
          <p:cNvSpPr>
            <a:spLocks noGrp="1"/>
          </p:cNvSpPr>
          <p:nvPr>
            <p:ph type="body" sz="half" idx="2"/>
          </p:nvPr>
        </p:nvSpPr>
        <p:spPr/>
        <p:txBody>
          <a:bodyPr/>
          <a:lstStyle/>
          <a:p>
            <a:r>
              <a:rPr lang="fr-FR" dirty="0"/>
              <a:t>De l’exclusion au Care</a:t>
            </a:r>
          </a:p>
        </p:txBody>
      </p:sp>
    </p:spTree>
    <p:extLst>
      <p:ext uri="{BB962C8B-B14F-4D97-AF65-F5344CB8AC3E}">
        <p14:creationId xmlns:p14="http://schemas.microsoft.com/office/powerpoint/2010/main" val="1973368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E5BCE09-B804-4405-A429-3EDA68980806}"/>
              </a:ext>
            </a:extLst>
          </p:cNvPr>
          <p:cNvSpPr>
            <a:spLocks noGrp="1"/>
          </p:cNvSpPr>
          <p:nvPr>
            <p:ph type="title"/>
          </p:nvPr>
        </p:nvSpPr>
        <p:spPr/>
        <p:txBody>
          <a:bodyPr/>
          <a:lstStyle/>
          <a:p>
            <a:r>
              <a:rPr lang="fr-FR" dirty="0"/>
              <a:t>Travail de définition</a:t>
            </a:r>
          </a:p>
        </p:txBody>
      </p:sp>
      <p:sp>
        <p:nvSpPr>
          <p:cNvPr id="3" name="Espace réservé du texte 2">
            <a:extLst>
              <a:ext uri="{FF2B5EF4-FFF2-40B4-BE49-F238E27FC236}">
                <a16:creationId xmlns:a16="http://schemas.microsoft.com/office/drawing/2014/main" xmlns="" id="{B20BAF60-A7BE-4211-836A-03DA9D0AB063}"/>
              </a:ext>
            </a:extLst>
          </p:cNvPr>
          <p:cNvSpPr>
            <a:spLocks noGrp="1"/>
          </p:cNvSpPr>
          <p:nvPr>
            <p:ph type="body" idx="1"/>
          </p:nvPr>
        </p:nvSpPr>
        <p:spPr/>
        <p:txBody>
          <a:bodyPr/>
          <a:lstStyle/>
          <a:p>
            <a:r>
              <a:rPr lang="fr-FR" dirty="0"/>
              <a:t>Quels enjeux sous cette définition de l’hospitalité ? </a:t>
            </a:r>
          </a:p>
        </p:txBody>
      </p:sp>
    </p:spTree>
    <p:extLst>
      <p:ext uri="{BB962C8B-B14F-4D97-AF65-F5344CB8AC3E}">
        <p14:creationId xmlns:p14="http://schemas.microsoft.com/office/powerpoint/2010/main" val="2024588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6D2C5F7-E981-4613-A9E5-C20429C219AD}"/>
              </a:ext>
            </a:extLst>
          </p:cNvPr>
          <p:cNvSpPr>
            <a:spLocks noGrp="1"/>
          </p:cNvSpPr>
          <p:nvPr>
            <p:ph type="title"/>
          </p:nvPr>
        </p:nvSpPr>
        <p:spPr/>
        <p:txBody>
          <a:bodyPr/>
          <a:lstStyle/>
          <a:p>
            <a:r>
              <a:rPr lang="fr-FR" dirty="0"/>
              <a:t>Première définition de l’hospitalité</a:t>
            </a:r>
          </a:p>
        </p:txBody>
      </p:sp>
      <p:sp>
        <p:nvSpPr>
          <p:cNvPr id="3" name="Espace réservé du contenu 2">
            <a:extLst>
              <a:ext uri="{FF2B5EF4-FFF2-40B4-BE49-F238E27FC236}">
                <a16:creationId xmlns:a16="http://schemas.microsoft.com/office/drawing/2014/main" xmlns="" id="{3301EEA9-B3E1-4C4D-B4AB-DBA8A06F2617}"/>
              </a:ext>
            </a:extLst>
          </p:cNvPr>
          <p:cNvSpPr>
            <a:spLocks noGrp="1"/>
          </p:cNvSpPr>
          <p:nvPr>
            <p:ph idx="1"/>
          </p:nvPr>
        </p:nvSpPr>
        <p:spPr/>
        <p:txBody>
          <a:bodyPr>
            <a:normAutofit fontScale="92500" lnSpcReduction="10000"/>
          </a:bodyPr>
          <a:lstStyle/>
          <a:p>
            <a:pPr marL="0" indent="0">
              <a:buNone/>
            </a:pPr>
            <a:r>
              <a:rPr lang="fr-FR" dirty="0"/>
              <a:t>= l’accueil de ceux qui en ont besoin.</a:t>
            </a:r>
          </a:p>
          <a:p>
            <a:pPr marL="0" indent="0">
              <a:buNone/>
            </a:pPr>
            <a:endParaRPr lang="fr-FR" dirty="0"/>
          </a:p>
          <a:p>
            <a:pPr marL="0" indent="0">
              <a:buNone/>
            </a:pPr>
            <a:r>
              <a:rPr lang="fr-FR" dirty="0"/>
              <a:t>Cela sous entend plusieurs choses : </a:t>
            </a:r>
          </a:p>
          <a:p>
            <a:pPr marL="539750" indent="-360363">
              <a:buFont typeface="Wingdings" panose="05000000000000000000" pitchFamily="2" charset="2"/>
              <a:buChar char="q"/>
            </a:pPr>
            <a:r>
              <a:rPr lang="fr-FR" dirty="0"/>
              <a:t>être en mesure d’identifier la nature du besoin</a:t>
            </a:r>
          </a:p>
          <a:p>
            <a:pPr marL="539750" indent="-360363">
              <a:buFont typeface="Wingdings" panose="05000000000000000000" pitchFamily="2" charset="2"/>
              <a:buChar char="q"/>
            </a:pPr>
            <a:r>
              <a:rPr lang="fr-FR" dirty="0"/>
              <a:t>Être en mesure de départager entre ceux qui ont besoin et ceux qui n’en ont pas besoin : forme de diagnostic.</a:t>
            </a:r>
          </a:p>
          <a:p>
            <a:pPr marL="539750" indent="-360363">
              <a:buFont typeface="Wingdings" panose="05000000000000000000" pitchFamily="2" charset="2"/>
              <a:buChar char="q"/>
            </a:pPr>
            <a:r>
              <a:rPr lang="fr-FR" dirty="0"/>
              <a:t>Accompagner ceux qui en ont besoin.</a:t>
            </a:r>
          </a:p>
          <a:p>
            <a:endParaRPr lang="fr-FR" dirty="0"/>
          </a:p>
          <a:p>
            <a:pPr marL="0" indent="0">
              <a:buNone/>
            </a:pPr>
            <a:r>
              <a:rPr lang="fr-FR" dirty="0"/>
              <a:t>Cette définition de l’hospitalité est souvent reliée à une institution évidente : l’hôpital.</a:t>
            </a:r>
          </a:p>
          <a:p>
            <a:endParaRPr lang="fr-FR" dirty="0"/>
          </a:p>
        </p:txBody>
      </p:sp>
    </p:spTree>
    <p:extLst>
      <p:ext uri="{BB962C8B-B14F-4D97-AF65-F5344CB8AC3E}">
        <p14:creationId xmlns:p14="http://schemas.microsoft.com/office/powerpoint/2010/main" val="49475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6D2C5F7-E981-4613-A9E5-C20429C219AD}"/>
              </a:ext>
            </a:extLst>
          </p:cNvPr>
          <p:cNvSpPr>
            <a:spLocks noGrp="1"/>
          </p:cNvSpPr>
          <p:nvPr>
            <p:ph type="title"/>
          </p:nvPr>
        </p:nvSpPr>
        <p:spPr/>
        <p:txBody>
          <a:bodyPr/>
          <a:lstStyle/>
          <a:p>
            <a:r>
              <a:rPr lang="fr-FR" dirty="0"/>
              <a:t>L’hospitalité et l’hôpital</a:t>
            </a:r>
          </a:p>
        </p:txBody>
      </p:sp>
      <p:sp>
        <p:nvSpPr>
          <p:cNvPr id="3" name="Espace réservé du contenu 2">
            <a:extLst>
              <a:ext uri="{FF2B5EF4-FFF2-40B4-BE49-F238E27FC236}">
                <a16:creationId xmlns:a16="http://schemas.microsoft.com/office/drawing/2014/main" xmlns="" id="{3301EEA9-B3E1-4C4D-B4AB-DBA8A06F2617}"/>
              </a:ext>
            </a:extLst>
          </p:cNvPr>
          <p:cNvSpPr>
            <a:spLocks noGrp="1"/>
          </p:cNvSpPr>
          <p:nvPr>
            <p:ph idx="1"/>
          </p:nvPr>
        </p:nvSpPr>
        <p:spPr/>
        <p:txBody>
          <a:bodyPr>
            <a:normAutofit lnSpcReduction="10000"/>
          </a:bodyPr>
          <a:lstStyle/>
          <a:p>
            <a:pPr marL="0" indent="0">
              <a:buNone/>
            </a:pPr>
            <a:r>
              <a:rPr lang="fr-FR" dirty="0"/>
              <a:t>La question de l’hospitalité de l’hôpital est une vieille question.</a:t>
            </a:r>
          </a:p>
          <a:p>
            <a:pPr>
              <a:buFont typeface="Wingdings" panose="05000000000000000000" pitchFamily="2" charset="2"/>
              <a:buChar char="Ø"/>
            </a:pPr>
            <a:r>
              <a:rPr lang="fr-FR" dirty="0"/>
              <a:t>Voir le travail de la Fabrique de l’hospitalité en Alsace : Barbara Bay : </a:t>
            </a:r>
            <a:r>
              <a:rPr lang="fr-FR" dirty="0">
                <a:hlinkClick r:id="rId2"/>
              </a:rPr>
              <a:t>https://books.openedition.org/pressesenssib/8028?lang=fr</a:t>
            </a:r>
            <a:endParaRPr lang="fr-FR" dirty="0"/>
          </a:p>
          <a:p>
            <a:pPr marL="0" indent="0">
              <a:buNone/>
            </a:pPr>
            <a:endParaRPr lang="fr-FR" dirty="0"/>
          </a:p>
          <a:p>
            <a:pPr marL="0" indent="0">
              <a:buNone/>
            </a:pPr>
            <a:r>
              <a:rPr lang="fr-FR" dirty="0"/>
              <a:t>Ils pointent plusieurs éléments de définition de l’hospitalité : </a:t>
            </a:r>
          </a:p>
          <a:p>
            <a:pPr marL="450850" indent="-271463">
              <a:buFont typeface="Wingdings" panose="05000000000000000000" pitchFamily="2" charset="2"/>
              <a:buChar char="q"/>
            </a:pPr>
            <a:r>
              <a:rPr lang="fr-FR" dirty="0"/>
              <a:t>Hospitalité = le souci : souci de l’accueil, souci du soin, souci de l’autre </a:t>
            </a:r>
          </a:p>
          <a:p>
            <a:pPr marL="450850" indent="-271463">
              <a:buFont typeface="Wingdings" panose="05000000000000000000" pitchFamily="2" charset="2"/>
              <a:buChar char="q"/>
            </a:pPr>
            <a:r>
              <a:rPr lang="fr-FR" dirty="0"/>
              <a:t>Hospitalité = attention et écoute : permettre aux parties prenantes d’être actives de la mise en œuvre de cette hospitalité</a:t>
            </a:r>
          </a:p>
          <a:p>
            <a:pPr marL="450850" indent="-271463">
              <a:buFont typeface="Wingdings" panose="05000000000000000000" pitchFamily="2" charset="2"/>
              <a:buChar char="q"/>
            </a:pPr>
            <a:r>
              <a:rPr lang="fr-FR" dirty="0"/>
              <a:t>Hospitalité comme bienveillance</a:t>
            </a:r>
          </a:p>
          <a:p>
            <a:endParaRPr lang="fr-FR" dirty="0"/>
          </a:p>
          <a:p>
            <a:endParaRPr lang="fr-FR" dirty="0"/>
          </a:p>
        </p:txBody>
      </p:sp>
    </p:spTree>
    <p:extLst>
      <p:ext uri="{BB962C8B-B14F-4D97-AF65-F5344CB8AC3E}">
        <p14:creationId xmlns:p14="http://schemas.microsoft.com/office/powerpoint/2010/main" val="1666688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6D2C5F7-E981-4613-A9E5-C20429C219AD}"/>
              </a:ext>
            </a:extLst>
          </p:cNvPr>
          <p:cNvSpPr>
            <a:spLocks noGrp="1"/>
          </p:cNvSpPr>
          <p:nvPr>
            <p:ph type="title"/>
          </p:nvPr>
        </p:nvSpPr>
        <p:spPr/>
        <p:txBody>
          <a:bodyPr/>
          <a:lstStyle/>
          <a:p>
            <a:r>
              <a:rPr lang="fr-FR" dirty="0"/>
              <a:t>De l’hospitalité vers le care</a:t>
            </a:r>
          </a:p>
        </p:txBody>
      </p:sp>
      <p:sp>
        <p:nvSpPr>
          <p:cNvPr id="3" name="Espace réservé du contenu 2">
            <a:extLst>
              <a:ext uri="{FF2B5EF4-FFF2-40B4-BE49-F238E27FC236}">
                <a16:creationId xmlns:a16="http://schemas.microsoft.com/office/drawing/2014/main" xmlns="" id="{3301EEA9-B3E1-4C4D-B4AB-DBA8A06F2617}"/>
              </a:ext>
            </a:extLst>
          </p:cNvPr>
          <p:cNvSpPr>
            <a:spLocks noGrp="1"/>
          </p:cNvSpPr>
          <p:nvPr>
            <p:ph idx="1"/>
          </p:nvPr>
        </p:nvSpPr>
        <p:spPr/>
        <p:txBody>
          <a:bodyPr>
            <a:normAutofit/>
          </a:bodyPr>
          <a:lstStyle/>
          <a:p>
            <a:pPr marL="0" indent="0">
              <a:buNone/>
            </a:pPr>
            <a:r>
              <a:rPr lang="fr-FR" sz="1800" dirty="0"/>
              <a:t>Ces notions : soin, parties prenantes, bienveillance font écho à l’éthique du Care. </a:t>
            </a:r>
          </a:p>
          <a:p>
            <a:endParaRPr lang="fr-FR" sz="1800" dirty="0"/>
          </a:p>
          <a:p>
            <a:pPr marL="0" indent="0">
              <a:buNone/>
            </a:pPr>
            <a:r>
              <a:rPr lang="fr-FR" sz="1800" dirty="0"/>
              <a:t>L’éthique du care repose sur 4 éléments : </a:t>
            </a:r>
          </a:p>
          <a:p>
            <a:pPr marL="360363" indent="-269875">
              <a:buFont typeface="Wingdings" panose="05000000000000000000" pitchFamily="2" charset="2"/>
              <a:buChar char="q"/>
            </a:pPr>
            <a:r>
              <a:rPr lang="fr-FR" sz="1800" dirty="0"/>
              <a:t>Le « </a:t>
            </a:r>
            <a:r>
              <a:rPr lang="fr-FR" sz="1800" dirty="0" err="1"/>
              <a:t>caring</a:t>
            </a:r>
            <a:r>
              <a:rPr lang="fr-FR" sz="1800" dirty="0"/>
              <a:t> about », soit le fait de se soucier de quelqu’un ou de quelque chose.</a:t>
            </a:r>
          </a:p>
          <a:p>
            <a:pPr marL="360363" indent="-269875">
              <a:buFont typeface="Wingdings" panose="05000000000000000000" pitchFamily="2" charset="2"/>
              <a:buChar char="q"/>
            </a:pPr>
            <a:r>
              <a:rPr lang="fr-FR" sz="1800" dirty="0"/>
              <a:t>Le « care </a:t>
            </a:r>
            <a:r>
              <a:rPr lang="fr-FR" sz="1800" dirty="0" err="1"/>
              <a:t>receiving</a:t>
            </a:r>
            <a:r>
              <a:rPr lang="fr-FR" sz="1800" dirty="0"/>
              <a:t> », celle de la place donnée aux personnes qui sont l’objet du soin</a:t>
            </a:r>
          </a:p>
          <a:p>
            <a:pPr marL="360363" indent="-269875">
              <a:buFont typeface="Wingdings" panose="05000000000000000000" pitchFamily="2" charset="2"/>
              <a:buChar char="q"/>
            </a:pPr>
            <a:r>
              <a:rPr lang="fr-FR" sz="1800" dirty="0"/>
              <a:t>Le «care </a:t>
            </a:r>
            <a:r>
              <a:rPr lang="fr-FR" sz="1800" dirty="0" err="1"/>
              <a:t>giving</a:t>
            </a:r>
            <a:r>
              <a:rPr lang="fr-FR" sz="1800" dirty="0"/>
              <a:t>», qui est l’acte de soigner, de donner des soins et qui est le travail concret autour du soin. </a:t>
            </a:r>
          </a:p>
          <a:p>
            <a:pPr marL="360363" indent="-269875">
              <a:buFont typeface="Wingdings" panose="05000000000000000000" pitchFamily="2" charset="2"/>
              <a:buChar char="q"/>
            </a:pPr>
            <a:r>
              <a:rPr lang="fr-FR" sz="1800" dirty="0"/>
              <a:t>Le «</a:t>
            </a:r>
            <a:r>
              <a:rPr lang="fr-FR" sz="1800" dirty="0" err="1"/>
              <a:t>caring</a:t>
            </a:r>
            <a:r>
              <a:rPr lang="fr-FR" sz="1800" dirty="0"/>
              <a:t> for», ou en français celui d’assumer de prendre soin de quelqu’un ou quelque chose. </a:t>
            </a:r>
          </a:p>
          <a:p>
            <a:endParaRPr lang="fr-FR" dirty="0"/>
          </a:p>
        </p:txBody>
      </p:sp>
    </p:spTree>
    <p:extLst>
      <p:ext uri="{BB962C8B-B14F-4D97-AF65-F5344CB8AC3E}">
        <p14:creationId xmlns:p14="http://schemas.microsoft.com/office/powerpoint/2010/main" val="2710213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E5BCE09-B804-4405-A429-3EDA68980806}"/>
              </a:ext>
            </a:extLst>
          </p:cNvPr>
          <p:cNvSpPr>
            <a:spLocks noGrp="1"/>
          </p:cNvSpPr>
          <p:nvPr>
            <p:ph type="title"/>
          </p:nvPr>
        </p:nvSpPr>
        <p:spPr/>
        <p:txBody>
          <a:bodyPr/>
          <a:lstStyle/>
          <a:p>
            <a:r>
              <a:rPr lang="fr-FR" dirty="0"/>
              <a:t>L’hospitalité, le Care et les bibliothèques</a:t>
            </a:r>
          </a:p>
        </p:txBody>
      </p:sp>
      <p:sp>
        <p:nvSpPr>
          <p:cNvPr id="3" name="Espace réservé du texte 2">
            <a:extLst>
              <a:ext uri="{FF2B5EF4-FFF2-40B4-BE49-F238E27FC236}">
                <a16:creationId xmlns:a16="http://schemas.microsoft.com/office/drawing/2014/main" xmlns="" id="{B20BAF60-A7BE-4211-836A-03DA9D0AB063}"/>
              </a:ext>
            </a:extLst>
          </p:cNvPr>
          <p:cNvSpPr>
            <a:spLocks noGrp="1"/>
          </p:cNvSpPr>
          <p:nvPr>
            <p:ph type="body" idx="1"/>
          </p:nvPr>
        </p:nvSpPr>
        <p:spPr/>
        <p:txBody>
          <a:bodyPr>
            <a:normAutofit fontScale="70000" lnSpcReduction="20000"/>
          </a:bodyPr>
          <a:lstStyle/>
          <a:p>
            <a:r>
              <a:rPr lang="fr-FR" dirty="0"/>
              <a:t>Dans quelle mesure les enjeux relatifs à l’hospitalité sont aussi des enjeux pour les bibliothèques ?</a:t>
            </a:r>
          </a:p>
          <a:p>
            <a:r>
              <a:rPr lang="fr-FR" dirty="0"/>
              <a:t>En trois points : </a:t>
            </a:r>
          </a:p>
          <a:p>
            <a:r>
              <a:rPr lang="fr-FR" dirty="0"/>
              <a:t>Le bibliothécaire et le soin</a:t>
            </a:r>
          </a:p>
          <a:p>
            <a:r>
              <a:rPr lang="fr-FR" dirty="0"/>
              <a:t>Le service public et le besoin</a:t>
            </a:r>
          </a:p>
          <a:p>
            <a:r>
              <a:rPr lang="fr-FR" dirty="0"/>
              <a:t>L’empathie et l’attention</a:t>
            </a:r>
          </a:p>
        </p:txBody>
      </p:sp>
    </p:spTree>
    <p:extLst>
      <p:ext uri="{BB962C8B-B14F-4D97-AF65-F5344CB8AC3E}">
        <p14:creationId xmlns:p14="http://schemas.microsoft.com/office/powerpoint/2010/main" val="768324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D655164-82DB-4B4D-BE58-067E9C194037}"/>
              </a:ext>
            </a:extLst>
          </p:cNvPr>
          <p:cNvSpPr>
            <a:spLocks noGrp="1"/>
          </p:cNvSpPr>
          <p:nvPr>
            <p:ph type="title"/>
          </p:nvPr>
        </p:nvSpPr>
        <p:spPr/>
        <p:txBody>
          <a:bodyPr/>
          <a:lstStyle/>
          <a:p>
            <a:r>
              <a:rPr lang="fr-FR" dirty="0"/>
              <a:t>Le bibliothécaire et le soin</a:t>
            </a:r>
          </a:p>
        </p:txBody>
      </p:sp>
      <p:sp>
        <p:nvSpPr>
          <p:cNvPr id="3" name="Espace réservé du contenu 2">
            <a:extLst>
              <a:ext uri="{FF2B5EF4-FFF2-40B4-BE49-F238E27FC236}">
                <a16:creationId xmlns:a16="http://schemas.microsoft.com/office/drawing/2014/main" xmlns="" id="{14F71D5A-4871-493C-86E3-6935EC834447}"/>
              </a:ext>
            </a:extLst>
          </p:cNvPr>
          <p:cNvSpPr>
            <a:spLocks noGrp="1"/>
          </p:cNvSpPr>
          <p:nvPr>
            <p:ph idx="1"/>
          </p:nvPr>
        </p:nvSpPr>
        <p:spPr>
          <a:xfrm>
            <a:off x="838200" y="2265679"/>
            <a:ext cx="10515600" cy="4227195"/>
          </a:xfrm>
        </p:spPr>
        <p:txBody>
          <a:bodyPr>
            <a:noAutofit/>
          </a:bodyPr>
          <a:lstStyle/>
          <a:p>
            <a:pPr marL="0" indent="0">
              <a:buNone/>
            </a:pPr>
            <a:r>
              <a:rPr lang="fr-FR" sz="1600" dirty="0"/>
              <a:t>Similarité entre la médecine et la bibliothéconomie ? </a:t>
            </a:r>
            <a:r>
              <a:rPr lang="fr-FR" sz="1600" dirty="0"/>
              <a:t>(Bertrand </a:t>
            </a:r>
            <a:r>
              <a:rPr lang="fr-FR" sz="1600" dirty="0" err="1"/>
              <a:t>Calenge</a:t>
            </a:r>
            <a:r>
              <a:rPr lang="fr-FR" sz="1600" dirty="0"/>
              <a:t>). Les anomalies de connaissances, les diagnostics </a:t>
            </a:r>
            <a:r>
              <a:rPr lang="fr-FR" sz="1600" dirty="0"/>
              <a:t>en termes d’accès aux savoirs, </a:t>
            </a:r>
            <a:r>
              <a:rPr lang="fr-FR" sz="1600" dirty="0"/>
              <a:t>et la prescription ou l’offre </a:t>
            </a:r>
            <a:r>
              <a:rPr lang="fr-FR" sz="1600" dirty="0"/>
              <a:t>un traitement en terme de services et de </a:t>
            </a:r>
            <a:r>
              <a:rPr lang="fr-FR" sz="1600" dirty="0"/>
              <a:t>collections.</a:t>
            </a:r>
          </a:p>
          <a:p>
            <a:pPr marL="0" indent="0">
              <a:buNone/>
            </a:pPr>
            <a:r>
              <a:rPr lang="fr-FR" sz="1200" dirty="0" smtClean="0"/>
              <a:t>Attention </a:t>
            </a:r>
            <a:r>
              <a:rPr lang="fr-FR" sz="1200" dirty="0"/>
              <a:t>: le diagnostic ne porte pas tant sur les individus que sur une certaine définition de ce qu’est l’exclusion. Une personne qui ne sait pas lire est une anomalie, non pas en tant qu’individu, mais dans le corps vivant que représente une société où tout le monde va à l’école, ne pas savoir lire est une anomalie de la société. Ce qui est malade ici n’est pas la personne, mais la société qui est donc en déficit de réussir son projet. </a:t>
            </a:r>
            <a:endParaRPr lang="fr-FR" sz="1200" dirty="0" smtClean="0"/>
          </a:p>
          <a:p>
            <a:pPr marL="0" indent="0">
              <a:buNone/>
            </a:pPr>
            <a:r>
              <a:rPr lang="fr-FR" sz="1600" dirty="0"/>
              <a:t>Il </a:t>
            </a:r>
            <a:r>
              <a:rPr lang="fr-FR" sz="1600" dirty="0"/>
              <a:t>y a une référence claire à l’idée de sociabilité et de groupe social de Durkheim. </a:t>
            </a:r>
          </a:p>
          <a:p>
            <a:pPr marL="0" indent="0">
              <a:buNone/>
            </a:pPr>
            <a:r>
              <a:rPr lang="fr-FR" sz="1600" dirty="0" smtClean="0"/>
              <a:t>Questionnement n°1 : Quid de la reconnaissance des manières de vivre hors de la norme que représente le groupe social ? Quid de ce que le hors du groupe social </a:t>
            </a:r>
            <a:r>
              <a:rPr lang="fr-FR" sz="1600" dirty="0"/>
              <a:t>pourrait apporter au groupe social dominant ? </a:t>
            </a:r>
          </a:p>
          <a:p>
            <a:pPr marL="450850" indent="-90488">
              <a:buFont typeface="Wingdings" panose="05000000000000000000" pitchFamily="2" charset="2"/>
              <a:buChar char="Ø"/>
            </a:pPr>
            <a:r>
              <a:rPr lang="fr-FR" sz="1200" dirty="0"/>
              <a:t> Hospitalité + care = invitation à voir autrement ce que les autres peuvent dire de leurs expériences</a:t>
            </a:r>
            <a:r>
              <a:rPr lang="fr-FR" sz="1200" dirty="0" smtClean="0"/>
              <a:t>.</a:t>
            </a:r>
          </a:p>
          <a:p>
            <a:pPr marL="0" indent="0">
              <a:buNone/>
            </a:pPr>
            <a:r>
              <a:rPr lang="fr-FR" sz="1600" dirty="0"/>
              <a:t>Questionnement n°2 : Quid des effets secondaires, c’est à dire l’effet que nous avons sur la société et les individus notamment.  </a:t>
            </a:r>
          </a:p>
          <a:p>
            <a:pPr marL="450850" indent="-90488">
              <a:buFont typeface="Wingdings" panose="05000000000000000000" pitchFamily="2" charset="2"/>
              <a:buChar char="Ø"/>
            </a:pPr>
            <a:r>
              <a:rPr lang="fr-FR" sz="1200" dirty="0" smtClean="0"/>
              <a:t>Prêter </a:t>
            </a:r>
            <a:r>
              <a:rPr lang="fr-FR" sz="1200" dirty="0"/>
              <a:t>attention au </a:t>
            </a:r>
            <a:r>
              <a:rPr lang="fr-FR" sz="1200" dirty="0" smtClean="0"/>
              <a:t>travail </a:t>
            </a:r>
            <a:r>
              <a:rPr lang="fr-FR" sz="1200" dirty="0"/>
              <a:t>de </a:t>
            </a:r>
            <a:r>
              <a:rPr lang="fr-FR" sz="1200" dirty="0" err="1"/>
              <a:t>co</a:t>
            </a:r>
            <a:r>
              <a:rPr lang="fr-FR" sz="1200" dirty="0"/>
              <a:t>-conception de nos services </a:t>
            </a:r>
            <a:r>
              <a:rPr lang="fr-FR" sz="1200" dirty="0" smtClean="0"/>
              <a:t>avec des </a:t>
            </a:r>
            <a:r>
              <a:rPr lang="fr-FR" sz="1200" dirty="0"/>
              <a:t>personnes vulnérables et qui est entendue dans la notion de care </a:t>
            </a:r>
            <a:r>
              <a:rPr lang="fr-FR" sz="1200" dirty="0" err="1"/>
              <a:t>receiving</a:t>
            </a:r>
            <a:r>
              <a:rPr lang="fr-FR" sz="1200" dirty="0"/>
              <a:t>. </a:t>
            </a:r>
          </a:p>
        </p:txBody>
      </p:sp>
    </p:spTree>
    <p:extLst>
      <p:ext uri="{BB962C8B-B14F-4D97-AF65-F5344CB8AC3E}">
        <p14:creationId xmlns:p14="http://schemas.microsoft.com/office/powerpoint/2010/main" val="2473193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16E3651-6398-4C02-9F04-6CE51FF2BE6F}"/>
              </a:ext>
            </a:extLst>
          </p:cNvPr>
          <p:cNvSpPr>
            <a:spLocks noGrp="1"/>
          </p:cNvSpPr>
          <p:nvPr>
            <p:ph type="title"/>
          </p:nvPr>
        </p:nvSpPr>
        <p:spPr/>
        <p:txBody>
          <a:bodyPr/>
          <a:lstStyle/>
          <a:p>
            <a:r>
              <a:rPr lang="fr-FR" dirty="0"/>
              <a:t>Le service public et les besoins</a:t>
            </a:r>
          </a:p>
        </p:txBody>
      </p:sp>
      <p:sp>
        <p:nvSpPr>
          <p:cNvPr id="3" name="Espace réservé du contenu 2">
            <a:extLst>
              <a:ext uri="{FF2B5EF4-FFF2-40B4-BE49-F238E27FC236}">
                <a16:creationId xmlns:a16="http://schemas.microsoft.com/office/drawing/2014/main" xmlns="" id="{7D8BE120-DCC4-41D2-B225-486E7CC85545}"/>
              </a:ext>
            </a:extLst>
          </p:cNvPr>
          <p:cNvSpPr>
            <a:spLocks noGrp="1"/>
          </p:cNvSpPr>
          <p:nvPr>
            <p:ph idx="1"/>
          </p:nvPr>
        </p:nvSpPr>
        <p:spPr>
          <a:xfrm>
            <a:off x="1024128" y="2397760"/>
            <a:ext cx="10131552" cy="4216400"/>
          </a:xfrm>
        </p:spPr>
        <p:txBody>
          <a:bodyPr>
            <a:normAutofit fontScale="77500" lnSpcReduction="20000"/>
          </a:bodyPr>
          <a:lstStyle/>
          <a:p>
            <a:pPr marL="0" indent="0">
              <a:buNone/>
            </a:pPr>
            <a:r>
              <a:rPr lang="fr-FR" dirty="0"/>
              <a:t>Voir l’évolution de la Charte Marianne, et de la manière dont on s’assure de la qualité de l’accueil dans les services publics français. </a:t>
            </a:r>
            <a:r>
              <a:rPr lang="fr-FR" sz="1300" dirty="0">
                <a:hlinkClick r:id="rId2"/>
              </a:rPr>
              <a:t>https://www.modernisation.gouv.fr/actualites/nouveaux-engagements-de-service-marianne-9-engagements-pour-un-service-public-proche</a:t>
            </a:r>
            <a:endParaRPr lang="fr-FR" sz="1300" dirty="0"/>
          </a:p>
          <a:p>
            <a:pPr marL="0" indent="0">
              <a:buNone/>
            </a:pPr>
            <a:r>
              <a:rPr lang="fr-FR" dirty="0"/>
              <a:t>Exemple : sur la question de l’accompagnement des personnes, l’engagement des services public est mentionné de la manière suivante, dans les différentes versions :</a:t>
            </a:r>
          </a:p>
          <a:p>
            <a:pPr marL="539750" indent="-269875">
              <a:buFont typeface="Wingdings" panose="05000000000000000000" pitchFamily="2" charset="2"/>
              <a:buChar char="q"/>
            </a:pPr>
            <a:r>
              <a:rPr lang="fr-FR" dirty="0"/>
              <a:t>2016 : faciliter l’accompagnement des </a:t>
            </a:r>
            <a:r>
              <a:rPr lang="fr-FR" b="1" dirty="0">
                <a:solidFill>
                  <a:schemeClr val="accent2">
                    <a:lumMod val="60000"/>
                    <a:lumOff val="40000"/>
                  </a:schemeClr>
                </a:solidFill>
              </a:rPr>
              <a:t>personnes à mobilité réduite</a:t>
            </a:r>
          </a:p>
          <a:p>
            <a:pPr marL="539750" indent="-269875">
              <a:buFont typeface="Wingdings" panose="05000000000000000000" pitchFamily="2" charset="2"/>
              <a:buChar char="q"/>
            </a:pPr>
            <a:r>
              <a:rPr lang="fr-FR" dirty="0"/>
              <a:t>2017 : faciliter l’accès aux démarches des </a:t>
            </a:r>
            <a:r>
              <a:rPr lang="fr-FR" b="1" dirty="0">
                <a:solidFill>
                  <a:schemeClr val="accent2">
                    <a:lumMod val="60000"/>
                    <a:lumOff val="40000"/>
                  </a:schemeClr>
                </a:solidFill>
              </a:rPr>
              <a:t>personnes en situation de handicap</a:t>
            </a:r>
            <a:r>
              <a:rPr lang="fr-FR" b="1" dirty="0"/>
              <a:t> </a:t>
            </a:r>
            <a:r>
              <a:rPr lang="fr-FR" dirty="0"/>
              <a:t>et </a:t>
            </a:r>
            <a:r>
              <a:rPr lang="fr-FR" dirty="0">
                <a:solidFill>
                  <a:schemeClr val="accent2">
                    <a:lumMod val="60000"/>
                    <a:lumOff val="40000"/>
                  </a:schemeClr>
                </a:solidFill>
              </a:rPr>
              <a:t>nous</a:t>
            </a:r>
            <a:r>
              <a:rPr lang="fr-FR" dirty="0"/>
              <a:t> accueillons de manière adaptée les </a:t>
            </a:r>
            <a:r>
              <a:rPr lang="fr-FR" b="1" dirty="0">
                <a:solidFill>
                  <a:schemeClr val="accent2">
                    <a:lumMod val="60000"/>
                    <a:lumOff val="40000"/>
                  </a:schemeClr>
                </a:solidFill>
              </a:rPr>
              <a:t>personnes en difficulté</a:t>
            </a:r>
          </a:p>
          <a:p>
            <a:pPr marL="539750" indent="-269875">
              <a:buFont typeface="Wingdings" panose="05000000000000000000" pitchFamily="2" charset="2"/>
              <a:buChar char="q"/>
            </a:pPr>
            <a:r>
              <a:rPr lang="fr-FR" dirty="0"/>
              <a:t>2020 : </a:t>
            </a:r>
            <a:r>
              <a:rPr lang="fr-FR" dirty="0">
                <a:solidFill>
                  <a:schemeClr val="accent2">
                    <a:lumMod val="60000"/>
                    <a:lumOff val="40000"/>
                  </a:schemeClr>
                </a:solidFill>
              </a:rPr>
              <a:t>Vous</a:t>
            </a:r>
            <a:r>
              <a:rPr lang="fr-FR" dirty="0"/>
              <a:t> bénéficiez d’un accompagnement </a:t>
            </a:r>
            <a:r>
              <a:rPr lang="fr-FR" b="1" dirty="0">
                <a:solidFill>
                  <a:schemeClr val="accent2">
                    <a:lumMod val="60000"/>
                    <a:lumOff val="40000"/>
                  </a:schemeClr>
                </a:solidFill>
              </a:rPr>
              <a:t>adapté à votre situation personnelle</a:t>
            </a:r>
            <a:r>
              <a:rPr lang="fr-FR" dirty="0"/>
              <a:t>. </a:t>
            </a:r>
          </a:p>
          <a:p>
            <a:pPr marL="0" indent="0">
              <a:buNone/>
            </a:pPr>
            <a:endParaRPr lang="fr-FR" dirty="0" smtClean="0"/>
          </a:p>
          <a:p>
            <a:pPr>
              <a:buFont typeface="Wingdings" panose="05000000000000000000" pitchFamily="2" charset="2"/>
              <a:buChar char="Ø"/>
            </a:pPr>
            <a:r>
              <a:rPr lang="fr-FR" dirty="0" smtClean="0"/>
              <a:t>Services Publics +</a:t>
            </a:r>
          </a:p>
          <a:p>
            <a:pPr>
              <a:buFont typeface="Wingdings" panose="05000000000000000000" pitchFamily="2" charset="2"/>
              <a:buChar char="Ø"/>
            </a:pPr>
            <a:endParaRPr lang="fr-FR" dirty="0"/>
          </a:p>
          <a:p>
            <a:pPr marL="0" indent="0">
              <a:buNone/>
            </a:pPr>
            <a:r>
              <a:rPr lang="fr-FR" dirty="0"/>
              <a:t>Extension de la notion de besoin </a:t>
            </a:r>
          </a:p>
          <a:p>
            <a:pPr marL="0" indent="0">
              <a:buNone/>
            </a:pPr>
            <a:r>
              <a:rPr lang="fr-FR" dirty="0"/>
              <a:t>&gt;&gt;&gt; en écho avec la notion de vulnérabilité qui est au cœur de l’éthique du Care</a:t>
            </a:r>
          </a:p>
          <a:p>
            <a:pPr marL="0" indent="0">
              <a:buNone/>
            </a:pPr>
            <a:endParaRPr lang="fr-FR" dirty="0"/>
          </a:p>
          <a:p>
            <a:endParaRPr lang="fr-FR" dirty="0"/>
          </a:p>
        </p:txBody>
      </p:sp>
    </p:spTree>
    <p:extLst>
      <p:ext uri="{BB962C8B-B14F-4D97-AF65-F5344CB8AC3E}">
        <p14:creationId xmlns:p14="http://schemas.microsoft.com/office/powerpoint/2010/main" val="530766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16E3651-6398-4C02-9F04-6CE51FF2BE6F}"/>
              </a:ext>
            </a:extLst>
          </p:cNvPr>
          <p:cNvSpPr>
            <a:spLocks noGrp="1"/>
          </p:cNvSpPr>
          <p:nvPr>
            <p:ph type="title"/>
          </p:nvPr>
        </p:nvSpPr>
        <p:spPr/>
        <p:txBody>
          <a:bodyPr/>
          <a:lstStyle/>
          <a:p>
            <a:r>
              <a:rPr lang="fr-FR" dirty="0"/>
              <a:t>Le service public et les besoins</a:t>
            </a:r>
          </a:p>
        </p:txBody>
      </p:sp>
      <p:sp>
        <p:nvSpPr>
          <p:cNvPr id="3" name="Espace réservé du contenu 2">
            <a:extLst>
              <a:ext uri="{FF2B5EF4-FFF2-40B4-BE49-F238E27FC236}">
                <a16:creationId xmlns:a16="http://schemas.microsoft.com/office/drawing/2014/main" xmlns="" id="{7D8BE120-DCC4-41D2-B225-486E7CC85545}"/>
              </a:ext>
            </a:extLst>
          </p:cNvPr>
          <p:cNvSpPr>
            <a:spLocks noGrp="1"/>
          </p:cNvSpPr>
          <p:nvPr>
            <p:ph idx="1"/>
          </p:nvPr>
        </p:nvSpPr>
        <p:spPr/>
        <p:txBody>
          <a:bodyPr>
            <a:normAutofit fontScale="70000" lnSpcReduction="20000"/>
          </a:bodyPr>
          <a:lstStyle/>
          <a:p>
            <a:pPr marL="0" indent="0">
              <a:buNone/>
            </a:pPr>
            <a:r>
              <a:rPr lang="fr-FR" dirty="0"/>
              <a:t>L’extension de la notion de besoin fait écho à des questionnements bibliothéconomiques = service pour tous ou service pour chacun ? </a:t>
            </a:r>
          </a:p>
          <a:p>
            <a:pPr marL="0" indent="0">
              <a:buNone/>
            </a:pPr>
            <a:endParaRPr lang="fr-FR" dirty="0"/>
          </a:p>
          <a:p>
            <a:pPr marL="450850" indent="-271463">
              <a:buFont typeface="Wingdings" panose="05000000000000000000" pitchFamily="2" charset="2"/>
              <a:buChar char="q"/>
            </a:pPr>
            <a:r>
              <a:rPr lang="fr-FR" dirty="0"/>
              <a:t>Accueillir sans distinguer ? « L’accessibilité à un public spécifique ne peut donc pas être une réponse spécifique, mais le résultat de facteurs multiples proposant des pistes favorisant l’accueil de tous les publics dans une démarche globale d’accueil. » Aline Le Seven : </a:t>
            </a:r>
            <a:r>
              <a:rPr lang="fr-FR" dirty="0">
                <a:hlinkClick r:id="rId2"/>
              </a:rPr>
              <a:t>http://bbf.enssib.fr/consulter/bbf-2006-03-0109-013</a:t>
            </a:r>
            <a:endParaRPr lang="fr-FR" dirty="0"/>
          </a:p>
          <a:p>
            <a:pPr marL="450850" indent="-271463">
              <a:buFont typeface="Wingdings" panose="05000000000000000000" pitchFamily="2" charset="2"/>
              <a:buChar char="q"/>
            </a:pPr>
            <a:endParaRPr lang="fr-FR" dirty="0"/>
          </a:p>
          <a:p>
            <a:pPr marL="450850" indent="-271463">
              <a:buFont typeface="Wingdings" panose="05000000000000000000" pitchFamily="2" charset="2"/>
              <a:buChar char="q"/>
            </a:pPr>
            <a:r>
              <a:rPr lang="fr-FR" dirty="0"/>
              <a:t>Accueillir en distinguant : Proposer un service dédié comme entrée vers les services pour tous. Voir l’exemple de la bibliothèque de Mirabel au Québec : accueil des enfants en situation de handicap à la bibliothèque le samedi matin en fermeture pour les autres publics. </a:t>
            </a:r>
          </a:p>
          <a:p>
            <a:pPr marL="450850" indent="-271463">
              <a:buFont typeface="Wingdings" panose="05000000000000000000" pitchFamily="2" charset="2"/>
              <a:buChar char="q"/>
            </a:pPr>
            <a:endParaRPr lang="fr-FR" dirty="0"/>
          </a:p>
          <a:p>
            <a:pPr marL="450850" indent="-271463">
              <a:buFont typeface="Wingdings" panose="05000000000000000000" pitchFamily="2" charset="2"/>
              <a:buChar char="q"/>
            </a:pPr>
            <a:r>
              <a:rPr lang="fr-FR" dirty="0"/>
              <a:t>Accueillir de manière mixte : Des espaces faciles à lire, collections audio, les collections en braille, etc., Des animations dédiées, comme les ateliers d’alphabétisation, les permanences santé ou services sociaux, etc., Les bibliothèques multiservices : bibliothèques-centres sociaux, la bibliothèque de Vaulx en Velin</a:t>
            </a:r>
          </a:p>
        </p:txBody>
      </p:sp>
    </p:spTree>
    <p:extLst>
      <p:ext uri="{BB962C8B-B14F-4D97-AF65-F5344CB8AC3E}">
        <p14:creationId xmlns:p14="http://schemas.microsoft.com/office/powerpoint/2010/main" val="39211466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C776C4A-C5DA-4C21-9BB6-9A09EB4F8715}"/>
              </a:ext>
            </a:extLst>
          </p:cNvPr>
          <p:cNvSpPr>
            <a:spLocks noGrp="1"/>
          </p:cNvSpPr>
          <p:nvPr>
            <p:ph type="title"/>
          </p:nvPr>
        </p:nvSpPr>
        <p:spPr/>
        <p:txBody>
          <a:bodyPr/>
          <a:lstStyle/>
          <a:p>
            <a:r>
              <a:rPr lang="fr-FR" dirty="0"/>
              <a:t>Focus : la vulnérabilité</a:t>
            </a:r>
          </a:p>
        </p:txBody>
      </p:sp>
      <p:sp>
        <p:nvSpPr>
          <p:cNvPr id="3" name="Espace réservé du contenu 2">
            <a:extLst>
              <a:ext uri="{FF2B5EF4-FFF2-40B4-BE49-F238E27FC236}">
                <a16:creationId xmlns:a16="http://schemas.microsoft.com/office/drawing/2014/main" xmlns="" id="{15192B9D-EA58-42ED-96F4-6401E2BA0B05}"/>
              </a:ext>
            </a:extLst>
          </p:cNvPr>
          <p:cNvSpPr>
            <a:spLocks noGrp="1"/>
          </p:cNvSpPr>
          <p:nvPr>
            <p:ph idx="1"/>
          </p:nvPr>
        </p:nvSpPr>
        <p:spPr>
          <a:xfrm>
            <a:off x="838200" y="2171065"/>
            <a:ext cx="10515600" cy="4219576"/>
          </a:xfrm>
        </p:spPr>
        <p:txBody>
          <a:bodyPr>
            <a:noAutofit/>
          </a:bodyPr>
          <a:lstStyle/>
          <a:p>
            <a:pPr marL="0" indent="0">
              <a:buNone/>
            </a:pPr>
            <a:r>
              <a:rPr lang="fr-FR" sz="1500" dirty="0"/>
              <a:t>Définition : « </a:t>
            </a:r>
            <a:r>
              <a:rPr lang="fr-FR" sz="1500" dirty="0" smtClean="0"/>
              <a:t>la </a:t>
            </a:r>
            <a:r>
              <a:rPr lang="fr-FR" sz="1500" dirty="0"/>
              <a:t>vulnérabilité représente une condition résultant de facteurs physiques, sociaux, économiques ou environnementaux qui prédisposent les éléments exposés à la manifestation d’un aléa à subir des préjudices ou des dommages. » -\ ADEME. (2013). </a:t>
            </a:r>
            <a:endParaRPr lang="fr-FR" sz="1500" i="1" dirty="0"/>
          </a:p>
          <a:p>
            <a:pPr marL="0" indent="0">
              <a:buNone/>
            </a:pPr>
            <a:endParaRPr lang="fr-FR" sz="1000" b="1" i="1" dirty="0" smtClean="0"/>
          </a:p>
          <a:p>
            <a:pPr marL="0" indent="0">
              <a:buNone/>
            </a:pPr>
            <a:r>
              <a:rPr lang="fr-FR" sz="1500" b="1" dirty="0" smtClean="0"/>
              <a:t>Besoins </a:t>
            </a:r>
            <a:r>
              <a:rPr lang="fr-FR" sz="1500" b="1" dirty="0"/>
              <a:t>et vulnérabilités : </a:t>
            </a:r>
          </a:p>
          <a:p>
            <a:pPr marL="0" indent="0">
              <a:buNone/>
            </a:pPr>
            <a:r>
              <a:rPr lang="fr-FR" sz="1500" dirty="0"/>
              <a:t>Multiplicité des vulnérabilités face à une situation</a:t>
            </a:r>
            <a:r>
              <a:rPr lang="fr-FR" sz="1500" dirty="0" smtClean="0"/>
              <a:t>. «</a:t>
            </a:r>
            <a:r>
              <a:rPr lang="fr-FR" sz="1500" dirty="0"/>
              <a:t> il y a une différence de continuum entre des degrés de care dont chacun a besoin » (J. Tronto, p 51). </a:t>
            </a:r>
          </a:p>
          <a:p>
            <a:pPr marL="0" indent="0">
              <a:buNone/>
            </a:pPr>
            <a:r>
              <a:rPr lang="fr-FR" sz="1500" dirty="0"/>
              <a:t>&gt;&gt;&gt; Penser le développement de services en bibliothèque en pensant aux différentes vulnérabilités pour un service plus adapté aux situations diverses. </a:t>
            </a:r>
            <a:endParaRPr lang="fr-FR" sz="1500" dirty="0" smtClean="0"/>
          </a:p>
          <a:p>
            <a:pPr marL="0" indent="0">
              <a:buNone/>
            </a:pPr>
            <a:endParaRPr lang="fr-FR" sz="1000" dirty="0"/>
          </a:p>
          <a:p>
            <a:pPr marL="0" indent="0">
              <a:buNone/>
            </a:pPr>
            <a:r>
              <a:rPr lang="fr-FR" sz="1500" b="1" dirty="0"/>
              <a:t>Vulnérabilité et besoins : </a:t>
            </a:r>
          </a:p>
          <a:p>
            <a:pPr marL="0" indent="0">
              <a:buNone/>
            </a:pPr>
            <a:r>
              <a:rPr lang="fr-FR" sz="1500" dirty="0"/>
              <a:t>Le facteur préalable n'est pas la vulnérabilité. La vulnérabilité n'advient qu'à partir du moment où se manifeste une situation dont les conséquences sont négatives sur les personnes qui sont dans cette condition.</a:t>
            </a:r>
          </a:p>
          <a:p>
            <a:pPr marL="0" indent="0">
              <a:buNone/>
            </a:pPr>
            <a:r>
              <a:rPr lang="fr-FR" sz="1500" dirty="0"/>
              <a:t>&gt;&gt;&gt; La bibliothèque dans ses services suscite aussi des vulnérabilités, qu’il faut assumer. Voir le travail de Marie Martel sur l’évaluation des services, la justice sociale, et le caractère éthique de nos actions de design des bibliothèques.</a:t>
            </a:r>
            <a:endParaRPr lang="fr-FR" sz="1500" dirty="0">
              <a:highlight>
                <a:srgbClr val="FFFF00"/>
              </a:highlight>
            </a:endParaRPr>
          </a:p>
        </p:txBody>
      </p:sp>
    </p:spTree>
    <p:extLst>
      <p:ext uri="{BB962C8B-B14F-4D97-AF65-F5344CB8AC3E}">
        <p14:creationId xmlns:p14="http://schemas.microsoft.com/office/powerpoint/2010/main" val="3442731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859F07D-7086-4B58-BA9C-ECBEF63E7941}"/>
              </a:ext>
            </a:extLst>
          </p:cNvPr>
          <p:cNvSpPr>
            <a:spLocks noGrp="1"/>
          </p:cNvSpPr>
          <p:nvPr>
            <p:ph type="title"/>
          </p:nvPr>
        </p:nvSpPr>
        <p:spPr/>
        <p:txBody>
          <a:bodyPr/>
          <a:lstStyle/>
          <a:p>
            <a:r>
              <a:rPr lang="fr-FR" dirty="0"/>
              <a:t>Bonjour ! </a:t>
            </a:r>
          </a:p>
        </p:txBody>
      </p:sp>
      <p:sp>
        <p:nvSpPr>
          <p:cNvPr id="3" name="Espace réservé du contenu 2">
            <a:extLst>
              <a:ext uri="{FF2B5EF4-FFF2-40B4-BE49-F238E27FC236}">
                <a16:creationId xmlns:a16="http://schemas.microsoft.com/office/drawing/2014/main" xmlns="" id="{A99DAD0E-C923-4F37-A67E-82D703F2BF89}"/>
              </a:ext>
            </a:extLst>
          </p:cNvPr>
          <p:cNvSpPr>
            <a:spLocks noGrp="1"/>
          </p:cNvSpPr>
          <p:nvPr>
            <p:ph idx="1"/>
          </p:nvPr>
        </p:nvSpPr>
        <p:spPr>
          <a:xfrm>
            <a:off x="838200" y="3096491"/>
            <a:ext cx="4883727" cy="3080472"/>
          </a:xfrm>
        </p:spPr>
        <p:txBody>
          <a:bodyPr/>
          <a:lstStyle/>
          <a:p>
            <a:pPr marL="0" indent="0">
              <a:buNone/>
            </a:pPr>
            <a:r>
              <a:rPr lang="fr-FR" dirty="0"/>
              <a:t>Raphaëlle Bats</a:t>
            </a:r>
          </a:p>
          <a:p>
            <a:pPr marL="0" indent="0">
              <a:buNone/>
            </a:pPr>
            <a:r>
              <a:rPr lang="fr-FR" sz="1400" dirty="0" err="1"/>
              <a:t>Urfist</a:t>
            </a:r>
            <a:r>
              <a:rPr lang="fr-FR" sz="1400" dirty="0"/>
              <a:t> de Bordeaux, Université de Bordeaux</a:t>
            </a:r>
          </a:p>
          <a:p>
            <a:pPr marL="0" indent="0">
              <a:buNone/>
            </a:pPr>
            <a:r>
              <a:rPr lang="fr-FR" sz="1400" dirty="0"/>
              <a:t>Centre Emile Durkheim, Bordeaux</a:t>
            </a:r>
          </a:p>
          <a:p>
            <a:pPr marL="0" indent="0">
              <a:buNone/>
            </a:pPr>
            <a:r>
              <a:rPr lang="fr-FR" sz="1400" dirty="0"/>
              <a:t>France</a:t>
            </a:r>
          </a:p>
        </p:txBody>
      </p:sp>
      <p:pic>
        <p:nvPicPr>
          <p:cNvPr id="5" name="Image 4">
            <a:extLst>
              <a:ext uri="{FF2B5EF4-FFF2-40B4-BE49-F238E27FC236}">
                <a16:creationId xmlns:a16="http://schemas.microsoft.com/office/drawing/2014/main" xmlns="" id="{1307E594-106D-4384-A6D8-7E791889819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69143" y="2549892"/>
            <a:ext cx="2243323" cy="2317311"/>
          </a:xfrm>
          <a:prstGeom prst="ellipse">
            <a:avLst/>
          </a:prstGeom>
          <a:ln>
            <a:noFill/>
          </a:ln>
          <a:effectLst>
            <a:softEdge rad="112500"/>
          </a:effectLst>
        </p:spPr>
      </p:pic>
    </p:spTree>
    <p:extLst>
      <p:ext uri="{BB962C8B-B14F-4D97-AF65-F5344CB8AC3E}">
        <p14:creationId xmlns:p14="http://schemas.microsoft.com/office/powerpoint/2010/main" val="7017551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7A47992-7480-4564-99DC-9F2D1391595F}"/>
              </a:ext>
            </a:extLst>
          </p:cNvPr>
          <p:cNvSpPr>
            <a:spLocks noGrp="1"/>
          </p:cNvSpPr>
          <p:nvPr>
            <p:ph type="title"/>
          </p:nvPr>
        </p:nvSpPr>
        <p:spPr/>
        <p:txBody>
          <a:bodyPr/>
          <a:lstStyle/>
          <a:p>
            <a:r>
              <a:rPr lang="fr-FR" dirty="0"/>
              <a:t>L’empathie et l’attention</a:t>
            </a:r>
          </a:p>
        </p:txBody>
      </p:sp>
      <p:sp>
        <p:nvSpPr>
          <p:cNvPr id="3" name="Espace réservé du contenu 2">
            <a:extLst>
              <a:ext uri="{FF2B5EF4-FFF2-40B4-BE49-F238E27FC236}">
                <a16:creationId xmlns:a16="http://schemas.microsoft.com/office/drawing/2014/main" xmlns="" id="{A8929067-F6D5-47BC-8926-94C8EDC5BEAF}"/>
              </a:ext>
            </a:extLst>
          </p:cNvPr>
          <p:cNvSpPr>
            <a:spLocks noGrp="1"/>
          </p:cNvSpPr>
          <p:nvPr>
            <p:ph idx="1"/>
          </p:nvPr>
        </p:nvSpPr>
        <p:spPr>
          <a:xfrm>
            <a:off x="1024128" y="2084832"/>
            <a:ext cx="10283952" cy="4257040"/>
          </a:xfrm>
        </p:spPr>
        <p:txBody>
          <a:bodyPr>
            <a:noAutofit/>
          </a:bodyPr>
          <a:lstStyle/>
          <a:p>
            <a:pPr marL="0" indent="0">
              <a:buNone/>
            </a:pPr>
            <a:r>
              <a:rPr lang="fr-FR" sz="1600" dirty="0"/>
              <a:t>Le premier confinement </a:t>
            </a:r>
          </a:p>
          <a:p>
            <a:pPr marL="539750" indent="-269875">
              <a:spcBef>
                <a:spcPts val="0"/>
              </a:spcBef>
              <a:buFont typeface="Wingdings" panose="05000000000000000000" pitchFamily="2" charset="2"/>
              <a:buChar char="q"/>
            </a:pPr>
            <a:r>
              <a:rPr lang="fr-FR" sz="1400" dirty="0"/>
              <a:t>Situation exceptionnelle de communauté </a:t>
            </a:r>
            <a:r>
              <a:rPr lang="fr-FR" sz="1400" dirty="0" smtClean="0"/>
              <a:t>d’expérience et Empathie </a:t>
            </a:r>
            <a:r>
              <a:rPr lang="fr-FR" sz="1400" dirty="0"/>
              <a:t>envers tous ceux et celle qui traversaient la même situation</a:t>
            </a:r>
          </a:p>
          <a:p>
            <a:pPr marL="539750" indent="-269875">
              <a:spcBef>
                <a:spcPts val="0"/>
              </a:spcBef>
              <a:buFont typeface="Wingdings" panose="05000000000000000000" pitchFamily="2" charset="2"/>
              <a:buChar char="q"/>
            </a:pPr>
            <a:r>
              <a:rPr lang="fr-FR" sz="1400" dirty="0"/>
              <a:t>Attention plus forte à des besoins identifiables et mise en œuvre de solutions plus rapidement.</a:t>
            </a:r>
          </a:p>
          <a:p>
            <a:pPr marL="0" indent="0">
              <a:buNone/>
            </a:pPr>
            <a:endParaRPr lang="fr-FR" sz="1000" dirty="0"/>
          </a:p>
          <a:p>
            <a:pPr marL="0" indent="0">
              <a:buNone/>
            </a:pPr>
            <a:r>
              <a:rPr lang="fr-FR" sz="1600" dirty="0"/>
              <a:t>Empathie et publics</a:t>
            </a:r>
          </a:p>
          <a:p>
            <a:pPr marL="539750" indent="-269875">
              <a:spcBef>
                <a:spcPts val="600"/>
              </a:spcBef>
              <a:buFont typeface="Wingdings" panose="05000000000000000000" pitchFamily="2" charset="2"/>
              <a:buChar char="q"/>
            </a:pPr>
            <a:r>
              <a:rPr lang="fr-FR" sz="1400" dirty="0"/>
              <a:t>L’approche des services n’a pas été lue à travers le prisme de l’accessibilité = approche par les publics </a:t>
            </a:r>
            <a:r>
              <a:rPr lang="fr-FR" sz="1400" dirty="0" err="1"/>
              <a:t>fréquentants</a:t>
            </a:r>
            <a:endParaRPr lang="fr-FR" sz="1400" dirty="0"/>
          </a:p>
          <a:p>
            <a:pPr marL="539750" indent="-269875">
              <a:spcBef>
                <a:spcPts val="600"/>
              </a:spcBef>
              <a:buFont typeface="Wingdings" panose="05000000000000000000" pitchFamily="2" charset="2"/>
              <a:buChar char="q"/>
            </a:pPr>
            <a:r>
              <a:rPr lang="fr-FR" sz="1400" dirty="0"/>
              <a:t>Les services ont été pensés à partir des besoins des personnes en situation de confinement en dehors de l’usage de la bibliothèque.</a:t>
            </a:r>
          </a:p>
          <a:p>
            <a:pPr marL="539750" indent="-269875">
              <a:spcBef>
                <a:spcPts val="600"/>
              </a:spcBef>
              <a:buFont typeface="Wingdings" panose="05000000000000000000" pitchFamily="2" charset="2"/>
              <a:buChar char="q"/>
            </a:pPr>
            <a:r>
              <a:rPr lang="fr-FR" sz="1400" dirty="0"/>
              <a:t>Situation inédite d’attention, non pas envers les publics, mais bien envers les habitants.</a:t>
            </a:r>
          </a:p>
          <a:p>
            <a:endParaRPr lang="fr-FR" sz="1000" dirty="0"/>
          </a:p>
          <a:p>
            <a:pPr marL="0" indent="0">
              <a:buNone/>
            </a:pPr>
            <a:r>
              <a:rPr lang="fr-FR" sz="1600" dirty="0"/>
              <a:t>De l’empathie à l’attention</a:t>
            </a:r>
          </a:p>
          <a:p>
            <a:pPr marL="539750" indent="-269875">
              <a:spcBef>
                <a:spcPts val="0"/>
              </a:spcBef>
              <a:buFont typeface="Wingdings" panose="05000000000000000000" pitchFamily="2" charset="2"/>
              <a:buChar char="q"/>
            </a:pPr>
            <a:r>
              <a:rPr lang="fr-FR" sz="1400" dirty="0"/>
              <a:t>Attention portée aux situations de nos concitoyens que nous n’expérimentons pas. </a:t>
            </a:r>
          </a:p>
          <a:p>
            <a:pPr marL="539750" indent="-269875">
              <a:spcBef>
                <a:spcPts val="0"/>
              </a:spcBef>
              <a:buFont typeface="Wingdings" panose="05000000000000000000" pitchFamily="2" charset="2"/>
              <a:buChar char="q"/>
            </a:pPr>
            <a:r>
              <a:rPr lang="fr-FR" sz="1400" dirty="0"/>
              <a:t>une nouvelle approche de la conception/design des services que nous pouvons proposer = à penser dans les étapes de design.</a:t>
            </a:r>
          </a:p>
        </p:txBody>
      </p:sp>
    </p:spTree>
    <p:extLst>
      <p:ext uri="{BB962C8B-B14F-4D97-AF65-F5344CB8AC3E}">
        <p14:creationId xmlns:p14="http://schemas.microsoft.com/office/powerpoint/2010/main" val="31963104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B528DF9-7720-4C50-8E0A-C2C82E96B997}"/>
              </a:ext>
            </a:extLst>
          </p:cNvPr>
          <p:cNvSpPr>
            <a:spLocks noGrp="1"/>
          </p:cNvSpPr>
          <p:nvPr>
            <p:ph type="title"/>
          </p:nvPr>
        </p:nvSpPr>
        <p:spPr/>
        <p:txBody>
          <a:bodyPr>
            <a:normAutofit/>
          </a:bodyPr>
          <a:lstStyle/>
          <a:p>
            <a:r>
              <a:rPr lang="fr-FR" dirty="0"/>
              <a:t>2/ Accueillir ceux qui nous sont étrangers</a:t>
            </a:r>
          </a:p>
        </p:txBody>
      </p:sp>
      <p:sp>
        <p:nvSpPr>
          <p:cNvPr id="4" name="Espace réservé pour une image  3">
            <a:extLst>
              <a:ext uri="{FF2B5EF4-FFF2-40B4-BE49-F238E27FC236}">
                <a16:creationId xmlns:a16="http://schemas.microsoft.com/office/drawing/2014/main" xmlns="" id="{766188C5-99E9-48BC-9B7F-59A521B309DC}"/>
              </a:ext>
            </a:extLst>
          </p:cNvPr>
          <p:cNvSpPr>
            <a:spLocks noGrp="1"/>
          </p:cNvSpPr>
          <p:nvPr>
            <p:ph type="pic" idx="1"/>
          </p:nvPr>
        </p:nvSpPr>
        <p:spPr/>
      </p:sp>
      <p:sp>
        <p:nvSpPr>
          <p:cNvPr id="5" name="Espace réservé du texte 4">
            <a:extLst>
              <a:ext uri="{FF2B5EF4-FFF2-40B4-BE49-F238E27FC236}">
                <a16:creationId xmlns:a16="http://schemas.microsoft.com/office/drawing/2014/main" xmlns="" id="{245BBA64-7301-4E2E-BF70-2DE806D16F8D}"/>
              </a:ext>
            </a:extLst>
          </p:cNvPr>
          <p:cNvSpPr>
            <a:spLocks noGrp="1"/>
          </p:cNvSpPr>
          <p:nvPr>
            <p:ph type="body" sz="half" idx="2"/>
          </p:nvPr>
        </p:nvSpPr>
        <p:spPr/>
        <p:txBody>
          <a:bodyPr/>
          <a:lstStyle/>
          <a:p>
            <a:r>
              <a:rPr lang="fr-FR" dirty="0"/>
              <a:t>de la différence aux droits culturels</a:t>
            </a:r>
          </a:p>
        </p:txBody>
      </p:sp>
    </p:spTree>
    <p:extLst>
      <p:ext uri="{BB962C8B-B14F-4D97-AF65-F5344CB8AC3E}">
        <p14:creationId xmlns:p14="http://schemas.microsoft.com/office/powerpoint/2010/main" val="2593131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E5BCE09-B804-4405-A429-3EDA68980806}"/>
              </a:ext>
            </a:extLst>
          </p:cNvPr>
          <p:cNvSpPr>
            <a:spLocks noGrp="1"/>
          </p:cNvSpPr>
          <p:nvPr>
            <p:ph type="title"/>
          </p:nvPr>
        </p:nvSpPr>
        <p:spPr/>
        <p:txBody>
          <a:bodyPr/>
          <a:lstStyle/>
          <a:p>
            <a:r>
              <a:rPr lang="fr-FR" dirty="0"/>
              <a:t>Travail de définition</a:t>
            </a:r>
          </a:p>
        </p:txBody>
      </p:sp>
      <p:sp>
        <p:nvSpPr>
          <p:cNvPr id="3" name="Espace réservé du texte 2">
            <a:extLst>
              <a:ext uri="{FF2B5EF4-FFF2-40B4-BE49-F238E27FC236}">
                <a16:creationId xmlns:a16="http://schemas.microsoft.com/office/drawing/2014/main" xmlns="" id="{B20BAF60-A7BE-4211-836A-03DA9D0AB063}"/>
              </a:ext>
            </a:extLst>
          </p:cNvPr>
          <p:cNvSpPr>
            <a:spLocks noGrp="1"/>
          </p:cNvSpPr>
          <p:nvPr>
            <p:ph type="body" idx="1"/>
          </p:nvPr>
        </p:nvSpPr>
        <p:spPr/>
        <p:txBody>
          <a:bodyPr/>
          <a:lstStyle/>
          <a:p>
            <a:r>
              <a:rPr lang="fr-FR" dirty="0"/>
              <a:t>Quels enjeux sous cette définition de l’hospitalité ? </a:t>
            </a:r>
          </a:p>
        </p:txBody>
      </p:sp>
    </p:spTree>
    <p:extLst>
      <p:ext uri="{BB962C8B-B14F-4D97-AF65-F5344CB8AC3E}">
        <p14:creationId xmlns:p14="http://schemas.microsoft.com/office/powerpoint/2010/main" val="27368536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6D2C5F7-E981-4613-A9E5-C20429C219AD}"/>
              </a:ext>
            </a:extLst>
          </p:cNvPr>
          <p:cNvSpPr>
            <a:spLocks noGrp="1"/>
          </p:cNvSpPr>
          <p:nvPr>
            <p:ph type="title"/>
          </p:nvPr>
        </p:nvSpPr>
        <p:spPr/>
        <p:txBody>
          <a:bodyPr/>
          <a:lstStyle/>
          <a:p>
            <a:r>
              <a:rPr lang="fr-FR" dirty="0"/>
              <a:t>Deuxième définition de l’hospitalité</a:t>
            </a:r>
          </a:p>
        </p:txBody>
      </p:sp>
      <p:sp>
        <p:nvSpPr>
          <p:cNvPr id="3" name="Espace réservé du contenu 2">
            <a:extLst>
              <a:ext uri="{FF2B5EF4-FFF2-40B4-BE49-F238E27FC236}">
                <a16:creationId xmlns:a16="http://schemas.microsoft.com/office/drawing/2014/main" xmlns="" id="{3301EEA9-B3E1-4C4D-B4AB-DBA8A06F2617}"/>
              </a:ext>
            </a:extLst>
          </p:cNvPr>
          <p:cNvSpPr>
            <a:spLocks noGrp="1"/>
          </p:cNvSpPr>
          <p:nvPr>
            <p:ph idx="1"/>
          </p:nvPr>
        </p:nvSpPr>
        <p:spPr/>
        <p:txBody>
          <a:bodyPr>
            <a:normAutofit fontScale="92500" lnSpcReduction="10000"/>
          </a:bodyPr>
          <a:lstStyle/>
          <a:p>
            <a:pPr marL="0" indent="0">
              <a:buNone/>
            </a:pPr>
            <a:r>
              <a:rPr lang="fr-FR" dirty="0"/>
              <a:t>= l’accueil de ceux qui nous sont étrangers</a:t>
            </a:r>
          </a:p>
          <a:p>
            <a:pPr marL="0" indent="0">
              <a:buNone/>
            </a:pPr>
            <a:endParaRPr lang="fr-FR" dirty="0"/>
          </a:p>
          <a:p>
            <a:pPr marL="0" indent="0">
              <a:buNone/>
            </a:pPr>
            <a:r>
              <a:rPr lang="fr-FR" dirty="0"/>
              <a:t>Cela sous entend plusieurs choses : </a:t>
            </a:r>
          </a:p>
          <a:p>
            <a:pPr marL="539750" indent="-360363">
              <a:buFont typeface="Wingdings" panose="05000000000000000000" pitchFamily="2" charset="2"/>
              <a:buChar char="q"/>
            </a:pPr>
            <a:r>
              <a:rPr lang="fr-FR" dirty="0"/>
              <a:t>Être en mesure d’identifier la nature de l’étrangeté de l’autre</a:t>
            </a:r>
          </a:p>
          <a:p>
            <a:pPr marL="539750" indent="-360363">
              <a:buFont typeface="Wingdings" panose="05000000000000000000" pitchFamily="2" charset="2"/>
              <a:buChar char="q"/>
            </a:pPr>
            <a:r>
              <a:rPr lang="fr-FR" dirty="0"/>
              <a:t>Être en mesure de définir la nouvelle relation qui s’instaure dans l’hospitalité</a:t>
            </a:r>
          </a:p>
          <a:p>
            <a:pPr marL="539750" indent="-360363">
              <a:buFont typeface="Wingdings" panose="05000000000000000000" pitchFamily="2" charset="2"/>
              <a:buChar char="q"/>
            </a:pPr>
            <a:r>
              <a:rPr lang="fr-FR" dirty="0"/>
              <a:t>Comprendre ce qu’il est supposé advenir des identités qui se rencontrent dans l’hospitalité.</a:t>
            </a:r>
          </a:p>
          <a:p>
            <a:endParaRPr lang="fr-FR" dirty="0"/>
          </a:p>
          <a:p>
            <a:pPr marL="0" indent="0">
              <a:buNone/>
            </a:pPr>
            <a:r>
              <a:rPr lang="fr-FR" dirty="0"/>
              <a:t>Cette définition de l’hospitalité est souvent reliée à un autre mot : l’hôtel.</a:t>
            </a:r>
          </a:p>
          <a:p>
            <a:endParaRPr lang="fr-FR" dirty="0"/>
          </a:p>
        </p:txBody>
      </p:sp>
    </p:spTree>
    <p:extLst>
      <p:ext uri="{BB962C8B-B14F-4D97-AF65-F5344CB8AC3E}">
        <p14:creationId xmlns:p14="http://schemas.microsoft.com/office/powerpoint/2010/main" val="37048897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B528DF9-7720-4C50-8E0A-C2C82E96B997}"/>
              </a:ext>
            </a:extLst>
          </p:cNvPr>
          <p:cNvSpPr>
            <a:spLocks noGrp="1"/>
          </p:cNvSpPr>
          <p:nvPr>
            <p:ph type="title"/>
          </p:nvPr>
        </p:nvSpPr>
        <p:spPr/>
        <p:txBody>
          <a:bodyPr>
            <a:normAutofit/>
          </a:bodyPr>
          <a:lstStyle/>
          <a:p>
            <a:r>
              <a:rPr lang="fr-FR" dirty="0"/>
              <a:t>l’hospitalité et droit des étrangers</a:t>
            </a:r>
          </a:p>
        </p:txBody>
      </p:sp>
      <p:sp>
        <p:nvSpPr>
          <p:cNvPr id="3" name="Espace réservé du contenu 2">
            <a:extLst>
              <a:ext uri="{FF2B5EF4-FFF2-40B4-BE49-F238E27FC236}">
                <a16:creationId xmlns:a16="http://schemas.microsoft.com/office/drawing/2014/main" xmlns="" id="{CBBA696C-D29E-4B63-89F9-9C609509DEE0}"/>
              </a:ext>
            </a:extLst>
          </p:cNvPr>
          <p:cNvSpPr>
            <a:spLocks noGrp="1"/>
          </p:cNvSpPr>
          <p:nvPr>
            <p:ph idx="1"/>
          </p:nvPr>
        </p:nvSpPr>
        <p:spPr>
          <a:xfrm>
            <a:off x="1024128" y="2661920"/>
            <a:ext cx="9720071" cy="3972966"/>
          </a:xfrm>
        </p:spPr>
        <p:txBody>
          <a:bodyPr>
            <a:normAutofit/>
          </a:bodyPr>
          <a:lstStyle/>
          <a:p>
            <a:pPr marL="0" indent="0">
              <a:buNone/>
            </a:pPr>
            <a:r>
              <a:rPr lang="fr-FR" sz="1600" dirty="0"/>
              <a:t>Hospitalité et droit des étrangers. </a:t>
            </a:r>
          </a:p>
          <a:p>
            <a:pPr marL="0" indent="0">
              <a:buNone/>
            </a:pPr>
            <a:r>
              <a:rPr lang="fr-FR" sz="1600" dirty="0" smtClean="0"/>
              <a:t>Hospitalité = droit </a:t>
            </a:r>
            <a:r>
              <a:rPr lang="fr-FR" sz="1600" dirty="0"/>
              <a:t>universel, celui d'être accueilli en tant qu’étranger et en cas de besoin. </a:t>
            </a:r>
          </a:p>
          <a:p>
            <a:pPr>
              <a:buFont typeface="Wingdings" panose="05000000000000000000" pitchFamily="2" charset="2"/>
              <a:buChar char="Ø"/>
            </a:pPr>
            <a:r>
              <a:rPr lang="fr-FR" sz="1600" dirty="0"/>
              <a:t> « L’hospitalité signifie donc uniquement le droit qu’a chaque étranger de ne pas être traité en ennemi dans le pays où il arrive. On peut refuser de le recevoir, si on le peut sans compromettre son existence : mais on n’ose pas agir hostilement contre lui, tant qu’il n’offense personne ». </a:t>
            </a:r>
            <a:r>
              <a:rPr lang="fr-FR" sz="1600" dirty="0" smtClean="0"/>
              <a:t>Kant</a:t>
            </a:r>
            <a:r>
              <a:rPr lang="fr-FR" sz="1600" dirty="0"/>
              <a:t>, </a:t>
            </a:r>
            <a:r>
              <a:rPr lang="fr-FR" sz="1600" dirty="0" smtClean="0"/>
              <a:t>Projet </a:t>
            </a:r>
            <a:r>
              <a:rPr lang="fr-FR" sz="1600" dirty="0"/>
              <a:t>de paix </a:t>
            </a:r>
            <a:r>
              <a:rPr lang="fr-FR" sz="1600" dirty="0" smtClean="0"/>
              <a:t>perpétuelle.</a:t>
            </a:r>
            <a:endParaRPr lang="fr-FR" sz="1600" dirty="0"/>
          </a:p>
          <a:p>
            <a:pPr marL="0" indent="0">
              <a:buNone/>
            </a:pPr>
            <a:r>
              <a:rPr lang="fr-FR" sz="1600" dirty="0"/>
              <a:t>Cette conception de l'hospitalité sous-entend deux choses : </a:t>
            </a:r>
          </a:p>
          <a:p>
            <a:pPr marL="630936" lvl="1" indent="-457200">
              <a:buFont typeface="+mj-lt"/>
              <a:buAutoNum type="arabicPeriod"/>
            </a:pPr>
            <a:r>
              <a:rPr lang="fr-FR" sz="1600" dirty="0"/>
              <a:t>D’une part que l’hospitalité ne peut être comprise sans une réflexion à mener sur l’hostilité. L’étranger et (et non est) l’ennemi. </a:t>
            </a:r>
          </a:p>
          <a:p>
            <a:pPr marL="630936" lvl="1" indent="-457200">
              <a:buFont typeface="+mj-lt"/>
              <a:buAutoNum type="arabicPeriod"/>
            </a:pPr>
            <a:r>
              <a:rPr lang="fr-FR" sz="1600" dirty="0"/>
              <a:t>D’autre part que l’on accueille chez soi ; on reçoit dans sa maison (son pays). Derrida montre que Kant utilise pour le mot hospitalité un mot allemand en complément d’un autre mot d’origine latine. Ce mot allemand relève du champ sémantique de l’hôtel.</a:t>
            </a:r>
          </a:p>
          <a:p>
            <a:pPr marL="0" indent="0">
              <a:buNone/>
            </a:pPr>
            <a:endParaRPr lang="fr-FR" sz="1600" i="1" dirty="0"/>
          </a:p>
        </p:txBody>
      </p:sp>
    </p:spTree>
    <p:extLst>
      <p:ext uri="{BB962C8B-B14F-4D97-AF65-F5344CB8AC3E}">
        <p14:creationId xmlns:p14="http://schemas.microsoft.com/office/powerpoint/2010/main" val="18284483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B528DF9-7720-4C50-8E0A-C2C82E96B997}"/>
              </a:ext>
            </a:extLst>
          </p:cNvPr>
          <p:cNvSpPr>
            <a:spLocks noGrp="1"/>
          </p:cNvSpPr>
          <p:nvPr>
            <p:ph type="title"/>
          </p:nvPr>
        </p:nvSpPr>
        <p:spPr/>
        <p:txBody>
          <a:bodyPr>
            <a:normAutofit/>
          </a:bodyPr>
          <a:lstStyle/>
          <a:p>
            <a:r>
              <a:rPr lang="fr-FR" dirty="0"/>
              <a:t>l’hospitalité et l’hôtel</a:t>
            </a:r>
          </a:p>
        </p:txBody>
      </p:sp>
      <p:sp>
        <p:nvSpPr>
          <p:cNvPr id="3" name="Espace réservé du contenu 2">
            <a:extLst>
              <a:ext uri="{FF2B5EF4-FFF2-40B4-BE49-F238E27FC236}">
                <a16:creationId xmlns:a16="http://schemas.microsoft.com/office/drawing/2014/main" xmlns="" id="{CBBA696C-D29E-4B63-89F9-9C609509DEE0}"/>
              </a:ext>
            </a:extLst>
          </p:cNvPr>
          <p:cNvSpPr>
            <a:spLocks noGrp="1"/>
          </p:cNvSpPr>
          <p:nvPr>
            <p:ph idx="1"/>
          </p:nvPr>
        </p:nvSpPr>
        <p:spPr>
          <a:xfrm>
            <a:off x="1024128" y="2286000"/>
            <a:ext cx="10527792" cy="4166006"/>
          </a:xfrm>
        </p:spPr>
        <p:txBody>
          <a:bodyPr>
            <a:normAutofit/>
          </a:bodyPr>
          <a:lstStyle/>
          <a:p>
            <a:pPr marL="0" indent="0">
              <a:spcBef>
                <a:spcPts val="600"/>
              </a:spcBef>
              <a:spcAft>
                <a:spcPts val="600"/>
              </a:spcAft>
              <a:buNone/>
            </a:pPr>
            <a:r>
              <a:rPr lang="fr-FR" sz="1500" dirty="0" smtClean="0"/>
              <a:t>Hospitalités </a:t>
            </a:r>
            <a:r>
              <a:rPr lang="fr-FR" sz="1500" dirty="0"/>
              <a:t>dans l'Antiquité méditerranéenne. L’étranger qui est mon hôte n’est pas mon ennemi. Du moins, tant que nous sommes hôtes.  « pratiques gratuites de réception»</a:t>
            </a:r>
          </a:p>
          <a:p>
            <a:pPr>
              <a:spcBef>
                <a:spcPts val="600"/>
              </a:spcBef>
              <a:spcAft>
                <a:spcPts val="600"/>
              </a:spcAft>
              <a:buFont typeface="Wingdings" panose="05000000000000000000" pitchFamily="2" charset="2"/>
              <a:buChar char="Ø"/>
            </a:pPr>
            <a:r>
              <a:rPr lang="fr-FR" sz="1500" dirty="0"/>
              <a:t> « L’hospitalité de l’</a:t>
            </a:r>
            <a:r>
              <a:rPr lang="fr-FR" sz="1500" dirty="0" err="1"/>
              <a:t>Ister</a:t>
            </a:r>
            <a:r>
              <a:rPr lang="fr-FR" sz="1500" dirty="0"/>
              <a:t> contient la disponibilité à reconnaître l’étranger et son étrangeté, à savoir le feu du ciel qui manque aux Allemands. L’amitié hospitalière contient aussi </a:t>
            </a:r>
            <a:r>
              <a:rPr lang="fr-FR" sz="1500" dirty="0" smtClean="0"/>
              <a:t> (Heidegger, Cours sur l’</a:t>
            </a:r>
            <a:r>
              <a:rPr lang="fr-FR" sz="1500" dirty="0" err="1" smtClean="0"/>
              <a:t>Ister</a:t>
            </a:r>
            <a:r>
              <a:rPr lang="fr-FR" sz="1500" dirty="0" smtClean="0"/>
              <a:t>) la </a:t>
            </a:r>
            <a:r>
              <a:rPr lang="fr-FR" sz="1500" dirty="0"/>
              <a:t>décision de ne pas mêler à l’étranger le propre en tant que tel mais de le laisser être celui qu’il est. » (</a:t>
            </a:r>
            <a:r>
              <a:rPr lang="fr-FR" sz="1500" i="1" dirty="0"/>
              <a:t>Heidegger, cours sur l'</a:t>
            </a:r>
            <a:r>
              <a:rPr lang="fr-FR" sz="1500" i="1" dirty="0" err="1"/>
              <a:t>Ister</a:t>
            </a:r>
            <a:r>
              <a:rPr lang="fr-FR" sz="1500" i="1" dirty="0"/>
              <a:t>, cité par Nancy, J. (2019</a:t>
            </a:r>
            <a:r>
              <a:rPr lang="fr-FR" sz="1500" i="1" dirty="0" smtClean="0"/>
              <a:t>).</a:t>
            </a:r>
            <a:endParaRPr lang="fr-FR" sz="1500" dirty="0"/>
          </a:p>
          <a:p>
            <a:pPr marL="630936" lvl="1" indent="-457200">
              <a:spcBef>
                <a:spcPts val="600"/>
              </a:spcBef>
              <a:spcAft>
                <a:spcPts val="600"/>
              </a:spcAft>
              <a:buFont typeface="+mj-lt"/>
              <a:buAutoNum type="arabicPeriod"/>
            </a:pPr>
            <a:r>
              <a:rPr lang="fr-FR" sz="1500" dirty="0"/>
              <a:t>L'étranger est reconnu comme tel. Nancy </a:t>
            </a:r>
            <a:r>
              <a:rPr lang="fr-FR" sz="1500" dirty="0" smtClean="0"/>
              <a:t>parle </a:t>
            </a:r>
            <a:r>
              <a:rPr lang="fr-FR" sz="1500" dirty="0"/>
              <a:t>d'une introduction de l'intimité par l'hôte accueilli, puisque ce qui fait de lui un étranger est non seulement visible, mais encore condition de son accueil spécifique.</a:t>
            </a:r>
          </a:p>
          <a:p>
            <a:pPr marL="630936" lvl="1" indent="-457200">
              <a:spcBef>
                <a:spcPts val="600"/>
              </a:spcBef>
              <a:spcAft>
                <a:spcPts val="600"/>
              </a:spcAft>
              <a:buFont typeface="+mj-lt"/>
              <a:buAutoNum type="arabicPeriod"/>
            </a:pPr>
            <a:r>
              <a:rPr lang="fr-FR" sz="1500" dirty="0"/>
              <a:t>On ne cherche pas à le changer. Il ne s'agit pas de l'assimiler pour qu'il ressemble à l'hôte accueillant. Du moins l'hôte hospitalier ne cherche pas à l'assimiler. </a:t>
            </a:r>
          </a:p>
          <a:p>
            <a:pPr marL="0" indent="0">
              <a:spcBef>
                <a:spcPts val="600"/>
              </a:spcBef>
              <a:spcAft>
                <a:spcPts val="600"/>
              </a:spcAft>
              <a:buNone/>
            </a:pPr>
            <a:r>
              <a:rPr lang="fr-FR" sz="1500" dirty="0"/>
              <a:t>Nancy nous met sur la voie de ce qui distingue cette définition de la précédente.</a:t>
            </a:r>
          </a:p>
          <a:p>
            <a:pPr>
              <a:spcBef>
                <a:spcPts val="600"/>
              </a:spcBef>
              <a:spcAft>
                <a:spcPts val="600"/>
              </a:spcAft>
              <a:buFont typeface="Wingdings" panose="05000000000000000000" pitchFamily="2" charset="2"/>
              <a:buChar char="Ø"/>
            </a:pPr>
            <a:r>
              <a:rPr lang="fr-FR" sz="1500" dirty="0"/>
              <a:t> « (...) il suffit de ne pas accentuer le motif de l’hospitalité de façon exclusive du côté de la compassion, qui ouvre dans la seule direction de l’hospitalisation. Il faut au moins toujours y conjoindre un accent tourné dans la direction qui va vers l’hôtel, c’est-à-dire la demeure, le lieu d’accueil et d’échange qu’était jadis chaque noble demeure, privée ou publique (...). </a:t>
            </a:r>
            <a:r>
              <a:rPr lang="fr-FR" sz="1500" dirty="0" smtClean="0"/>
              <a:t>» (Nancy, 2019)</a:t>
            </a:r>
            <a:endParaRPr lang="fr-FR" sz="1500" dirty="0"/>
          </a:p>
        </p:txBody>
      </p:sp>
    </p:spTree>
    <p:extLst>
      <p:ext uri="{BB962C8B-B14F-4D97-AF65-F5344CB8AC3E}">
        <p14:creationId xmlns:p14="http://schemas.microsoft.com/office/powerpoint/2010/main" val="42945078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EC5A745-AFD3-43BC-A286-00E44FFADC99}"/>
              </a:ext>
            </a:extLst>
          </p:cNvPr>
          <p:cNvSpPr>
            <a:spLocks noGrp="1"/>
          </p:cNvSpPr>
          <p:nvPr>
            <p:ph type="title"/>
          </p:nvPr>
        </p:nvSpPr>
        <p:spPr/>
        <p:txBody>
          <a:bodyPr/>
          <a:lstStyle/>
          <a:p>
            <a:r>
              <a:rPr lang="fr-FR" dirty="0"/>
              <a:t>Hospitalité et intimité</a:t>
            </a:r>
          </a:p>
        </p:txBody>
      </p:sp>
      <p:sp>
        <p:nvSpPr>
          <p:cNvPr id="3" name="Espace réservé du contenu 2">
            <a:extLst>
              <a:ext uri="{FF2B5EF4-FFF2-40B4-BE49-F238E27FC236}">
                <a16:creationId xmlns:a16="http://schemas.microsoft.com/office/drawing/2014/main" xmlns="" id="{298B51F8-238E-4593-BC51-5A9BE75D76AA}"/>
              </a:ext>
            </a:extLst>
          </p:cNvPr>
          <p:cNvSpPr>
            <a:spLocks noGrp="1"/>
          </p:cNvSpPr>
          <p:nvPr>
            <p:ph idx="1"/>
          </p:nvPr>
        </p:nvSpPr>
        <p:spPr>
          <a:xfrm>
            <a:off x="1024128" y="2286000"/>
            <a:ext cx="10233965" cy="4407408"/>
          </a:xfrm>
        </p:spPr>
        <p:txBody>
          <a:bodyPr>
            <a:normAutofit/>
          </a:bodyPr>
          <a:lstStyle/>
          <a:p>
            <a:r>
              <a:rPr lang="fr-FR" sz="1900" dirty="0"/>
              <a:t>A propos de l'intimité et de la relation entre l'hôte accueilli et l'hôte accueillant : </a:t>
            </a:r>
          </a:p>
          <a:p>
            <a:pPr>
              <a:buFont typeface="Wingdings" panose="05000000000000000000" pitchFamily="2" charset="2"/>
              <a:buChar char="Ø"/>
            </a:pPr>
            <a:r>
              <a:rPr lang="fr-FR" sz="1900" dirty="0"/>
              <a:t> « </a:t>
            </a:r>
            <a:r>
              <a:rPr lang="fr-FR" sz="1900" dirty="0" smtClean="0"/>
              <a:t>Car </a:t>
            </a:r>
            <a:r>
              <a:rPr lang="fr-FR" sz="1900" dirty="0"/>
              <a:t>il n’y a pas de citoyenneté sans relation de proximité et pas de relation de proximité sans hospitalité. » </a:t>
            </a:r>
            <a:r>
              <a:rPr lang="fr-FR" sz="1500" i="1" dirty="0"/>
              <a:t>(</a:t>
            </a:r>
            <a:r>
              <a:rPr lang="fr-FR" sz="1500" i="1" dirty="0" err="1"/>
              <a:t>Albanel</a:t>
            </a:r>
            <a:r>
              <a:rPr lang="fr-FR" sz="1500" i="1" dirty="0"/>
              <a:t>, </a:t>
            </a:r>
            <a:r>
              <a:rPr lang="fr-FR" sz="1500" i="1" dirty="0" smtClean="0"/>
              <a:t>2016)</a:t>
            </a:r>
          </a:p>
          <a:p>
            <a:pPr marL="0" indent="0">
              <a:buNone/>
            </a:pPr>
            <a:r>
              <a:rPr lang="fr-FR" sz="1900" dirty="0" smtClean="0"/>
              <a:t>Sur </a:t>
            </a:r>
            <a:r>
              <a:rPr lang="fr-FR" sz="1900" dirty="0"/>
              <a:t>la proximité, Florence Dupont rappelle que le mot </a:t>
            </a:r>
            <a:r>
              <a:rPr lang="fr-FR" sz="1900" dirty="0" err="1"/>
              <a:t>xenos</a:t>
            </a:r>
            <a:r>
              <a:rPr lang="fr-FR" sz="1900" dirty="0"/>
              <a:t> en grec ne signifie pas l'étranger, mais celui qu'on accueille dans le cadre de l'hospitalité et que déjà dans l'hospitalité, il n'est plus étranger. </a:t>
            </a:r>
            <a:endParaRPr lang="fr-FR" sz="1900" dirty="0"/>
          </a:p>
          <a:p>
            <a:pPr marL="0" indent="0">
              <a:buNone/>
            </a:pPr>
            <a:r>
              <a:rPr lang="fr-FR" sz="1900" dirty="0" err="1" smtClean="0"/>
              <a:t>Agier</a:t>
            </a:r>
            <a:r>
              <a:rPr lang="fr-FR" sz="1900" dirty="0" smtClean="0"/>
              <a:t> (</a:t>
            </a:r>
            <a:r>
              <a:rPr lang="fr-FR" sz="1900" dirty="0" err="1" smtClean="0"/>
              <a:t>Agier</a:t>
            </a:r>
            <a:r>
              <a:rPr lang="fr-FR" sz="1900" dirty="0" smtClean="0"/>
              <a:t>, 2017) </a:t>
            </a:r>
            <a:r>
              <a:rPr lang="fr-FR" sz="1900" dirty="0"/>
              <a:t>parle de "réduction de l'altérité" </a:t>
            </a:r>
            <a:r>
              <a:rPr lang="fr-FR" sz="1900" dirty="0" smtClean="0"/>
              <a:t>et </a:t>
            </a:r>
            <a:r>
              <a:rPr lang="fr-FR" sz="1900" dirty="0"/>
              <a:t>avec </a:t>
            </a:r>
            <a:r>
              <a:rPr lang="fr-FR" sz="1900" dirty="0" err="1"/>
              <a:t>Benvéniste</a:t>
            </a:r>
            <a:r>
              <a:rPr lang="fr-FR" sz="1900" dirty="0"/>
              <a:t> de "pacte d'hospitalité". </a:t>
            </a:r>
            <a:endParaRPr lang="fr-FR" sz="1900" dirty="0" smtClean="0"/>
          </a:p>
          <a:p>
            <a:pPr marL="0" indent="0">
              <a:buNone/>
            </a:pPr>
            <a:r>
              <a:rPr lang="fr-FR" sz="1900" dirty="0" smtClean="0"/>
              <a:t>La proximité </a:t>
            </a:r>
            <a:r>
              <a:rPr lang="fr-FR" sz="1900" dirty="0"/>
              <a:t>entre l'étranger qu'on accueille et soi-même interroge ce qui peut faire identité </a:t>
            </a:r>
            <a:r>
              <a:rPr lang="fr-FR" sz="1900" dirty="0" smtClean="0"/>
              <a:t>commune, ce qui relie plutôt que ce qui sépare. </a:t>
            </a:r>
          </a:p>
          <a:p>
            <a:pPr marL="0" indent="0">
              <a:buNone/>
            </a:pPr>
            <a:r>
              <a:rPr lang="fr-FR" sz="1900" dirty="0" smtClean="0"/>
              <a:t>Hospitalité = assumer </a:t>
            </a:r>
            <a:r>
              <a:rPr lang="fr-FR" sz="1900" dirty="0"/>
              <a:t>que ce qui nous relie est plus important que ce qui nous </a:t>
            </a:r>
            <a:r>
              <a:rPr lang="fr-FR" sz="1900" dirty="0" smtClean="0"/>
              <a:t>éloigne et à en faire </a:t>
            </a:r>
            <a:r>
              <a:rPr lang="fr-FR" sz="1900" dirty="0"/>
              <a:t>une clé de l’action politique. </a:t>
            </a:r>
            <a:r>
              <a:rPr lang="fr-FR" sz="1900" dirty="0" smtClean="0"/>
              <a:t>Voir Etienne </a:t>
            </a:r>
            <a:r>
              <a:rPr lang="fr-FR" sz="1900" dirty="0"/>
              <a:t>Tassin, notamment, à propos du cosmopolitisme. </a:t>
            </a:r>
            <a:r>
              <a:rPr lang="fr-FR" sz="1900" dirty="0"/>
              <a:t>(Tassin, É. </a:t>
            </a:r>
            <a:r>
              <a:rPr lang="fr-FR" sz="1900" dirty="0"/>
              <a:t>(2003</a:t>
            </a:r>
            <a:r>
              <a:rPr lang="fr-FR" sz="1900" dirty="0" smtClean="0"/>
              <a:t>).</a:t>
            </a:r>
            <a:endParaRPr lang="fr-FR" sz="1400" i="1" dirty="0"/>
          </a:p>
        </p:txBody>
      </p:sp>
    </p:spTree>
    <p:extLst>
      <p:ext uri="{BB962C8B-B14F-4D97-AF65-F5344CB8AC3E}">
        <p14:creationId xmlns:p14="http://schemas.microsoft.com/office/powerpoint/2010/main" val="25979860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EC5A745-AFD3-43BC-A286-00E44FFADC99}"/>
              </a:ext>
            </a:extLst>
          </p:cNvPr>
          <p:cNvSpPr>
            <a:spLocks noGrp="1"/>
          </p:cNvSpPr>
          <p:nvPr>
            <p:ph type="title"/>
          </p:nvPr>
        </p:nvSpPr>
        <p:spPr/>
        <p:txBody>
          <a:bodyPr>
            <a:normAutofit/>
          </a:bodyPr>
          <a:lstStyle/>
          <a:p>
            <a:r>
              <a:rPr lang="fr-FR" sz="4000" dirty="0"/>
              <a:t>Hospitalité </a:t>
            </a:r>
            <a:r>
              <a:rPr lang="fr-FR" sz="4000" dirty="0" smtClean="0"/>
              <a:t>et les bibliothèques</a:t>
            </a:r>
            <a:endParaRPr lang="fr-FR" sz="4000" dirty="0"/>
          </a:p>
        </p:txBody>
      </p:sp>
      <p:sp>
        <p:nvSpPr>
          <p:cNvPr id="3" name="Espace réservé du contenu 2">
            <a:extLst>
              <a:ext uri="{FF2B5EF4-FFF2-40B4-BE49-F238E27FC236}">
                <a16:creationId xmlns:a16="http://schemas.microsoft.com/office/drawing/2014/main" xmlns="" id="{298B51F8-238E-4593-BC51-5A9BE75D76AA}"/>
              </a:ext>
            </a:extLst>
          </p:cNvPr>
          <p:cNvSpPr>
            <a:spLocks noGrp="1"/>
          </p:cNvSpPr>
          <p:nvPr>
            <p:ph idx="1"/>
          </p:nvPr>
        </p:nvSpPr>
        <p:spPr>
          <a:xfrm>
            <a:off x="1024128" y="2286000"/>
            <a:ext cx="10233965" cy="4407408"/>
          </a:xfrm>
        </p:spPr>
        <p:txBody>
          <a:bodyPr>
            <a:normAutofit/>
          </a:bodyPr>
          <a:lstStyle/>
          <a:p>
            <a:r>
              <a:rPr lang="fr-FR" sz="1900" dirty="0" smtClean="0"/>
              <a:t>Est-ce que la bibliothèque peut-être un hôtel ?</a:t>
            </a:r>
          </a:p>
          <a:p>
            <a:endParaRPr lang="fr-FR" sz="1900" i="1" dirty="0"/>
          </a:p>
          <a:p>
            <a:r>
              <a:rPr lang="fr-FR" sz="1900" dirty="0"/>
              <a:t>Quel rapport entre l’accueil de l’étranger et la bibliothèque ? </a:t>
            </a:r>
            <a:endParaRPr lang="fr-FR" sz="1900" dirty="0" smtClean="0"/>
          </a:p>
          <a:p>
            <a:endParaRPr lang="fr-FR" sz="1900" dirty="0"/>
          </a:p>
          <a:p>
            <a:r>
              <a:rPr lang="fr-FR" sz="1900" dirty="0" smtClean="0"/>
              <a:t>Qui est </a:t>
            </a:r>
            <a:r>
              <a:rPr lang="fr-FR" sz="1900" dirty="0"/>
              <a:t>étranger dans la bibliothèque : </a:t>
            </a:r>
            <a:endParaRPr lang="fr-FR" sz="1900" dirty="0" smtClean="0"/>
          </a:p>
          <a:p>
            <a:r>
              <a:rPr lang="fr-FR" sz="1900" dirty="0" smtClean="0"/>
              <a:t>* ceux dont la nationalité est autre que française (ou autre que celle du pays où est la bibliothèque)</a:t>
            </a:r>
          </a:p>
          <a:p>
            <a:r>
              <a:rPr lang="fr-FR" sz="1900" dirty="0" smtClean="0"/>
              <a:t>* ceux </a:t>
            </a:r>
            <a:r>
              <a:rPr lang="fr-FR" sz="1900" dirty="0"/>
              <a:t>dont l’expérience nous est étrangère ? </a:t>
            </a:r>
            <a:r>
              <a:rPr lang="fr-FR" sz="1900" dirty="0" smtClean="0"/>
              <a:t>Y compris l’expérience d’être étranger.</a:t>
            </a:r>
          </a:p>
          <a:p>
            <a:r>
              <a:rPr lang="fr-FR" sz="1900" dirty="0" smtClean="0"/>
              <a:t>* Ceux </a:t>
            </a:r>
            <a:r>
              <a:rPr lang="fr-FR" sz="1900" dirty="0"/>
              <a:t>dont les </a:t>
            </a:r>
            <a:r>
              <a:rPr lang="fr-FR" sz="1900" dirty="0"/>
              <a:t>idées nous sont étrangères ? </a:t>
            </a:r>
            <a:endParaRPr lang="fr-FR" sz="1900" dirty="0"/>
          </a:p>
        </p:txBody>
      </p:sp>
    </p:spTree>
    <p:extLst>
      <p:ext uri="{BB962C8B-B14F-4D97-AF65-F5344CB8AC3E}">
        <p14:creationId xmlns:p14="http://schemas.microsoft.com/office/powerpoint/2010/main" val="4120867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E5BCE09-B804-4405-A429-3EDA68980806}"/>
              </a:ext>
            </a:extLst>
          </p:cNvPr>
          <p:cNvSpPr>
            <a:spLocks noGrp="1"/>
          </p:cNvSpPr>
          <p:nvPr>
            <p:ph type="title"/>
          </p:nvPr>
        </p:nvSpPr>
        <p:spPr/>
        <p:txBody>
          <a:bodyPr/>
          <a:lstStyle/>
          <a:p>
            <a:r>
              <a:rPr lang="fr-FR" dirty="0"/>
              <a:t>L’étranger et la bibliothèque</a:t>
            </a:r>
          </a:p>
        </p:txBody>
      </p:sp>
      <p:sp>
        <p:nvSpPr>
          <p:cNvPr id="3" name="Espace réservé du texte 2">
            <a:extLst>
              <a:ext uri="{FF2B5EF4-FFF2-40B4-BE49-F238E27FC236}">
                <a16:creationId xmlns:a16="http://schemas.microsoft.com/office/drawing/2014/main" xmlns="" id="{B20BAF60-A7BE-4211-836A-03DA9D0AB063}"/>
              </a:ext>
            </a:extLst>
          </p:cNvPr>
          <p:cNvSpPr>
            <a:spLocks noGrp="1"/>
          </p:cNvSpPr>
          <p:nvPr>
            <p:ph type="body" idx="1"/>
          </p:nvPr>
        </p:nvSpPr>
        <p:spPr/>
        <p:txBody>
          <a:bodyPr>
            <a:normAutofit fontScale="70000" lnSpcReduction="20000"/>
          </a:bodyPr>
          <a:lstStyle/>
          <a:p>
            <a:r>
              <a:rPr lang="fr-FR" dirty="0"/>
              <a:t>Dans quelle mesure les enjeux relatifs à l’hospitalité sont aussi des enjeux pour les bibliothèques ?</a:t>
            </a:r>
          </a:p>
          <a:p>
            <a:r>
              <a:rPr lang="fr-FR" dirty="0"/>
              <a:t>En trois points : </a:t>
            </a:r>
          </a:p>
          <a:p>
            <a:r>
              <a:rPr lang="fr-FR" dirty="0"/>
              <a:t>La bibliothèque et les expériences de vie</a:t>
            </a:r>
          </a:p>
          <a:p>
            <a:r>
              <a:rPr lang="fr-FR" dirty="0"/>
              <a:t>La bibliothèque et le conflit</a:t>
            </a:r>
          </a:p>
          <a:p>
            <a:r>
              <a:rPr lang="fr-FR" dirty="0"/>
              <a:t>La bibliothèque et les désaccords</a:t>
            </a:r>
          </a:p>
        </p:txBody>
      </p:sp>
    </p:spTree>
    <p:extLst>
      <p:ext uri="{BB962C8B-B14F-4D97-AF65-F5344CB8AC3E}">
        <p14:creationId xmlns:p14="http://schemas.microsoft.com/office/powerpoint/2010/main" val="7901223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5F1C9BB-132B-47AE-9CDE-8F1FC2FADB22}"/>
              </a:ext>
            </a:extLst>
          </p:cNvPr>
          <p:cNvSpPr>
            <a:spLocks noGrp="1"/>
          </p:cNvSpPr>
          <p:nvPr>
            <p:ph type="title"/>
          </p:nvPr>
        </p:nvSpPr>
        <p:spPr/>
        <p:txBody>
          <a:bodyPr>
            <a:normAutofit/>
          </a:bodyPr>
          <a:lstStyle/>
          <a:p>
            <a:r>
              <a:rPr lang="fr-FR" dirty="0"/>
              <a:t>L’étranger qui s’installe</a:t>
            </a:r>
          </a:p>
        </p:txBody>
      </p:sp>
      <p:sp>
        <p:nvSpPr>
          <p:cNvPr id="3" name="Espace réservé du contenu 2">
            <a:extLst>
              <a:ext uri="{FF2B5EF4-FFF2-40B4-BE49-F238E27FC236}">
                <a16:creationId xmlns:a16="http://schemas.microsoft.com/office/drawing/2014/main" xmlns="" id="{AA72FDBD-1CE3-442E-BB12-86971EC0BB0F}"/>
              </a:ext>
            </a:extLst>
          </p:cNvPr>
          <p:cNvSpPr>
            <a:spLocks noGrp="1"/>
          </p:cNvSpPr>
          <p:nvPr>
            <p:ph idx="1"/>
          </p:nvPr>
        </p:nvSpPr>
        <p:spPr>
          <a:xfrm>
            <a:off x="838200" y="2084831"/>
            <a:ext cx="10515600" cy="4627695"/>
          </a:xfrm>
        </p:spPr>
        <p:txBody>
          <a:bodyPr>
            <a:normAutofit/>
          </a:bodyPr>
          <a:lstStyle/>
          <a:p>
            <a:pPr marL="0" indent="0">
              <a:lnSpc>
                <a:spcPct val="120000"/>
              </a:lnSpc>
              <a:buNone/>
            </a:pPr>
            <a:r>
              <a:rPr lang="fr-FR" sz="1600" dirty="0"/>
              <a:t>Longtemps un non sujet, ou à la marge (alphabétisation, médiation culturelle, etc.)</a:t>
            </a:r>
          </a:p>
          <a:p>
            <a:pPr marL="0" indent="0">
              <a:lnSpc>
                <a:spcPct val="120000"/>
              </a:lnSpc>
              <a:buNone/>
            </a:pPr>
            <a:r>
              <a:rPr lang="fr-FR" sz="1600" dirty="0"/>
              <a:t>Depuis les années 2000, développement du rôle social de la bibliothèque en lien avec le travail mené par des bibliothécaires investis dans des quartiers à forte immigration.</a:t>
            </a:r>
          </a:p>
          <a:p>
            <a:pPr marL="0" indent="0">
              <a:buNone/>
            </a:pPr>
            <a:r>
              <a:rPr lang="fr-FR" sz="1600" dirty="0"/>
              <a:t>L’accueil des étrangers repose sur l’idée centrale que le caractère important de l'expérience de ces publics n'est pas tant d'être étrangers (qu'ils le soient de fait ou qu'ils soient considérés comme tels même abusivement), que d'être des personnes vivant une situation d'exclusion inacceptable. </a:t>
            </a:r>
          </a:p>
          <a:p>
            <a:pPr marL="0" indent="0">
              <a:buNone/>
            </a:pPr>
            <a:r>
              <a:rPr lang="fr-FR" sz="1600" dirty="0"/>
              <a:t>La bibliothèque française = outil de démocratie sociale d’insertion et d’inclusion. </a:t>
            </a:r>
          </a:p>
          <a:p>
            <a:pPr marL="0" indent="0">
              <a:buNone/>
            </a:pPr>
            <a:r>
              <a:rPr lang="fr-FR" sz="1600" dirty="0"/>
              <a:t>= reconnaissance du caractère citoyen de chacun dès lors qu’il est installé en France, peu importe sa nationalité. </a:t>
            </a:r>
          </a:p>
          <a:p>
            <a:pPr marL="0" indent="0">
              <a:buNone/>
            </a:pPr>
            <a:r>
              <a:rPr lang="fr-FR" sz="1600" dirty="0"/>
              <a:t>L’hospitalité = maison. L'hospitalité qui est en jeu ici vise également à transmettre les valeurs du pays qui accueille ou du moins une certaine idée de la France et de ses services. La bibliothèque fait advenir que la France soit la nouvelle maison.</a:t>
            </a:r>
          </a:p>
          <a:p>
            <a:pPr marL="0" indent="0">
              <a:buNone/>
            </a:pPr>
            <a:r>
              <a:rPr lang="fr-FR" sz="1600" dirty="0"/>
              <a:t>Exemples : ateliers de langue de la bibliothèque de Montreuil, les permanences santé pour les jeunes réfugiés Afghans à la </a:t>
            </a:r>
            <a:r>
              <a:rPr lang="fr-FR" sz="1600" dirty="0" err="1"/>
              <a:t>Bpi</a:t>
            </a:r>
            <a:r>
              <a:rPr lang="fr-FR" sz="1600" dirty="0" smtClean="0"/>
              <a:t>.</a:t>
            </a:r>
            <a:endParaRPr lang="fr-FR" sz="1600" dirty="0"/>
          </a:p>
        </p:txBody>
      </p:sp>
    </p:spTree>
    <p:extLst>
      <p:ext uri="{BB962C8B-B14F-4D97-AF65-F5344CB8AC3E}">
        <p14:creationId xmlns:p14="http://schemas.microsoft.com/office/powerpoint/2010/main" val="2533410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D2E541E-1AA4-4FB6-9E4A-1C33770446A2}"/>
              </a:ext>
            </a:extLst>
          </p:cNvPr>
          <p:cNvSpPr>
            <a:spLocks noGrp="1"/>
          </p:cNvSpPr>
          <p:nvPr>
            <p:ph type="title"/>
          </p:nvPr>
        </p:nvSpPr>
        <p:spPr/>
        <p:txBody>
          <a:bodyPr/>
          <a:lstStyle/>
          <a:p>
            <a:r>
              <a:rPr lang="fr-FR" dirty="0"/>
              <a:t>Plan</a:t>
            </a:r>
          </a:p>
        </p:txBody>
      </p:sp>
      <p:sp>
        <p:nvSpPr>
          <p:cNvPr id="3" name="Espace réservé du contenu 2">
            <a:extLst>
              <a:ext uri="{FF2B5EF4-FFF2-40B4-BE49-F238E27FC236}">
                <a16:creationId xmlns:a16="http://schemas.microsoft.com/office/drawing/2014/main" xmlns="" id="{18B2C41F-889C-4AA5-B700-FC5CD4B81F6C}"/>
              </a:ext>
            </a:extLst>
          </p:cNvPr>
          <p:cNvSpPr>
            <a:spLocks noGrp="1"/>
          </p:cNvSpPr>
          <p:nvPr>
            <p:ph idx="1"/>
          </p:nvPr>
        </p:nvSpPr>
        <p:spPr>
          <a:xfrm>
            <a:off x="1287475" y="2388413"/>
            <a:ext cx="9720071" cy="4023360"/>
          </a:xfrm>
        </p:spPr>
        <p:txBody>
          <a:bodyPr/>
          <a:lstStyle/>
          <a:p>
            <a:pPr marL="0" indent="0">
              <a:buNone/>
            </a:pPr>
            <a:r>
              <a:rPr lang="fr-FR" dirty="0"/>
              <a:t>Introduction</a:t>
            </a:r>
          </a:p>
          <a:p>
            <a:pPr marL="0" indent="0">
              <a:buNone/>
            </a:pPr>
            <a:r>
              <a:rPr lang="fr-FR" dirty="0"/>
              <a:t>1/ Accueillir ceux qui en ont besoin : de l’exclusion au care.</a:t>
            </a:r>
          </a:p>
          <a:p>
            <a:pPr marL="0" indent="0">
              <a:buNone/>
            </a:pPr>
            <a:r>
              <a:rPr lang="fr-FR" dirty="0"/>
              <a:t>2/ Accueillir ceux qui nous sont étrangers : de la différence aux droits culturels</a:t>
            </a:r>
          </a:p>
          <a:p>
            <a:pPr marL="0" indent="0">
              <a:buNone/>
            </a:pPr>
            <a:r>
              <a:rPr lang="fr-FR" dirty="0"/>
              <a:t>3/ Vers une hospitalité documentaire : autour de la réception </a:t>
            </a:r>
          </a:p>
          <a:p>
            <a:pPr marL="0" indent="0">
              <a:buNone/>
            </a:pPr>
            <a:r>
              <a:rPr lang="fr-FR" dirty="0"/>
              <a:t>Conclusion</a:t>
            </a:r>
          </a:p>
          <a:p>
            <a:pPr marL="0" indent="0">
              <a:buNone/>
            </a:pPr>
            <a:endParaRPr lang="fr-FR" dirty="0"/>
          </a:p>
          <a:p>
            <a:pPr marL="0" indent="0">
              <a:buNone/>
            </a:pPr>
            <a:endParaRPr lang="fr-FR" dirty="0"/>
          </a:p>
          <a:p>
            <a:endParaRPr lang="fr-FR" dirty="0"/>
          </a:p>
          <a:p>
            <a:endParaRPr lang="fr-FR" dirty="0"/>
          </a:p>
        </p:txBody>
      </p:sp>
    </p:spTree>
    <p:extLst>
      <p:ext uri="{BB962C8B-B14F-4D97-AF65-F5344CB8AC3E}">
        <p14:creationId xmlns:p14="http://schemas.microsoft.com/office/powerpoint/2010/main" val="21370372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5F1C9BB-132B-47AE-9CDE-8F1FC2FADB22}"/>
              </a:ext>
            </a:extLst>
          </p:cNvPr>
          <p:cNvSpPr>
            <a:spLocks noGrp="1"/>
          </p:cNvSpPr>
          <p:nvPr>
            <p:ph type="title"/>
          </p:nvPr>
        </p:nvSpPr>
        <p:spPr/>
        <p:txBody>
          <a:bodyPr>
            <a:normAutofit/>
          </a:bodyPr>
          <a:lstStyle/>
          <a:p>
            <a:r>
              <a:rPr lang="fr-FR" dirty="0"/>
              <a:t>L’étranger de passage</a:t>
            </a:r>
          </a:p>
        </p:txBody>
      </p:sp>
      <p:sp>
        <p:nvSpPr>
          <p:cNvPr id="3" name="Espace réservé du contenu 2">
            <a:extLst>
              <a:ext uri="{FF2B5EF4-FFF2-40B4-BE49-F238E27FC236}">
                <a16:creationId xmlns:a16="http://schemas.microsoft.com/office/drawing/2014/main" xmlns="" id="{AA72FDBD-1CE3-442E-BB12-86971EC0BB0F}"/>
              </a:ext>
            </a:extLst>
          </p:cNvPr>
          <p:cNvSpPr>
            <a:spLocks noGrp="1"/>
          </p:cNvSpPr>
          <p:nvPr>
            <p:ph idx="1"/>
          </p:nvPr>
        </p:nvSpPr>
        <p:spPr>
          <a:xfrm>
            <a:off x="838200" y="2084831"/>
            <a:ext cx="10515600" cy="4561859"/>
          </a:xfrm>
        </p:spPr>
        <p:txBody>
          <a:bodyPr>
            <a:noAutofit/>
          </a:bodyPr>
          <a:lstStyle/>
          <a:p>
            <a:pPr marL="0" indent="0">
              <a:lnSpc>
                <a:spcPct val="120000"/>
              </a:lnSpc>
              <a:buNone/>
            </a:pPr>
            <a:r>
              <a:rPr lang="fr-FR" sz="1400" dirty="0"/>
              <a:t>Les années 2010 et la grande vague d'immigration liée à la guerre civile en Syrie transforment la donne.</a:t>
            </a:r>
          </a:p>
          <a:p>
            <a:pPr marL="0" indent="0">
              <a:lnSpc>
                <a:spcPct val="120000"/>
              </a:lnSpc>
              <a:buNone/>
            </a:pPr>
            <a:r>
              <a:rPr lang="fr-FR" sz="1400" dirty="0"/>
              <a:t> &gt; l'arrivée d'étrangers qui ne font que traverser la France sans désir de devenir citoyens français (l'objectif étant de rejoindre le Royaume-Uni), ou qui n'ont aucun lien avec la France (contrairement à l'immigration liée au travail ou issue des pays anciennement colonisés). </a:t>
            </a:r>
          </a:p>
          <a:p>
            <a:pPr marL="0" indent="0">
              <a:lnSpc>
                <a:spcPct val="120000"/>
              </a:lnSpc>
              <a:buNone/>
            </a:pPr>
            <a:r>
              <a:rPr lang="fr-FR" sz="1400" dirty="0"/>
              <a:t>L'hospitalité se voit bien plus du côté de l'hôtel : </a:t>
            </a:r>
          </a:p>
          <a:p>
            <a:pPr marL="446088" indent="-263525">
              <a:lnSpc>
                <a:spcPct val="120000"/>
              </a:lnSpc>
              <a:spcBef>
                <a:spcPts val="0"/>
              </a:spcBef>
              <a:buFont typeface="Arial" panose="020B0604020202020204" pitchFamily="34" charset="0"/>
              <a:buChar char="•"/>
            </a:pPr>
            <a:r>
              <a:rPr lang="fr-FR" sz="1400" dirty="0"/>
              <a:t>Un temps de passage, plus ou moins étendu</a:t>
            </a:r>
          </a:p>
          <a:p>
            <a:pPr marL="446088" indent="-263525">
              <a:lnSpc>
                <a:spcPct val="120000"/>
              </a:lnSpc>
              <a:spcBef>
                <a:spcPts val="0"/>
              </a:spcBef>
              <a:buFont typeface="Arial" panose="020B0604020202020204" pitchFamily="34" charset="0"/>
              <a:buChar char="•"/>
            </a:pPr>
            <a:r>
              <a:rPr lang="fr-FR" sz="1400" dirty="0"/>
              <a:t>Mais un temps d’hospitalité et d’accueil néanmoins.</a:t>
            </a:r>
          </a:p>
          <a:p>
            <a:pPr marL="0" indent="0">
              <a:lnSpc>
                <a:spcPct val="120000"/>
              </a:lnSpc>
              <a:buNone/>
            </a:pPr>
            <a:r>
              <a:rPr lang="fr-FR" sz="1400" dirty="0"/>
              <a:t>L’hospitalité n'implique pas l'adhésion de l'étranger à toutes les valeurs dont nous sommes maîtres chez nous. Les ateliers d’intégration ne peuvent pas jouer le même rôle que pour des étrangers qui s’installent.</a:t>
            </a:r>
          </a:p>
          <a:p>
            <a:pPr marL="0" indent="0">
              <a:lnSpc>
                <a:spcPct val="120000"/>
              </a:lnSpc>
              <a:buNone/>
            </a:pPr>
            <a:r>
              <a:rPr lang="fr-FR" sz="1400" dirty="0"/>
              <a:t>Ce double rapport d'hospitalité conduit les bibliothèques à devoir à la fois assurer un rôle social et intégrateur pour les uns et à accepter de n'être qu'un accueil de passage pour d'autres, ce qui renvoie plus que jamais à la nécessité de penser l'accueil sans condition, ce qui se joue déjà dans le développement d'accueils physiques et de lieux agréables à fréquenter et où le loisir et l'occupation du temps peuvent être absolument non relié à des objectifs d'insertion sociale. </a:t>
            </a:r>
          </a:p>
          <a:p>
            <a:pPr marL="0" indent="0">
              <a:lnSpc>
                <a:spcPct val="120000"/>
              </a:lnSpc>
              <a:buNone/>
            </a:pPr>
            <a:r>
              <a:rPr lang="fr-FR" sz="1400" dirty="0"/>
              <a:t>Ce faisant, elle combine à la fois sociabilité au sens de démocratie sociale et sociabilité au sens de convivialité. </a:t>
            </a:r>
          </a:p>
        </p:txBody>
      </p:sp>
    </p:spTree>
    <p:extLst>
      <p:ext uri="{BB962C8B-B14F-4D97-AF65-F5344CB8AC3E}">
        <p14:creationId xmlns:p14="http://schemas.microsoft.com/office/powerpoint/2010/main" val="36107256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5F1C9BB-132B-47AE-9CDE-8F1FC2FADB22}"/>
              </a:ext>
            </a:extLst>
          </p:cNvPr>
          <p:cNvSpPr>
            <a:spLocks noGrp="1"/>
          </p:cNvSpPr>
          <p:nvPr>
            <p:ph type="title"/>
          </p:nvPr>
        </p:nvSpPr>
        <p:spPr/>
        <p:txBody>
          <a:bodyPr>
            <a:normAutofit/>
          </a:bodyPr>
          <a:lstStyle/>
          <a:p>
            <a:r>
              <a:rPr lang="fr-FR" dirty="0"/>
              <a:t>L’étranger à ma culture</a:t>
            </a:r>
          </a:p>
        </p:txBody>
      </p:sp>
      <p:sp>
        <p:nvSpPr>
          <p:cNvPr id="3" name="Espace réservé du contenu 2">
            <a:extLst>
              <a:ext uri="{FF2B5EF4-FFF2-40B4-BE49-F238E27FC236}">
                <a16:creationId xmlns:a16="http://schemas.microsoft.com/office/drawing/2014/main" xmlns="" id="{AA72FDBD-1CE3-442E-BB12-86971EC0BB0F}"/>
              </a:ext>
            </a:extLst>
          </p:cNvPr>
          <p:cNvSpPr>
            <a:spLocks noGrp="1"/>
          </p:cNvSpPr>
          <p:nvPr>
            <p:ph idx="1"/>
          </p:nvPr>
        </p:nvSpPr>
        <p:spPr>
          <a:xfrm>
            <a:off x="838200" y="2225039"/>
            <a:ext cx="10515600" cy="4421651"/>
          </a:xfrm>
        </p:spPr>
        <p:txBody>
          <a:bodyPr>
            <a:noAutofit/>
          </a:bodyPr>
          <a:lstStyle/>
          <a:p>
            <a:pPr marL="0" indent="0">
              <a:lnSpc>
                <a:spcPct val="120000"/>
              </a:lnSpc>
              <a:buNone/>
            </a:pPr>
            <a:r>
              <a:rPr lang="fr-FR" sz="1600" dirty="0"/>
              <a:t>L'étranger est aussi celui qui même dans sa maison est qualifié d'étrange, du fait de ses pratiques, de sa culture, de sa langue. Etranger comme ennemi = ennemi culturel</a:t>
            </a:r>
          </a:p>
          <a:p>
            <a:pPr marL="0" indent="0">
              <a:lnSpc>
                <a:spcPct val="120000"/>
              </a:lnSpc>
              <a:buNone/>
            </a:pPr>
            <a:r>
              <a:rPr lang="fr-FR" sz="1600" dirty="0"/>
              <a:t>Importance de la notion de droit culturel a été proposée et ajoutée dans les droits de l'humain (voir la convention de Fribourg) pour lutter contre les effets de cette équation.</a:t>
            </a:r>
          </a:p>
          <a:p>
            <a:pPr marL="0" indent="0">
              <a:lnSpc>
                <a:spcPct val="120000"/>
              </a:lnSpc>
              <a:buNone/>
            </a:pPr>
            <a:r>
              <a:rPr lang="fr-FR" sz="1600" dirty="0"/>
              <a:t>Si l'hospitalité réside dans l'acceptation de la culture de l'autre, c’est surtout dans la liberté de l'autre d'avoir et d'entretenir cette culture. </a:t>
            </a:r>
          </a:p>
          <a:p>
            <a:pPr marL="0" indent="0">
              <a:lnSpc>
                <a:spcPct val="120000"/>
              </a:lnSpc>
              <a:buNone/>
            </a:pPr>
            <a:r>
              <a:rPr lang="fr-FR" sz="1600" dirty="0"/>
              <a:t>Et les bibliothèques ? </a:t>
            </a:r>
          </a:p>
          <a:p>
            <a:pPr marL="446088" indent="-263525">
              <a:lnSpc>
                <a:spcPct val="120000"/>
              </a:lnSpc>
              <a:spcBef>
                <a:spcPts val="0"/>
              </a:spcBef>
              <a:buFont typeface="Arial" panose="020B0604020202020204" pitchFamily="34" charset="0"/>
              <a:buChar char="•"/>
            </a:pPr>
            <a:r>
              <a:rPr lang="fr-FR" sz="1600" dirty="0"/>
              <a:t>IFLA et droits culturels</a:t>
            </a:r>
          </a:p>
          <a:p>
            <a:pPr marL="446088" indent="-263525">
              <a:lnSpc>
                <a:spcPct val="120000"/>
              </a:lnSpc>
              <a:spcBef>
                <a:spcPts val="0"/>
              </a:spcBef>
              <a:buFont typeface="Arial" panose="020B0604020202020204" pitchFamily="34" charset="0"/>
              <a:buChar char="•"/>
            </a:pPr>
            <a:r>
              <a:rPr lang="fr-FR" sz="1600" dirty="0"/>
              <a:t>Un exemple avec les actions autour des Chibanis à la BM de Lyon</a:t>
            </a:r>
          </a:p>
          <a:p>
            <a:pPr marL="446088" indent="-263525">
              <a:lnSpc>
                <a:spcPct val="120000"/>
              </a:lnSpc>
              <a:spcBef>
                <a:spcPts val="0"/>
              </a:spcBef>
              <a:buFont typeface="Arial" panose="020B0604020202020204" pitchFamily="34" charset="0"/>
              <a:buChar char="•"/>
            </a:pPr>
            <a:r>
              <a:rPr lang="fr-FR" sz="1600" dirty="0"/>
              <a:t>La Fabrique de citoyen à la BM de Bordeaux</a:t>
            </a:r>
          </a:p>
          <a:p>
            <a:pPr marL="0" indent="0">
              <a:lnSpc>
                <a:spcPct val="120000"/>
              </a:lnSpc>
              <a:buNone/>
            </a:pPr>
            <a:endParaRPr lang="fr-FR" sz="1400" dirty="0"/>
          </a:p>
        </p:txBody>
      </p:sp>
    </p:spTree>
    <p:extLst>
      <p:ext uri="{BB962C8B-B14F-4D97-AF65-F5344CB8AC3E}">
        <p14:creationId xmlns:p14="http://schemas.microsoft.com/office/powerpoint/2010/main" val="21265246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5F1C9BB-132B-47AE-9CDE-8F1FC2FADB22}"/>
              </a:ext>
            </a:extLst>
          </p:cNvPr>
          <p:cNvSpPr>
            <a:spLocks noGrp="1"/>
          </p:cNvSpPr>
          <p:nvPr>
            <p:ph type="title"/>
          </p:nvPr>
        </p:nvSpPr>
        <p:spPr/>
        <p:txBody>
          <a:bodyPr>
            <a:normAutofit/>
          </a:bodyPr>
          <a:lstStyle/>
          <a:p>
            <a:r>
              <a:rPr lang="fr-FR" dirty="0" smtClean="0"/>
              <a:t>Points d’attention </a:t>
            </a:r>
            <a:endParaRPr lang="fr-FR" dirty="0"/>
          </a:p>
        </p:txBody>
      </p:sp>
      <p:sp>
        <p:nvSpPr>
          <p:cNvPr id="3" name="Espace réservé du contenu 2">
            <a:extLst>
              <a:ext uri="{FF2B5EF4-FFF2-40B4-BE49-F238E27FC236}">
                <a16:creationId xmlns:a16="http://schemas.microsoft.com/office/drawing/2014/main" xmlns="" id="{AA72FDBD-1CE3-442E-BB12-86971EC0BB0F}"/>
              </a:ext>
            </a:extLst>
          </p:cNvPr>
          <p:cNvSpPr>
            <a:spLocks noGrp="1"/>
          </p:cNvSpPr>
          <p:nvPr>
            <p:ph idx="1"/>
          </p:nvPr>
        </p:nvSpPr>
        <p:spPr>
          <a:xfrm>
            <a:off x="1024128" y="2539999"/>
            <a:ext cx="10515600" cy="3761251"/>
          </a:xfrm>
        </p:spPr>
        <p:txBody>
          <a:bodyPr>
            <a:noAutofit/>
          </a:bodyPr>
          <a:lstStyle/>
          <a:p>
            <a:pPr marL="0" indent="0">
              <a:lnSpc>
                <a:spcPct val="120000"/>
              </a:lnSpc>
              <a:buNone/>
            </a:pPr>
            <a:r>
              <a:rPr lang="fr-FR" sz="1700" dirty="0" smtClean="0"/>
              <a:t>Points </a:t>
            </a:r>
            <a:r>
              <a:rPr lang="fr-FR" sz="1700" dirty="0"/>
              <a:t>d’attention pour les bibliothèques </a:t>
            </a:r>
            <a:r>
              <a:rPr lang="fr-FR" sz="1700" dirty="0" smtClean="0"/>
              <a:t>:</a:t>
            </a:r>
          </a:p>
          <a:p>
            <a:pPr marL="0" indent="0">
              <a:lnSpc>
                <a:spcPct val="120000"/>
              </a:lnSpc>
              <a:buNone/>
            </a:pPr>
            <a:endParaRPr lang="fr-FR" sz="1700" dirty="0"/>
          </a:p>
          <a:p>
            <a:pPr marL="446088" indent="-263525">
              <a:lnSpc>
                <a:spcPct val="120000"/>
              </a:lnSpc>
              <a:spcBef>
                <a:spcPts val="0"/>
              </a:spcBef>
              <a:buFont typeface="Arial" panose="020B0604020202020204" pitchFamily="34" charset="0"/>
              <a:buChar char="•"/>
            </a:pPr>
            <a:r>
              <a:rPr lang="fr-FR" sz="1700" dirty="0"/>
              <a:t>Bien connaître leur territoire pour savoir quelles cultures s'y pratiquent. </a:t>
            </a:r>
            <a:endParaRPr lang="fr-FR" sz="1700" dirty="0" smtClean="0"/>
          </a:p>
          <a:p>
            <a:pPr marL="446088" indent="-263525">
              <a:lnSpc>
                <a:spcPct val="120000"/>
              </a:lnSpc>
              <a:spcBef>
                <a:spcPts val="0"/>
              </a:spcBef>
              <a:buFont typeface="Arial" panose="020B0604020202020204" pitchFamily="34" charset="0"/>
              <a:buChar char="•"/>
            </a:pPr>
            <a:endParaRPr lang="fr-FR" sz="1700" dirty="0"/>
          </a:p>
          <a:p>
            <a:pPr marL="446088" indent="-263525">
              <a:lnSpc>
                <a:spcPct val="120000"/>
              </a:lnSpc>
              <a:spcBef>
                <a:spcPts val="0"/>
              </a:spcBef>
              <a:buFont typeface="Arial" panose="020B0604020202020204" pitchFamily="34" charset="0"/>
              <a:buChar char="•"/>
            </a:pPr>
            <a:r>
              <a:rPr lang="fr-FR" sz="1700" dirty="0"/>
              <a:t>Développer nouvelles compétences ou accueillir de nouveaux métiers pour les bibliothèques : médiation socio-culturelle </a:t>
            </a:r>
            <a:endParaRPr lang="fr-FR" sz="1700" dirty="0" smtClean="0"/>
          </a:p>
          <a:p>
            <a:pPr marL="446088" indent="-263525">
              <a:lnSpc>
                <a:spcPct val="120000"/>
              </a:lnSpc>
              <a:spcBef>
                <a:spcPts val="0"/>
              </a:spcBef>
              <a:buFont typeface="Arial" panose="020B0604020202020204" pitchFamily="34" charset="0"/>
              <a:buChar char="•"/>
            </a:pPr>
            <a:endParaRPr lang="fr-FR" sz="1700" dirty="0"/>
          </a:p>
          <a:p>
            <a:pPr marL="446088" indent="-263525">
              <a:lnSpc>
                <a:spcPct val="120000"/>
              </a:lnSpc>
              <a:spcBef>
                <a:spcPts val="0"/>
              </a:spcBef>
              <a:buFont typeface="Arial" panose="020B0604020202020204" pitchFamily="34" charset="0"/>
              <a:buChar char="•"/>
            </a:pPr>
            <a:r>
              <a:rPr lang="fr-FR" sz="1700" dirty="0"/>
              <a:t>Penser la médiation comme un lien entre des habitants et des collections qui se construisent du fait même de cette médiation &gt; service de la relation (JM Lucas) et littératie communautaire</a:t>
            </a:r>
          </a:p>
        </p:txBody>
      </p:sp>
    </p:spTree>
    <p:extLst>
      <p:ext uri="{BB962C8B-B14F-4D97-AF65-F5344CB8AC3E}">
        <p14:creationId xmlns:p14="http://schemas.microsoft.com/office/powerpoint/2010/main" val="30990783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5F1C9BB-132B-47AE-9CDE-8F1FC2FADB22}"/>
              </a:ext>
            </a:extLst>
          </p:cNvPr>
          <p:cNvSpPr>
            <a:spLocks noGrp="1"/>
          </p:cNvSpPr>
          <p:nvPr>
            <p:ph type="title"/>
          </p:nvPr>
        </p:nvSpPr>
        <p:spPr/>
        <p:txBody>
          <a:bodyPr>
            <a:normAutofit/>
          </a:bodyPr>
          <a:lstStyle/>
          <a:p>
            <a:r>
              <a:rPr lang="fr-FR" dirty="0"/>
              <a:t>L’étranger à </a:t>
            </a:r>
            <a:r>
              <a:rPr lang="fr-FR" dirty="0" smtClean="0"/>
              <a:t>nos idées</a:t>
            </a:r>
            <a:endParaRPr lang="fr-FR" dirty="0"/>
          </a:p>
        </p:txBody>
      </p:sp>
      <p:sp>
        <p:nvSpPr>
          <p:cNvPr id="3" name="Espace réservé du contenu 2">
            <a:extLst>
              <a:ext uri="{FF2B5EF4-FFF2-40B4-BE49-F238E27FC236}">
                <a16:creationId xmlns:a16="http://schemas.microsoft.com/office/drawing/2014/main" xmlns="" id="{AA72FDBD-1CE3-442E-BB12-86971EC0BB0F}"/>
              </a:ext>
            </a:extLst>
          </p:cNvPr>
          <p:cNvSpPr>
            <a:spLocks noGrp="1"/>
          </p:cNvSpPr>
          <p:nvPr>
            <p:ph idx="1"/>
          </p:nvPr>
        </p:nvSpPr>
        <p:spPr>
          <a:xfrm>
            <a:off x="838200" y="2225039"/>
            <a:ext cx="10515600" cy="4421651"/>
          </a:xfrm>
        </p:spPr>
        <p:txBody>
          <a:bodyPr>
            <a:noAutofit/>
          </a:bodyPr>
          <a:lstStyle/>
          <a:p>
            <a:pPr marL="0" indent="0">
              <a:lnSpc>
                <a:spcPct val="120000"/>
              </a:lnSpc>
              <a:buNone/>
            </a:pPr>
            <a:r>
              <a:rPr lang="fr-FR" sz="1600" dirty="0" smtClean="0"/>
              <a:t>Exposer = s’exposer  // réticences </a:t>
            </a:r>
            <a:r>
              <a:rPr lang="fr-FR" sz="1600" dirty="0"/>
              <a:t>à entrer dans des débats. </a:t>
            </a:r>
            <a:endParaRPr lang="fr-FR" sz="1600" dirty="0" smtClean="0"/>
          </a:p>
          <a:p>
            <a:pPr marL="0" indent="0">
              <a:lnSpc>
                <a:spcPct val="120000"/>
              </a:lnSpc>
              <a:buNone/>
            </a:pPr>
            <a:r>
              <a:rPr lang="fr-FR" sz="1600" dirty="0" smtClean="0"/>
              <a:t>Aborder </a:t>
            </a:r>
            <a:r>
              <a:rPr lang="fr-FR" sz="1600" dirty="0"/>
              <a:t>la justesse de ces débats, non pas comme un problème d’application de la loi, mais bien comme un problème éthique. Il s’agit alors de prendre conscience que la bibliothèque habite le monde aussi, et qu’une institution publique culturelle ne peut se vivre hors du temps, hors de </a:t>
            </a:r>
            <a:r>
              <a:rPr lang="fr-FR" sz="1600" dirty="0" smtClean="0"/>
              <a:t>l’espace, hors des troubles.</a:t>
            </a:r>
            <a:endParaRPr lang="fr-FR" sz="1600" dirty="0"/>
          </a:p>
          <a:p>
            <a:pPr marL="0" indent="0">
              <a:lnSpc>
                <a:spcPct val="120000"/>
              </a:lnSpc>
              <a:buNone/>
            </a:pPr>
            <a:r>
              <a:rPr lang="fr-FR" sz="1600" dirty="0" smtClean="0"/>
              <a:t>La </a:t>
            </a:r>
            <a:r>
              <a:rPr lang="fr-FR" sz="1600" dirty="0"/>
              <a:t>notion de trouble est utilisée ici en référence aux travaux de Donna J. </a:t>
            </a:r>
            <a:r>
              <a:rPr lang="fr-FR" sz="1600" dirty="0" err="1" smtClean="0"/>
              <a:t>Haraway</a:t>
            </a:r>
            <a:r>
              <a:rPr lang="fr-FR" sz="1600" dirty="0" smtClean="0"/>
              <a:t>.</a:t>
            </a:r>
          </a:p>
          <a:p>
            <a:pPr marL="0" indent="0">
              <a:lnSpc>
                <a:spcPct val="120000"/>
              </a:lnSpc>
              <a:buNone/>
            </a:pPr>
            <a:r>
              <a:rPr lang="fr-FR" sz="1600" dirty="0" smtClean="0"/>
              <a:t>En </a:t>
            </a:r>
            <a:r>
              <a:rPr lang="fr-FR" sz="1600" dirty="0"/>
              <a:t>donnant écho à ces voix inaudibles,  en suscitant des débats et des nouveaux parcours de récits dans nos ignorances, la bibliothèque suscite également de nouveaux troubles, de nouvelles modalités de vivre dans ce monde, de nouvelles histoires. </a:t>
            </a:r>
            <a:endParaRPr lang="fr-FR" sz="1600" dirty="0" smtClean="0"/>
          </a:p>
          <a:p>
            <a:pPr marL="0" indent="0">
              <a:lnSpc>
                <a:spcPct val="120000"/>
              </a:lnSpc>
              <a:buNone/>
            </a:pPr>
            <a:r>
              <a:rPr lang="fr-FR" sz="1600" dirty="0" smtClean="0"/>
              <a:t>Hospitalière</a:t>
            </a:r>
            <a:r>
              <a:rPr lang="fr-FR" sz="1600" dirty="0"/>
              <a:t>, la bibliothèque est plus que participative, elle est participante. Elle participe à ce qu’il advient, attentive aux troubles (qu’elle croise et qu’elle produit), utile à la société dans les lieux où elle est en train de se construire, même s’ils paraissent anecdotiques. </a:t>
            </a:r>
            <a:endParaRPr lang="fr-FR" sz="1400" dirty="0"/>
          </a:p>
        </p:txBody>
      </p:sp>
    </p:spTree>
    <p:extLst>
      <p:ext uri="{BB962C8B-B14F-4D97-AF65-F5344CB8AC3E}">
        <p14:creationId xmlns:p14="http://schemas.microsoft.com/office/powerpoint/2010/main" val="20749734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5F1C9BB-132B-47AE-9CDE-8F1FC2FADB22}"/>
              </a:ext>
            </a:extLst>
          </p:cNvPr>
          <p:cNvSpPr>
            <a:spLocks noGrp="1"/>
          </p:cNvSpPr>
          <p:nvPr>
            <p:ph type="title"/>
          </p:nvPr>
        </p:nvSpPr>
        <p:spPr/>
        <p:txBody>
          <a:bodyPr>
            <a:normAutofit/>
          </a:bodyPr>
          <a:lstStyle/>
          <a:p>
            <a:r>
              <a:rPr lang="fr-FR" dirty="0"/>
              <a:t>De l’hospitalité à la réception</a:t>
            </a:r>
          </a:p>
        </p:txBody>
      </p:sp>
      <p:sp>
        <p:nvSpPr>
          <p:cNvPr id="3" name="Espace réservé du contenu 2">
            <a:extLst>
              <a:ext uri="{FF2B5EF4-FFF2-40B4-BE49-F238E27FC236}">
                <a16:creationId xmlns:a16="http://schemas.microsoft.com/office/drawing/2014/main" xmlns="" id="{AA72FDBD-1CE3-442E-BB12-86971EC0BB0F}"/>
              </a:ext>
            </a:extLst>
          </p:cNvPr>
          <p:cNvSpPr>
            <a:spLocks noGrp="1"/>
          </p:cNvSpPr>
          <p:nvPr>
            <p:ph idx="1"/>
          </p:nvPr>
        </p:nvSpPr>
        <p:spPr>
          <a:xfrm>
            <a:off x="838200" y="2370125"/>
            <a:ext cx="10515600" cy="4276566"/>
          </a:xfrm>
        </p:spPr>
        <p:txBody>
          <a:bodyPr>
            <a:noAutofit/>
          </a:bodyPr>
          <a:lstStyle/>
          <a:p>
            <a:pPr marL="0" indent="0">
              <a:lnSpc>
                <a:spcPct val="120000"/>
              </a:lnSpc>
              <a:buNone/>
            </a:pPr>
            <a:r>
              <a:rPr lang="fr-FR" sz="1600" dirty="0"/>
              <a:t>Hospitalité définition n°1 : prêter une attention plus vive aux habitants et à leurs vulnérabilités, plutôt qu'à nos seuls usagers. </a:t>
            </a:r>
          </a:p>
          <a:p>
            <a:pPr marL="0" indent="0">
              <a:lnSpc>
                <a:spcPct val="120000"/>
              </a:lnSpc>
              <a:buNone/>
            </a:pPr>
            <a:r>
              <a:rPr lang="fr-FR" sz="1600" dirty="0"/>
              <a:t>Hospitalité définition n°2 : nous intéresser aux « flux double de ressources » (JM Lucas) qui nait de la relation entre l'hôte accueillant et l'hôte accueilli, pour que la bibliothèque soit ce lieu de renouvellement constant de la culture. </a:t>
            </a:r>
          </a:p>
          <a:p>
            <a:pPr marL="0" indent="0">
              <a:lnSpc>
                <a:spcPct val="120000"/>
              </a:lnSpc>
              <a:buNone/>
            </a:pPr>
            <a:endParaRPr lang="fr-FR" sz="1600" dirty="0"/>
          </a:p>
          <a:p>
            <a:pPr marL="0" indent="0" algn="ctr">
              <a:lnSpc>
                <a:spcPct val="120000"/>
              </a:lnSpc>
              <a:buNone/>
            </a:pPr>
            <a:r>
              <a:rPr lang="fr-FR" sz="1600" dirty="0"/>
              <a:t>Comment concilier ces deux exigences d'hospitalité ?</a:t>
            </a:r>
          </a:p>
          <a:p>
            <a:pPr marL="0" indent="0" algn="ctr">
              <a:lnSpc>
                <a:spcPct val="120000"/>
              </a:lnSpc>
              <a:buNone/>
            </a:pPr>
            <a:endParaRPr lang="fr-FR" sz="1600" dirty="0"/>
          </a:p>
          <a:p>
            <a:pPr marL="0" indent="0">
              <a:lnSpc>
                <a:spcPct val="120000"/>
              </a:lnSpc>
              <a:buNone/>
            </a:pPr>
            <a:r>
              <a:rPr lang="fr-FR" sz="1600" dirty="0"/>
              <a:t>Hypothèse : hospitalité spécifique, bibliothéconomique </a:t>
            </a:r>
            <a:r>
              <a:rPr lang="fr-FR" sz="1600" b="1" dirty="0"/>
              <a:t>= hospitalité documentaire. </a:t>
            </a:r>
          </a:p>
        </p:txBody>
      </p:sp>
    </p:spTree>
    <p:extLst>
      <p:ext uri="{BB962C8B-B14F-4D97-AF65-F5344CB8AC3E}">
        <p14:creationId xmlns:p14="http://schemas.microsoft.com/office/powerpoint/2010/main" val="15526410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E5BCE09-B804-4405-A429-3EDA68980806}"/>
              </a:ext>
            </a:extLst>
          </p:cNvPr>
          <p:cNvSpPr>
            <a:spLocks noGrp="1"/>
          </p:cNvSpPr>
          <p:nvPr>
            <p:ph type="title"/>
          </p:nvPr>
        </p:nvSpPr>
        <p:spPr/>
        <p:txBody>
          <a:bodyPr/>
          <a:lstStyle/>
          <a:p>
            <a:r>
              <a:rPr lang="fr-FR" dirty="0"/>
              <a:t>Partie 2 : Evolutions</a:t>
            </a:r>
          </a:p>
        </p:txBody>
      </p:sp>
      <p:sp>
        <p:nvSpPr>
          <p:cNvPr id="3" name="Espace réservé du texte 2">
            <a:extLst>
              <a:ext uri="{FF2B5EF4-FFF2-40B4-BE49-F238E27FC236}">
                <a16:creationId xmlns:a16="http://schemas.microsoft.com/office/drawing/2014/main" xmlns="" id="{B20BAF60-A7BE-4211-836A-03DA9D0AB063}"/>
              </a:ext>
            </a:extLst>
          </p:cNvPr>
          <p:cNvSpPr>
            <a:spLocks noGrp="1"/>
          </p:cNvSpPr>
          <p:nvPr>
            <p:ph type="body" idx="1"/>
          </p:nvPr>
        </p:nvSpPr>
        <p:spPr/>
        <p:txBody>
          <a:bodyPr/>
          <a:lstStyle/>
          <a:p>
            <a:r>
              <a:rPr lang="fr-FR" dirty="0"/>
              <a:t>Repenser la bibliothèque</a:t>
            </a:r>
          </a:p>
        </p:txBody>
      </p:sp>
      <p:sp>
        <p:nvSpPr>
          <p:cNvPr id="4" name="Rectangle 3">
            <a:extLst>
              <a:ext uri="{FF2B5EF4-FFF2-40B4-BE49-F238E27FC236}">
                <a16:creationId xmlns:a16="http://schemas.microsoft.com/office/drawing/2014/main" xmlns="" id="{58434532-1EE4-3A41-3A3F-7CE722982552}"/>
              </a:ext>
            </a:extLst>
          </p:cNvPr>
          <p:cNvSpPr/>
          <p:nvPr/>
        </p:nvSpPr>
        <p:spPr>
          <a:xfrm>
            <a:off x="0" y="0"/>
            <a:ext cx="12192000" cy="45866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2258668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4008AD7-5303-4E2B-B1A6-B39B218FEB21}"/>
              </a:ext>
            </a:extLst>
          </p:cNvPr>
          <p:cNvSpPr>
            <a:spLocks noGrp="1"/>
          </p:cNvSpPr>
          <p:nvPr>
            <p:ph type="title"/>
          </p:nvPr>
        </p:nvSpPr>
        <p:spPr/>
        <p:txBody>
          <a:bodyPr>
            <a:normAutofit/>
          </a:bodyPr>
          <a:lstStyle/>
          <a:p>
            <a:r>
              <a:rPr lang="fr-FR" dirty="0"/>
              <a:t>3/ Vers une hospitalité documentaire</a:t>
            </a:r>
          </a:p>
        </p:txBody>
      </p:sp>
      <p:sp>
        <p:nvSpPr>
          <p:cNvPr id="4" name="Espace réservé pour une image  3">
            <a:extLst>
              <a:ext uri="{FF2B5EF4-FFF2-40B4-BE49-F238E27FC236}">
                <a16:creationId xmlns:a16="http://schemas.microsoft.com/office/drawing/2014/main" xmlns="" id="{CEA925D3-B1F4-41B7-A2BB-B8F6E4FE87E7}"/>
              </a:ext>
            </a:extLst>
          </p:cNvPr>
          <p:cNvSpPr>
            <a:spLocks noGrp="1"/>
          </p:cNvSpPr>
          <p:nvPr>
            <p:ph type="pic" idx="1"/>
          </p:nvPr>
        </p:nvSpPr>
        <p:spPr/>
      </p:sp>
      <p:sp>
        <p:nvSpPr>
          <p:cNvPr id="5" name="Espace réservé du texte 4">
            <a:extLst>
              <a:ext uri="{FF2B5EF4-FFF2-40B4-BE49-F238E27FC236}">
                <a16:creationId xmlns:a16="http://schemas.microsoft.com/office/drawing/2014/main" xmlns="" id="{0290F69D-6F5D-4368-A309-C6ABFAFEF8FB}"/>
              </a:ext>
            </a:extLst>
          </p:cNvPr>
          <p:cNvSpPr>
            <a:spLocks noGrp="1"/>
          </p:cNvSpPr>
          <p:nvPr>
            <p:ph type="body" sz="half" idx="2"/>
          </p:nvPr>
        </p:nvSpPr>
        <p:spPr/>
        <p:txBody>
          <a:bodyPr/>
          <a:lstStyle/>
          <a:p>
            <a:r>
              <a:rPr lang="fr-FR" dirty="0"/>
              <a:t>Autour de la réception</a:t>
            </a:r>
          </a:p>
        </p:txBody>
      </p:sp>
    </p:spTree>
    <p:extLst>
      <p:ext uri="{BB962C8B-B14F-4D97-AF65-F5344CB8AC3E}">
        <p14:creationId xmlns:p14="http://schemas.microsoft.com/office/powerpoint/2010/main" val="19553109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77A1BDB-F025-4AD0-8F8C-1B9414D51012}"/>
              </a:ext>
            </a:extLst>
          </p:cNvPr>
          <p:cNvSpPr>
            <a:spLocks noGrp="1"/>
          </p:cNvSpPr>
          <p:nvPr>
            <p:ph type="title"/>
          </p:nvPr>
        </p:nvSpPr>
        <p:spPr>
          <a:xfrm>
            <a:off x="1024128" y="585216"/>
            <a:ext cx="10080346" cy="1499616"/>
          </a:xfrm>
        </p:spPr>
        <p:txBody>
          <a:bodyPr/>
          <a:lstStyle/>
          <a:p>
            <a:r>
              <a:rPr lang="fr-FR" dirty="0"/>
              <a:t>Recevoir ? une hospitalité sous condition ? </a:t>
            </a:r>
          </a:p>
        </p:txBody>
      </p:sp>
      <p:sp>
        <p:nvSpPr>
          <p:cNvPr id="3" name="Espace réservé du contenu 2">
            <a:extLst>
              <a:ext uri="{FF2B5EF4-FFF2-40B4-BE49-F238E27FC236}">
                <a16:creationId xmlns:a16="http://schemas.microsoft.com/office/drawing/2014/main" xmlns="" id="{78C32961-3FD0-483A-B514-E852207849CD}"/>
              </a:ext>
            </a:extLst>
          </p:cNvPr>
          <p:cNvSpPr>
            <a:spLocks noGrp="1"/>
          </p:cNvSpPr>
          <p:nvPr>
            <p:ph idx="1"/>
          </p:nvPr>
        </p:nvSpPr>
        <p:spPr>
          <a:xfrm>
            <a:off x="1024128" y="2824480"/>
            <a:ext cx="9720071" cy="3817721"/>
          </a:xfrm>
        </p:spPr>
        <p:txBody>
          <a:bodyPr>
            <a:normAutofit/>
          </a:bodyPr>
          <a:lstStyle/>
          <a:p>
            <a:pPr marL="0" indent="0">
              <a:buNone/>
            </a:pPr>
            <a:r>
              <a:rPr lang="fr-FR" sz="1600" dirty="0"/>
              <a:t>Dans Les Suppliantes d'Eschyle, 50 jeunes filles vont demander hospitalité au roi d'Argos pour éviter leurs mariages forcés. Elles seront finalement, après vote des habitants, accueillies, mais avant même d'arriver à Argos, leur conseiller leur rappelle leur statut d'étrangère et d'exilée et leur demande d'agir prudemment.</a:t>
            </a:r>
          </a:p>
          <a:p>
            <a:pPr marL="0" indent="0">
              <a:buNone/>
            </a:pPr>
            <a:r>
              <a:rPr lang="fr-FR" sz="1600" dirty="0"/>
              <a:t>L'étranger = aussi étranger à lui-même dans cette attention à l'hôte accueillant. </a:t>
            </a:r>
          </a:p>
          <a:p>
            <a:pPr marL="0" indent="0">
              <a:buNone/>
            </a:pPr>
            <a:r>
              <a:rPr lang="fr-FR" sz="1600" dirty="0"/>
              <a:t>Conditionne l'accueil de l'étranger à sa capacité à absorber la culture d'accueil et à ne jamais oublier qu'il est d'abord étranger. </a:t>
            </a:r>
          </a:p>
          <a:p>
            <a:pPr marL="0" indent="0">
              <a:buNone/>
            </a:pPr>
            <a:r>
              <a:rPr lang="fr-FR" sz="1600" dirty="0"/>
              <a:t>Comment penser une cessation de la condition ? Est-ce que celui qu'on accueille est destiné à rester toujours un étranger ? Comment dans l'hospitalité créer une culture commune, qui nous permette de vivre ensemble ? </a:t>
            </a:r>
          </a:p>
          <a:p>
            <a:endParaRPr lang="fr-FR" dirty="0"/>
          </a:p>
        </p:txBody>
      </p:sp>
    </p:spTree>
    <p:extLst>
      <p:ext uri="{BB962C8B-B14F-4D97-AF65-F5344CB8AC3E}">
        <p14:creationId xmlns:p14="http://schemas.microsoft.com/office/powerpoint/2010/main" val="28078798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FC9426D-6D43-4B67-87FE-6C0D51DDA3E6}"/>
              </a:ext>
            </a:extLst>
          </p:cNvPr>
          <p:cNvSpPr>
            <a:spLocks noGrp="1"/>
          </p:cNvSpPr>
          <p:nvPr>
            <p:ph type="title"/>
          </p:nvPr>
        </p:nvSpPr>
        <p:spPr/>
        <p:txBody>
          <a:bodyPr/>
          <a:lstStyle/>
          <a:p>
            <a:r>
              <a:rPr lang="fr-FR" dirty="0"/>
              <a:t>Hospitalité et Echange</a:t>
            </a:r>
          </a:p>
        </p:txBody>
      </p:sp>
      <p:sp>
        <p:nvSpPr>
          <p:cNvPr id="3" name="Espace réservé du contenu 2">
            <a:extLst>
              <a:ext uri="{FF2B5EF4-FFF2-40B4-BE49-F238E27FC236}">
                <a16:creationId xmlns:a16="http://schemas.microsoft.com/office/drawing/2014/main" xmlns="" id="{049DE959-F968-4AD5-A8D8-BE804C42BE0B}"/>
              </a:ext>
            </a:extLst>
          </p:cNvPr>
          <p:cNvSpPr>
            <a:spLocks noGrp="1"/>
          </p:cNvSpPr>
          <p:nvPr>
            <p:ph idx="1"/>
          </p:nvPr>
        </p:nvSpPr>
        <p:spPr>
          <a:xfrm>
            <a:off x="1024128" y="2286000"/>
            <a:ext cx="10365232" cy="4023360"/>
          </a:xfrm>
        </p:spPr>
        <p:txBody>
          <a:bodyPr>
            <a:normAutofit lnSpcReduction="10000"/>
          </a:bodyPr>
          <a:lstStyle/>
          <a:p>
            <a:pPr marL="0" indent="0">
              <a:buNone/>
            </a:pPr>
            <a:r>
              <a:rPr lang="fr-FR" sz="1900" dirty="0"/>
              <a:t>L’hospitalité repose toujours sur un échange, du don et du contre don, quelque soit la finalité de l'hospitalité (en vue d'une installation ou transitoire). </a:t>
            </a:r>
          </a:p>
          <a:p>
            <a:pPr marL="0" indent="0">
              <a:buNone/>
            </a:pPr>
            <a:r>
              <a:rPr lang="fr-FR" sz="1900" dirty="0"/>
              <a:t>Quelle place est faite à ce flux de ressources, pour concevoir non pas de manière utilitariste ce que l'étranger a à nous apporter, mais bien de manière humaniste ce qui se dégage dans le double jeu de la réception. </a:t>
            </a:r>
          </a:p>
          <a:p>
            <a:pPr marL="0" indent="0">
              <a:buNone/>
            </a:pPr>
            <a:r>
              <a:rPr lang="fr-FR" sz="1900" dirty="0"/>
              <a:t>Texte de Marthe et Marie (Evangile selon St Luc, 10-38-42) dans lequel Marthe est invitée à prendre conscience que le véritable hôte reçoit de son invité autant qu'il lui donne, et que ne pas être attentif à ce qui peut-être reçu est en vérité un manque d'accueil. </a:t>
            </a:r>
          </a:p>
          <a:p>
            <a:pPr marL="0" indent="0">
              <a:buNone/>
            </a:pPr>
            <a:r>
              <a:rPr lang="fr-FR" sz="1900" dirty="0"/>
              <a:t>Nouvelle condition : l'humilité de l'hôte accueilli doit laisser place à la reconnaissance de que l'hôte accueillant peut recevoir de celui qui est accueilli. Au-delà de la réciprocité, qu’on trouve aussi dans l’hospitalité antique </a:t>
            </a:r>
            <a:r>
              <a:rPr lang="fr-FR" sz="1900" dirty="0" err="1"/>
              <a:t>méditerrannéenne</a:t>
            </a:r>
            <a:r>
              <a:rPr lang="fr-FR" sz="1900" dirty="0"/>
              <a:t>, dans le don et dans la redevabilité = définir ce que je dois à celui que j’accueille, plutôt que de définir ce que celui que j’accueille me doit.</a:t>
            </a:r>
          </a:p>
          <a:p>
            <a:pPr marL="0" indent="0">
              <a:buNone/>
            </a:pPr>
            <a:endParaRPr lang="fr-FR" dirty="0"/>
          </a:p>
        </p:txBody>
      </p:sp>
    </p:spTree>
    <p:extLst>
      <p:ext uri="{BB962C8B-B14F-4D97-AF65-F5344CB8AC3E}">
        <p14:creationId xmlns:p14="http://schemas.microsoft.com/office/powerpoint/2010/main" val="13571017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E9A6651-6F25-4A94-BF87-D35D9DC04C79}"/>
              </a:ext>
            </a:extLst>
          </p:cNvPr>
          <p:cNvSpPr>
            <a:spLocks noGrp="1"/>
          </p:cNvSpPr>
          <p:nvPr>
            <p:ph type="title"/>
          </p:nvPr>
        </p:nvSpPr>
        <p:spPr/>
        <p:txBody>
          <a:bodyPr/>
          <a:lstStyle/>
          <a:p>
            <a:r>
              <a:rPr lang="fr-FR" dirty="0"/>
              <a:t>Hospitalité, écoute et récits</a:t>
            </a:r>
          </a:p>
        </p:txBody>
      </p:sp>
      <p:sp>
        <p:nvSpPr>
          <p:cNvPr id="3" name="Espace réservé du contenu 2">
            <a:extLst>
              <a:ext uri="{FF2B5EF4-FFF2-40B4-BE49-F238E27FC236}">
                <a16:creationId xmlns:a16="http://schemas.microsoft.com/office/drawing/2014/main" xmlns="" id="{F2F03EA2-A731-440B-AB75-45C5FA22E5D4}"/>
              </a:ext>
            </a:extLst>
          </p:cNvPr>
          <p:cNvSpPr>
            <a:spLocks noGrp="1"/>
          </p:cNvSpPr>
          <p:nvPr>
            <p:ph idx="1"/>
          </p:nvPr>
        </p:nvSpPr>
        <p:spPr>
          <a:xfrm>
            <a:off x="1024129" y="2600960"/>
            <a:ext cx="9720071" cy="4023360"/>
          </a:xfrm>
        </p:spPr>
        <p:txBody>
          <a:bodyPr>
            <a:normAutofit/>
          </a:bodyPr>
          <a:lstStyle/>
          <a:p>
            <a:r>
              <a:rPr lang="fr-FR" dirty="0"/>
              <a:t>Echange, paroles et transition</a:t>
            </a:r>
          </a:p>
          <a:p>
            <a:endParaRPr lang="fr-FR" dirty="0"/>
          </a:p>
          <a:p>
            <a:r>
              <a:rPr lang="fr-FR" dirty="0"/>
              <a:t>« Nous manquons d'histoires, nous vivons une crise du récit. » </a:t>
            </a:r>
            <a:r>
              <a:rPr lang="fr-FR" dirty="0" err="1"/>
              <a:t>Natassja</a:t>
            </a:r>
            <a:r>
              <a:rPr lang="fr-FR" dirty="0"/>
              <a:t> Martin (2020). </a:t>
            </a:r>
          </a:p>
          <a:p>
            <a:endParaRPr lang="fr-FR" dirty="0"/>
          </a:p>
          <a:p>
            <a:r>
              <a:rPr lang="fr-FR" dirty="0"/>
              <a:t>Être à l’écoute = nouvelle modalité de participation basée sur l’accueil des récits.</a:t>
            </a:r>
          </a:p>
        </p:txBody>
      </p:sp>
    </p:spTree>
    <p:extLst>
      <p:ext uri="{BB962C8B-B14F-4D97-AF65-F5344CB8AC3E}">
        <p14:creationId xmlns:p14="http://schemas.microsoft.com/office/powerpoint/2010/main" val="1606379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141D6A9-69E0-4F1C-8061-1C5B419515D7}"/>
              </a:ext>
            </a:extLst>
          </p:cNvPr>
          <p:cNvSpPr>
            <a:spLocks noGrp="1"/>
          </p:cNvSpPr>
          <p:nvPr>
            <p:ph type="title"/>
          </p:nvPr>
        </p:nvSpPr>
        <p:spPr/>
        <p:txBody>
          <a:bodyPr/>
          <a:lstStyle/>
          <a:p>
            <a:r>
              <a:rPr lang="fr-FR" dirty="0"/>
              <a:t>Introduction</a:t>
            </a:r>
          </a:p>
        </p:txBody>
      </p:sp>
      <p:sp>
        <p:nvSpPr>
          <p:cNvPr id="4" name="Espace réservé pour une image  3">
            <a:extLst>
              <a:ext uri="{FF2B5EF4-FFF2-40B4-BE49-F238E27FC236}">
                <a16:creationId xmlns:a16="http://schemas.microsoft.com/office/drawing/2014/main" xmlns="" id="{12AD01CC-366C-422C-9FD1-E7742DCE8FC0}"/>
              </a:ext>
            </a:extLst>
          </p:cNvPr>
          <p:cNvSpPr>
            <a:spLocks noGrp="1"/>
          </p:cNvSpPr>
          <p:nvPr>
            <p:ph type="pic" idx="1"/>
          </p:nvPr>
        </p:nvSpPr>
        <p:spPr/>
      </p:sp>
      <p:sp>
        <p:nvSpPr>
          <p:cNvPr id="5" name="Espace réservé du texte 4">
            <a:extLst>
              <a:ext uri="{FF2B5EF4-FFF2-40B4-BE49-F238E27FC236}">
                <a16:creationId xmlns:a16="http://schemas.microsoft.com/office/drawing/2014/main" xmlns="" id="{0B7D03B9-A21E-4F96-9BB4-BD8791A5B823}"/>
              </a:ext>
            </a:extLst>
          </p:cNvPr>
          <p:cNvSpPr>
            <a:spLocks noGrp="1"/>
          </p:cNvSpPr>
          <p:nvPr>
            <p:ph type="body" sz="half" idx="2"/>
          </p:nvPr>
        </p:nvSpPr>
        <p:spPr/>
        <p:txBody>
          <a:bodyPr/>
          <a:lstStyle/>
          <a:p>
            <a:endParaRPr lang="fr-FR"/>
          </a:p>
        </p:txBody>
      </p:sp>
    </p:spTree>
    <p:extLst>
      <p:ext uri="{BB962C8B-B14F-4D97-AF65-F5344CB8AC3E}">
        <p14:creationId xmlns:p14="http://schemas.microsoft.com/office/powerpoint/2010/main" val="36857876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5F1C9BB-132B-47AE-9CDE-8F1FC2FADB22}"/>
              </a:ext>
            </a:extLst>
          </p:cNvPr>
          <p:cNvSpPr>
            <a:spLocks noGrp="1"/>
          </p:cNvSpPr>
          <p:nvPr>
            <p:ph type="title"/>
          </p:nvPr>
        </p:nvSpPr>
        <p:spPr/>
        <p:txBody>
          <a:bodyPr/>
          <a:lstStyle/>
          <a:p>
            <a:r>
              <a:rPr lang="fr-FR" dirty="0"/>
              <a:t>Sommes-nous à l’écoute ?</a:t>
            </a:r>
          </a:p>
        </p:txBody>
      </p:sp>
      <p:sp>
        <p:nvSpPr>
          <p:cNvPr id="3" name="Espace réservé du contenu 2">
            <a:extLst>
              <a:ext uri="{FF2B5EF4-FFF2-40B4-BE49-F238E27FC236}">
                <a16:creationId xmlns:a16="http://schemas.microsoft.com/office/drawing/2014/main" xmlns="" id="{AA72FDBD-1CE3-442E-BB12-86971EC0BB0F}"/>
              </a:ext>
            </a:extLst>
          </p:cNvPr>
          <p:cNvSpPr>
            <a:spLocks noGrp="1"/>
          </p:cNvSpPr>
          <p:nvPr>
            <p:ph idx="1"/>
          </p:nvPr>
        </p:nvSpPr>
        <p:spPr>
          <a:xfrm>
            <a:off x="838200" y="2587255"/>
            <a:ext cx="10515600" cy="4125271"/>
          </a:xfrm>
        </p:spPr>
        <p:txBody>
          <a:bodyPr>
            <a:normAutofit fontScale="32500" lnSpcReduction="20000"/>
          </a:bodyPr>
          <a:lstStyle/>
          <a:p>
            <a:pPr marL="450850" indent="-271463">
              <a:buFont typeface="Wingdings" panose="05000000000000000000" pitchFamily="2" charset="2"/>
              <a:buChar char="q"/>
            </a:pPr>
            <a:r>
              <a:rPr lang="fr-FR" sz="5200" dirty="0"/>
              <a:t>Habiter le monde et la parenté : </a:t>
            </a:r>
            <a:r>
              <a:rPr lang="fr-FR" sz="5200" dirty="0" err="1"/>
              <a:t>Haraway</a:t>
            </a:r>
            <a:r>
              <a:rPr lang="fr-FR" sz="5200" dirty="0"/>
              <a:t> et </a:t>
            </a:r>
            <a:r>
              <a:rPr lang="fr-FR" sz="5200" dirty="0" err="1"/>
              <a:t>Despret</a:t>
            </a:r>
            <a:endParaRPr lang="fr-FR" sz="5200" dirty="0"/>
          </a:p>
          <a:p>
            <a:pPr marL="450850" indent="-271463">
              <a:buFont typeface="Wingdings" panose="05000000000000000000" pitchFamily="2" charset="2"/>
              <a:buChar char="q"/>
            </a:pPr>
            <a:r>
              <a:rPr lang="fr-FR" sz="5200" dirty="0"/>
              <a:t>Donna </a:t>
            </a:r>
            <a:r>
              <a:rPr lang="fr-FR" sz="5200" dirty="0" err="1"/>
              <a:t>Haraway</a:t>
            </a:r>
            <a:r>
              <a:rPr lang="fr-FR" sz="5200" dirty="0"/>
              <a:t> : « Quelles sont les histoires que des temps humains et non humains charrient ? Quelles histoires constituent et traversent notre façon de voir le monde ? » </a:t>
            </a:r>
          </a:p>
          <a:p>
            <a:pPr marL="0" indent="0">
              <a:buNone/>
            </a:pPr>
            <a:endParaRPr lang="fr-FR" sz="5200" dirty="0"/>
          </a:p>
          <a:p>
            <a:pPr marL="0" indent="0">
              <a:buNone/>
            </a:pPr>
            <a:r>
              <a:rPr lang="fr-FR" sz="5200" dirty="0"/>
              <a:t>Les bibliothèques et les récits : </a:t>
            </a:r>
          </a:p>
          <a:p>
            <a:pPr marL="450850" indent="-271463">
              <a:buFont typeface="Wingdings" panose="05000000000000000000" pitchFamily="2" charset="2"/>
              <a:buChar char="q"/>
            </a:pPr>
            <a:r>
              <a:rPr lang="fr-FR" sz="5200" dirty="0"/>
              <a:t>Des expériences menées de diffusion de ces récits par des expositions, des conférences, etc. </a:t>
            </a:r>
          </a:p>
          <a:p>
            <a:pPr marL="450850" indent="-271463">
              <a:buFont typeface="Wingdings" panose="05000000000000000000" pitchFamily="2" charset="2"/>
              <a:buChar char="q"/>
            </a:pPr>
            <a:r>
              <a:rPr lang="fr-FR" sz="5200" dirty="0"/>
              <a:t>Des expériences menées de collecte de ces récits : Médiathèque entre Dore et allier et la bibliothèque mobile d’enregistrement de savoirs ou encore NYPL : Oral </a:t>
            </a:r>
            <a:r>
              <a:rPr lang="fr-FR" sz="5200" dirty="0" err="1"/>
              <a:t>history</a:t>
            </a:r>
            <a:r>
              <a:rPr lang="fr-FR" sz="5200" dirty="0"/>
              <a:t> Project.</a:t>
            </a:r>
          </a:p>
          <a:p>
            <a:pPr marL="450850" indent="-271463">
              <a:buFont typeface="Wingdings" panose="05000000000000000000" pitchFamily="2" charset="2"/>
              <a:buChar char="q"/>
            </a:pPr>
            <a:endParaRPr lang="fr-FR" sz="5200" dirty="0"/>
          </a:p>
          <a:p>
            <a:pPr marL="0" indent="0">
              <a:buNone/>
            </a:pPr>
            <a:r>
              <a:rPr lang="fr-FR" sz="5200" dirty="0"/>
              <a:t>&gt;&gt;&gt; Les bibliothèques comme lieux d’accueil des récits, lieux de construction d’un savoir collectif.</a:t>
            </a:r>
          </a:p>
          <a:p>
            <a:pPr marL="0" indent="0">
              <a:buNone/>
            </a:pPr>
            <a:endParaRPr lang="fr-FR" dirty="0"/>
          </a:p>
        </p:txBody>
      </p:sp>
    </p:spTree>
    <p:extLst>
      <p:ext uri="{BB962C8B-B14F-4D97-AF65-F5344CB8AC3E}">
        <p14:creationId xmlns:p14="http://schemas.microsoft.com/office/powerpoint/2010/main" val="6494202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DEF54C4-386C-4E2D-B548-4808A41634AB}"/>
              </a:ext>
            </a:extLst>
          </p:cNvPr>
          <p:cNvSpPr>
            <a:spLocks noGrp="1"/>
          </p:cNvSpPr>
          <p:nvPr>
            <p:ph type="title"/>
          </p:nvPr>
        </p:nvSpPr>
        <p:spPr/>
        <p:txBody>
          <a:bodyPr>
            <a:normAutofit/>
          </a:bodyPr>
          <a:lstStyle/>
          <a:p>
            <a:r>
              <a:rPr lang="fr-FR" sz="4400" dirty="0"/>
              <a:t>Les enjeux d’une hospitalité documentaire 1/3</a:t>
            </a:r>
          </a:p>
        </p:txBody>
      </p:sp>
      <p:sp>
        <p:nvSpPr>
          <p:cNvPr id="3" name="Espace réservé du contenu 2">
            <a:extLst>
              <a:ext uri="{FF2B5EF4-FFF2-40B4-BE49-F238E27FC236}">
                <a16:creationId xmlns:a16="http://schemas.microsoft.com/office/drawing/2014/main" xmlns="" id="{116A9834-17DE-431A-9164-4D35A0722BDC}"/>
              </a:ext>
            </a:extLst>
          </p:cNvPr>
          <p:cNvSpPr>
            <a:spLocks noGrp="1"/>
          </p:cNvSpPr>
          <p:nvPr>
            <p:ph idx="1"/>
          </p:nvPr>
        </p:nvSpPr>
        <p:spPr/>
        <p:txBody>
          <a:bodyPr>
            <a:normAutofit fontScale="85000" lnSpcReduction="20000"/>
          </a:bodyPr>
          <a:lstStyle/>
          <a:p>
            <a:pPr marL="0" indent="0">
              <a:buNone/>
            </a:pPr>
            <a:r>
              <a:rPr lang="fr-FR" dirty="0"/>
              <a:t>Difficultés à exprimer les récits va de pair avec les difficultés à écouter les récits</a:t>
            </a:r>
          </a:p>
          <a:p>
            <a:pPr marL="0" indent="0">
              <a:buNone/>
            </a:pPr>
            <a:r>
              <a:rPr lang="fr-FR" dirty="0"/>
              <a:t>Quelle est notre capacité à entendre d'autres intelligibilités et à nous détacher des récits qui font office pour nous aujourd’hui de vérité épistémologique ?</a:t>
            </a:r>
          </a:p>
          <a:p>
            <a:pPr>
              <a:buFont typeface="Wingdings" panose="05000000000000000000" pitchFamily="2" charset="2"/>
              <a:buChar char="Ø"/>
            </a:pPr>
            <a:r>
              <a:rPr lang="fr-FR" dirty="0"/>
              <a:t>Hartley et al., 2019</a:t>
            </a:r>
          </a:p>
          <a:p>
            <a:pPr marL="0" indent="0">
              <a:buNone/>
            </a:pPr>
            <a:r>
              <a:rPr lang="fr-FR" dirty="0"/>
              <a:t> </a:t>
            </a:r>
          </a:p>
          <a:p>
            <a:pPr marL="446088" indent="-446088">
              <a:buFont typeface="Wingdings" panose="05000000000000000000" pitchFamily="2" charset="2"/>
              <a:buChar char="q"/>
            </a:pPr>
            <a:r>
              <a:rPr lang="fr-FR" dirty="0"/>
              <a:t>Apprendre à désapprendre</a:t>
            </a:r>
          </a:p>
          <a:p>
            <a:pPr marL="446088" indent="-446088">
              <a:buFont typeface="Wingdings" panose="05000000000000000000" pitchFamily="2" charset="2"/>
              <a:buChar char="q"/>
            </a:pPr>
            <a:r>
              <a:rPr lang="fr-FR" dirty="0"/>
              <a:t>Appréhender des réseaux de construction de narration qui se construisent hors d’elle et de ses critères de médiatisation. </a:t>
            </a:r>
          </a:p>
          <a:p>
            <a:pPr marL="446088" indent="-446088">
              <a:buFont typeface="Wingdings" panose="05000000000000000000" pitchFamily="2" charset="2"/>
              <a:buChar char="q"/>
            </a:pPr>
            <a:r>
              <a:rPr lang="fr-FR" dirty="0"/>
              <a:t>Confronter le paradigme informationnel de la bibliothèque et celui des communautés en question</a:t>
            </a:r>
          </a:p>
          <a:p>
            <a:pPr marL="0" indent="0">
              <a:buNone/>
            </a:pPr>
            <a:r>
              <a:rPr lang="fr-FR" dirty="0"/>
              <a:t>Remettre la bibliothèque au cœur d’un processus narratif qui accueille les récits existants et participe à la création de nouveaux récits. </a:t>
            </a:r>
          </a:p>
        </p:txBody>
      </p:sp>
    </p:spTree>
    <p:extLst>
      <p:ext uri="{BB962C8B-B14F-4D97-AF65-F5344CB8AC3E}">
        <p14:creationId xmlns:p14="http://schemas.microsoft.com/office/powerpoint/2010/main" val="30970246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DEF54C4-386C-4E2D-B548-4808A41634AB}"/>
              </a:ext>
            </a:extLst>
          </p:cNvPr>
          <p:cNvSpPr>
            <a:spLocks noGrp="1"/>
          </p:cNvSpPr>
          <p:nvPr>
            <p:ph type="title"/>
          </p:nvPr>
        </p:nvSpPr>
        <p:spPr/>
        <p:txBody>
          <a:bodyPr>
            <a:normAutofit/>
          </a:bodyPr>
          <a:lstStyle/>
          <a:p>
            <a:r>
              <a:rPr lang="fr-FR" sz="4400" dirty="0"/>
              <a:t>Les enjeux d’une hospitalité documentaire 2/3</a:t>
            </a:r>
          </a:p>
        </p:txBody>
      </p:sp>
      <p:sp>
        <p:nvSpPr>
          <p:cNvPr id="3" name="Espace réservé du contenu 2">
            <a:extLst>
              <a:ext uri="{FF2B5EF4-FFF2-40B4-BE49-F238E27FC236}">
                <a16:creationId xmlns:a16="http://schemas.microsoft.com/office/drawing/2014/main" xmlns="" id="{116A9834-17DE-431A-9164-4D35A0722BDC}"/>
              </a:ext>
            </a:extLst>
          </p:cNvPr>
          <p:cNvSpPr>
            <a:spLocks noGrp="1"/>
          </p:cNvSpPr>
          <p:nvPr>
            <p:ph idx="1"/>
          </p:nvPr>
        </p:nvSpPr>
        <p:spPr/>
        <p:txBody>
          <a:bodyPr>
            <a:normAutofit fontScale="92500" lnSpcReduction="10000"/>
          </a:bodyPr>
          <a:lstStyle/>
          <a:p>
            <a:pPr marL="0" indent="0">
              <a:buNone/>
            </a:pPr>
            <a:r>
              <a:rPr lang="fr-FR" dirty="0"/>
              <a:t>Difficulté à identifier des récits et du travail sociologique va de pair avec les difficultés pour les bibliothécaires de prêter attention aux savoirs profanes sous leurs formes variées de production.</a:t>
            </a:r>
          </a:p>
          <a:p>
            <a:pPr marL="0" indent="0">
              <a:buNone/>
            </a:pPr>
            <a:r>
              <a:rPr lang="fr-FR" dirty="0"/>
              <a:t>1</a:t>
            </a:r>
            <a:r>
              <a:rPr lang="fr-FR" baseline="30000" dirty="0"/>
              <a:t>er</a:t>
            </a:r>
            <a:r>
              <a:rPr lang="fr-FR" dirty="0"/>
              <a:t> confinement et les récits de l’expérience commune : journaux de bords, témoignages, etc. = Quelles traces ? </a:t>
            </a:r>
          </a:p>
          <a:p>
            <a:pPr marL="0" indent="0">
              <a:buNone/>
            </a:pPr>
            <a:r>
              <a:rPr lang="fr-FR" dirty="0"/>
              <a:t>Enjeu de la mise en récit = reconnaissance de la valeur du récit, légitimité comme objets de savoirs partageable, participation à la construction d'une culture commune. </a:t>
            </a:r>
          </a:p>
          <a:p>
            <a:pPr marL="0" indent="0">
              <a:buNone/>
            </a:pPr>
            <a:r>
              <a:rPr lang="fr-FR" dirty="0"/>
              <a:t>Responsabilité de la bibliothèque envers ce qui se transmet et porte ce qui fait l’objet d’une patrimonialisation pour une communauté qui non seulement produit, mais a accès et entretient un objet de savoir. </a:t>
            </a:r>
          </a:p>
          <a:p>
            <a:pPr marL="0" indent="0">
              <a:buNone/>
            </a:pPr>
            <a:r>
              <a:rPr lang="fr-FR" dirty="0"/>
              <a:t>L'hospitalité documentaire vise donc à penser à nouveaux frais l'accès à des biens communs, à des savoirs communs. </a:t>
            </a:r>
          </a:p>
        </p:txBody>
      </p:sp>
    </p:spTree>
    <p:extLst>
      <p:ext uri="{BB962C8B-B14F-4D97-AF65-F5344CB8AC3E}">
        <p14:creationId xmlns:p14="http://schemas.microsoft.com/office/powerpoint/2010/main" val="26467290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8F5130A-93AC-4649-8DBE-629447A35EE3}"/>
              </a:ext>
            </a:extLst>
          </p:cNvPr>
          <p:cNvSpPr>
            <a:spLocks noGrp="1"/>
          </p:cNvSpPr>
          <p:nvPr>
            <p:ph type="title"/>
          </p:nvPr>
        </p:nvSpPr>
        <p:spPr/>
        <p:txBody>
          <a:bodyPr>
            <a:normAutofit/>
          </a:bodyPr>
          <a:lstStyle/>
          <a:p>
            <a:r>
              <a:rPr lang="fr-FR" sz="4400" dirty="0"/>
              <a:t>Les enjeux d’une hospitalité documentaire 3/3</a:t>
            </a:r>
          </a:p>
        </p:txBody>
      </p:sp>
      <p:sp>
        <p:nvSpPr>
          <p:cNvPr id="3" name="Espace réservé du contenu 2">
            <a:extLst>
              <a:ext uri="{FF2B5EF4-FFF2-40B4-BE49-F238E27FC236}">
                <a16:creationId xmlns:a16="http://schemas.microsoft.com/office/drawing/2014/main" xmlns="" id="{A9F76677-CEC7-4070-8E7A-CBE857FF5192}"/>
              </a:ext>
            </a:extLst>
          </p:cNvPr>
          <p:cNvSpPr>
            <a:spLocks noGrp="1"/>
          </p:cNvSpPr>
          <p:nvPr>
            <p:ph idx="1"/>
          </p:nvPr>
        </p:nvSpPr>
        <p:spPr/>
        <p:txBody>
          <a:bodyPr>
            <a:normAutofit fontScale="92500"/>
          </a:bodyPr>
          <a:lstStyle/>
          <a:p>
            <a:pPr>
              <a:buFont typeface="Wingdings" panose="05000000000000000000" pitchFamily="2" charset="2"/>
              <a:buChar char="Ø"/>
            </a:pPr>
            <a:r>
              <a:rPr lang="fr-FR" dirty="0"/>
              <a:t> Transformer nos catalogues et donner accès au-delà des catalogues. « Plutôt que de conditionner une quelconque « réception », le catalogue ainsi pensé semble principalement cantonné à deux missions, accès et recension, et à deux impératifs, normer et lister. » (voir Benoit Berthou). </a:t>
            </a:r>
          </a:p>
          <a:p>
            <a:pPr>
              <a:buFont typeface="Wingdings" panose="05000000000000000000" pitchFamily="2" charset="2"/>
              <a:buChar char="Ø"/>
            </a:pPr>
            <a:r>
              <a:rPr lang="fr-FR" dirty="0"/>
              <a:t>Faciliter le dialogue entre les savoirs. Entretenir dans des espaces publics physiques des dialogues entre des collections de nature diverses &gt; ECODOC. Faciliter la visualisation des parcours de savoirs sur un territoire: PLACED / </a:t>
            </a:r>
            <a:r>
              <a:rPr lang="fr-FR" dirty="0" err="1"/>
              <a:t>Kronikle</a:t>
            </a:r>
            <a:endParaRPr lang="fr-FR" dirty="0"/>
          </a:p>
          <a:p>
            <a:pPr>
              <a:buFont typeface="Wingdings" panose="05000000000000000000" pitchFamily="2" charset="2"/>
              <a:buChar char="Ø"/>
            </a:pPr>
            <a:r>
              <a:rPr lang="fr-FR" dirty="0"/>
              <a:t> Investir l'espace public numérique pour le nourrir de ces récits = éditorialisation (voir Marcello Vitali-</a:t>
            </a:r>
            <a:r>
              <a:rPr lang="fr-FR" dirty="0" err="1"/>
              <a:t>Rosati</a:t>
            </a:r>
            <a:r>
              <a:rPr lang="fr-FR" dirty="0"/>
              <a:t>) comme un travail d'édition du réel. Assumer une position d'autorité = non pas imposer des discours et des idées, mais rendre plus intelligible le monde dans lequel nous vivons. </a:t>
            </a:r>
          </a:p>
        </p:txBody>
      </p:sp>
    </p:spTree>
    <p:extLst>
      <p:ext uri="{BB962C8B-B14F-4D97-AF65-F5344CB8AC3E}">
        <p14:creationId xmlns:p14="http://schemas.microsoft.com/office/powerpoint/2010/main" val="5567941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545A200-26A1-45BB-BA89-D03DD3DDDC47}"/>
              </a:ext>
            </a:extLst>
          </p:cNvPr>
          <p:cNvSpPr>
            <a:spLocks noGrp="1"/>
          </p:cNvSpPr>
          <p:nvPr>
            <p:ph type="title"/>
          </p:nvPr>
        </p:nvSpPr>
        <p:spPr/>
        <p:txBody>
          <a:bodyPr>
            <a:normAutofit/>
          </a:bodyPr>
          <a:lstStyle/>
          <a:p>
            <a:r>
              <a:rPr lang="fr-FR" dirty="0"/>
              <a:t>Conclusion</a:t>
            </a:r>
          </a:p>
        </p:txBody>
      </p:sp>
      <p:sp>
        <p:nvSpPr>
          <p:cNvPr id="3" name="Espace réservé pour une image  2">
            <a:extLst>
              <a:ext uri="{FF2B5EF4-FFF2-40B4-BE49-F238E27FC236}">
                <a16:creationId xmlns:a16="http://schemas.microsoft.com/office/drawing/2014/main" xmlns="" id="{29451CDB-DEAF-4CD2-8B76-B52235026336}"/>
              </a:ext>
            </a:extLst>
          </p:cNvPr>
          <p:cNvSpPr>
            <a:spLocks noGrp="1"/>
          </p:cNvSpPr>
          <p:nvPr>
            <p:ph type="pic" idx="1"/>
          </p:nvPr>
        </p:nvSpPr>
        <p:spPr/>
      </p:sp>
      <p:sp>
        <p:nvSpPr>
          <p:cNvPr id="4" name="Espace réservé du texte 3">
            <a:extLst>
              <a:ext uri="{FF2B5EF4-FFF2-40B4-BE49-F238E27FC236}">
                <a16:creationId xmlns:a16="http://schemas.microsoft.com/office/drawing/2014/main" xmlns="" id="{75DE9E4D-49AB-46C1-966B-CAD13358E9D2}"/>
              </a:ext>
            </a:extLst>
          </p:cNvPr>
          <p:cNvSpPr>
            <a:spLocks noGrp="1"/>
          </p:cNvSpPr>
          <p:nvPr>
            <p:ph type="body" sz="half" idx="2"/>
          </p:nvPr>
        </p:nvSpPr>
        <p:spPr/>
        <p:txBody>
          <a:bodyPr/>
          <a:lstStyle/>
          <a:p>
            <a:endParaRPr lang="fr-FR"/>
          </a:p>
        </p:txBody>
      </p:sp>
    </p:spTree>
    <p:extLst>
      <p:ext uri="{BB962C8B-B14F-4D97-AF65-F5344CB8AC3E}">
        <p14:creationId xmlns:p14="http://schemas.microsoft.com/office/powerpoint/2010/main" val="31346217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299720F-1175-40C6-B659-FDE45AE49042}"/>
              </a:ext>
            </a:extLst>
          </p:cNvPr>
          <p:cNvSpPr>
            <a:spLocks noGrp="1"/>
          </p:cNvSpPr>
          <p:nvPr>
            <p:ph type="title"/>
          </p:nvPr>
        </p:nvSpPr>
        <p:spPr>
          <a:xfrm>
            <a:off x="1024127" y="826220"/>
            <a:ext cx="9720072" cy="952961"/>
          </a:xfrm>
        </p:spPr>
        <p:txBody>
          <a:bodyPr/>
          <a:lstStyle/>
          <a:p>
            <a:r>
              <a:rPr lang="fr-FR" dirty="0"/>
              <a:t>Conclusion</a:t>
            </a:r>
          </a:p>
        </p:txBody>
      </p:sp>
      <p:sp>
        <p:nvSpPr>
          <p:cNvPr id="3" name="Espace réservé du contenu 2">
            <a:extLst>
              <a:ext uri="{FF2B5EF4-FFF2-40B4-BE49-F238E27FC236}">
                <a16:creationId xmlns:a16="http://schemas.microsoft.com/office/drawing/2014/main" xmlns="" id="{475CB688-6527-4A2C-8D04-D08F04897F2C}"/>
              </a:ext>
            </a:extLst>
          </p:cNvPr>
          <p:cNvSpPr>
            <a:spLocks noGrp="1"/>
          </p:cNvSpPr>
          <p:nvPr>
            <p:ph idx="1"/>
          </p:nvPr>
        </p:nvSpPr>
        <p:spPr>
          <a:xfrm>
            <a:off x="1024128" y="1991833"/>
            <a:ext cx="9720071" cy="4613793"/>
          </a:xfrm>
        </p:spPr>
        <p:txBody>
          <a:bodyPr>
            <a:noAutofit/>
          </a:bodyPr>
          <a:lstStyle/>
          <a:p>
            <a:pPr marL="0" indent="0">
              <a:buNone/>
            </a:pPr>
            <a:r>
              <a:rPr lang="fr-FR" sz="1600" dirty="0"/>
              <a:t>Il y a un enjeu fort à ce que la bibliothèque dépasse son habituel travail autour de l’accueil pour s’intéresser à son hospitalité. </a:t>
            </a:r>
          </a:p>
          <a:p>
            <a:pPr marL="450850" indent="-271463">
              <a:buFont typeface="Wingdings" panose="05000000000000000000" pitchFamily="2" charset="2"/>
              <a:buChar char="q"/>
            </a:pPr>
            <a:r>
              <a:rPr lang="fr-FR" sz="1600" dirty="0"/>
              <a:t>Dépasser la question de l'inclusion considérée uniquement sous l'angle de la lutte contre l'exclusion, car cette approche ne reconnaît pas la capacité des citoyens à construire leur émancipation par d'autres moyens auxquels nous sommes habitués.</a:t>
            </a:r>
          </a:p>
          <a:p>
            <a:pPr marL="450850" indent="-271463">
              <a:buFont typeface="Wingdings" panose="05000000000000000000" pitchFamily="2" charset="2"/>
              <a:buChar char="q"/>
            </a:pPr>
            <a:r>
              <a:rPr lang="fr-FR" sz="1600" dirty="0"/>
              <a:t>Dépasser la question de la culture par une attention forte aux processus de médiation et de médiatisation des différentes cultures et de leurs porteurs.</a:t>
            </a:r>
          </a:p>
          <a:p>
            <a:pPr marL="450850" indent="-271463">
              <a:buFont typeface="Wingdings" panose="05000000000000000000" pitchFamily="2" charset="2"/>
              <a:buChar char="q"/>
            </a:pPr>
            <a:r>
              <a:rPr lang="fr-FR" sz="1600" dirty="0"/>
              <a:t>Créer de nouveaux biens communs, des connaissances communes, qui sont à la fois un reflet des manières de vivre dans le monde mais aussi un moyen de créer de nouveaux récits.</a:t>
            </a:r>
          </a:p>
          <a:p>
            <a:pPr marL="0" indent="0">
              <a:buNone/>
            </a:pPr>
            <a:r>
              <a:rPr lang="fr-FR" sz="1600" dirty="0"/>
              <a:t>En d’autres termes, le concept d'hospitalité nous donne donc la possibilité de redéfinir comment la bibliothèque trouve sa place dans la circulation de l'information et du savoir sur un territoire sans être le seul prescripteur de connaissances. Une bibliothèque qui donne une véritable place à l’information et au savoir, et non pas seulement un lieu où tout le monde peut venir, mais un lieu où tout le monde existe. </a:t>
            </a:r>
          </a:p>
          <a:p>
            <a:pPr marL="0" indent="0">
              <a:buNone/>
            </a:pPr>
            <a:r>
              <a:rPr lang="fr-FR" sz="1600" dirty="0"/>
              <a:t>La bibliothèque comme un véritable espace public, qui met en circulation les habitants, les idées, les objets… </a:t>
            </a:r>
          </a:p>
        </p:txBody>
      </p:sp>
    </p:spTree>
    <p:extLst>
      <p:ext uri="{BB962C8B-B14F-4D97-AF65-F5344CB8AC3E}">
        <p14:creationId xmlns:p14="http://schemas.microsoft.com/office/powerpoint/2010/main" val="40885303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EA7EF5C-DE64-426E-9814-A46D3751706E}"/>
              </a:ext>
            </a:extLst>
          </p:cNvPr>
          <p:cNvSpPr>
            <a:spLocks noGrp="1"/>
          </p:cNvSpPr>
          <p:nvPr>
            <p:ph type="title"/>
          </p:nvPr>
        </p:nvSpPr>
        <p:spPr/>
        <p:txBody>
          <a:bodyPr/>
          <a:lstStyle/>
          <a:p>
            <a:r>
              <a:rPr lang="fr-FR" dirty="0"/>
              <a:t>Bibliographie</a:t>
            </a:r>
          </a:p>
        </p:txBody>
      </p:sp>
      <p:sp>
        <p:nvSpPr>
          <p:cNvPr id="3" name="Espace réservé du contenu 2">
            <a:extLst>
              <a:ext uri="{FF2B5EF4-FFF2-40B4-BE49-F238E27FC236}">
                <a16:creationId xmlns:a16="http://schemas.microsoft.com/office/drawing/2014/main" xmlns="" id="{80BA0480-50B3-48F0-9515-14500109C470}"/>
              </a:ext>
            </a:extLst>
          </p:cNvPr>
          <p:cNvSpPr>
            <a:spLocks noGrp="1"/>
          </p:cNvSpPr>
          <p:nvPr>
            <p:ph idx="1"/>
          </p:nvPr>
        </p:nvSpPr>
        <p:spPr/>
        <p:txBody>
          <a:bodyPr>
            <a:normAutofit fontScale="55000" lnSpcReduction="20000"/>
          </a:bodyPr>
          <a:lstStyle/>
          <a:p>
            <a:r>
              <a:rPr lang="fr-FR" i="1" dirty="0">
                <a:effectLst/>
              </a:rPr>
              <a:t>67095-80-bibliotheques-et-inclusion.pdf</a:t>
            </a:r>
            <a:r>
              <a:rPr lang="fr-FR" dirty="0">
                <a:effectLst/>
              </a:rPr>
              <a:t>. (s. d.). Consulté 30 novembre 2021, à l’adresse </a:t>
            </a:r>
            <a:r>
              <a:rPr lang="fr-FR" dirty="0">
                <a:effectLst/>
                <a:hlinkClick r:id="rId2"/>
              </a:rPr>
              <a:t>https://www.enssib.fr/bibliotheque-numerique/documents/67095-80-bibliotheques-et-inclusion.pdf</a:t>
            </a:r>
            <a:endParaRPr lang="fr-FR" dirty="0">
              <a:effectLst/>
            </a:endParaRPr>
          </a:p>
          <a:p>
            <a:r>
              <a:rPr lang="fr-FR" dirty="0" err="1">
                <a:effectLst/>
              </a:rPr>
              <a:t>Arristizabal</a:t>
            </a:r>
            <a:r>
              <a:rPr lang="fr-FR" dirty="0">
                <a:effectLst/>
              </a:rPr>
              <a:t> </a:t>
            </a:r>
            <a:r>
              <a:rPr lang="fr-FR" dirty="0" err="1">
                <a:effectLst/>
              </a:rPr>
              <a:t>Arrango</a:t>
            </a:r>
            <a:r>
              <a:rPr lang="fr-FR" dirty="0">
                <a:effectLst/>
              </a:rPr>
              <a:t>, L. (2020, mars 6). Continuer. Une exploration du </a:t>
            </a:r>
            <a:r>
              <a:rPr lang="fr-FR" dirty="0" err="1">
                <a:effectLst/>
              </a:rPr>
              <a:t>Chthulucène</a:t>
            </a:r>
            <a:r>
              <a:rPr lang="fr-FR" dirty="0">
                <a:effectLst/>
              </a:rPr>
              <a:t> avec Donna </a:t>
            </a:r>
            <a:r>
              <a:rPr lang="fr-FR" dirty="0" err="1">
                <a:effectLst/>
              </a:rPr>
              <a:t>Haraway</a:t>
            </a:r>
            <a:r>
              <a:rPr lang="fr-FR" dirty="0">
                <a:effectLst/>
              </a:rPr>
              <a:t>. </a:t>
            </a:r>
            <a:r>
              <a:rPr lang="fr-FR" i="1" dirty="0">
                <a:effectLst/>
              </a:rPr>
              <a:t>Terrestres</a:t>
            </a:r>
            <a:r>
              <a:rPr lang="fr-FR" dirty="0">
                <a:effectLst/>
              </a:rPr>
              <a:t>. </a:t>
            </a:r>
            <a:r>
              <a:rPr lang="fr-FR" dirty="0">
                <a:effectLst/>
                <a:hlinkClick r:id="rId3"/>
              </a:rPr>
              <a:t>https://www.terrestres.org/2020/03/06/continuer-une-exploration-du-chthulucene-avec-donna-haraway/</a:t>
            </a:r>
            <a:endParaRPr lang="fr-FR" dirty="0">
              <a:effectLst/>
            </a:endParaRPr>
          </a:p>
          <a:p>
            <a:r>
              <a:rPr lang="fr-FR" dirty="0">
                <a:effectLst/>
              </a:rPr>
              <a:t>Bay, B. (2019). Fabriquer l’hospitalité, récits de projets collectifs aux hôpitaux universitaires de Strasbourg pour concevoir l’hôpital de demain avec ses usagers. In H. Courty (Éd.), </a:t>
            </a:r>
            <a:r>
              <a:rPr lang="fr-FR" i="1" dirty="0">
                <a:effectLst/>
              </a:rPr>
              <a:t>Développer l’accueil en bibliothèque : Un projet d’équipe</a:t>
            </a:r>
            <a:r>
              <a:rPr lang="fr-FR" dirty="0">
                <a:effectLst/>
              </a:rPr>
              <a:t> (p. 33‑45). Presses de </a:t>
            </a:r>
            <a:r>
              <a:rPr lang="fr-FR" dirty="0" err="1">
                <a:effectLst/>
              </a:rPr>
              <a:t>l’enssib</a:t>
            </a:r>
            <a:r>
              <a:rPr lang="fr-FR" dirty="0">
                <a:effectLst/>
              </a:rPr>
              <a:t>. </a:t>
            </a:r>
            <a:r>
              <a:rPr lang="fr-FR" dirty="0">
                <a:effectLst/>
                <a:hlinkClick r:id="rId4"/>
              </a:rPr>
              <a:t>http://books.openedition.org/pressesenssib/8028</a:t>
            </a:r>
            <a:endParaRPr lang="fr-FR" dirty="0">
              <a:effectLst/>
            </a:endParaRPr>
          </a:p>
          <a:p>
            <a:r>
              <a:rPr lang="fr-FR" dirty="0">
                <a:effectLst/>
              </a:rPr>
              <a:t>Berthou, B. (2016, janvier 1). </a:t>
            </a:r>
            <a:r>
              <a:rPr lang="fr-FR" i="1" dirty="0">
                <a:effectLst/>
              </a:rPr>
              <a:t>Visibilité, autorité, hospitalité</a:t>
            </a:r>
            <a:r>
              <a:rPr lang="fr-FR" dirty="0">
                <a:effectLst/>
              </a:rPr>
              <a:t> [</a:t>
            </a:r>
            <a:r>
              <a:rPr lang="fr-FR" dirty="0" err="1">
                <a:effectLst/>
              </a:rPr>
              <a:t>Text</a:t>
            </a:r>
            <a:r>
              <a:rPr lang="fr-FR" dirty="0">
                <a:effectLst/>
              </a:rPr>
              <a:t>]. </a:t>
            </a:r>
            <a:r>
              <a:rPr lang="fr-FR" dirty="0">
                <a:effectLst/>
                <a:hlinkClick r:id="rId5"/>
              </a:rPr>
              <a:t>https://bbf.enssib.fr/revue-enssib/consulter/revue-2016-04-013</a:t>
            </a:r>
            <a:endParaRPr lang="fr-FR" dirty="0">
              <a:effectLst/>
            </a:endParaRPr>
          </a:p>
          <a:p>
            <a:r>
              <a:rPr lang="fr-FR" dirty="0" err="1">
                <a:effectLst/>
              </a:rPr>
              <a:t>Despret</a:t>
            </a:r>
            <a:r>
              <a:rPr lang="fr-FR" dirty="0">
                <a:effectLst/>
              </a:rPr>
              <a:t>, V. (2021). </a:t>
            </a:r>
            <a:r>
              <a:rPr lang="fr-FR" i="1" dirty="0">
                <a:effectLst/>
              </a:rPr>
              <a:t>Autobiographie d’un poulpe : Et autres récits d’anticipation</a:t>
            </a:r>
            <a:r>
              <a:rPr lang="fr-FR" dirty="0">
                <a:effectLst/>
              </a:rPr>
              <a:t>. Actes Sud.</a:t>
            </a:r>
          </a:p>
          <a:p>
            <a:r>
              <a:rPr lang="fr-FR" dirty="0" err="1">
                <a:effectLst/>
              </a:rPr>
              <a:t>Haraway</a:t>
            </a:r>
            <a:r>
              <a:rPr lang="fr-FR" dirty="0">
                <a:effectLst/>
              </a:rPr>
              <a:t>, D. J. (2020). </a:t>
            </a:r>
            <a:r>
              <a:rPr lang="fr-FR" i="1" dirty="0">
                <a:effectLst/>
              </a:rPr>
              <a:t>Vivre avec le trouble</a:t>
            </a:r>
            <a:r>
              <a:rPr lang="fr-FR" dirty="0">
                <a:effectLst/>
              </a:rPr>
              <a:t>. Les Éditions des mondes à faire.</a:t>
            </a:r>
          </a:p>
          <a:p>
            <a:r>
              <a:rPr lang="fr-FR" dirty="0">
                <a:effectLst/>
              </a:rPr>
              <a:t>Heidegger, M. (1973). Bâtir habiter penser. In </a:t>
            </a:r>
            <a:r>
              <a:rPr lang="fr-FR" i="1" dirty="0">
                <a:effectLst/>
              </a:rPr>
              <a:t>Essais et Conférences</a:t>
            </a:r>
            <a:r>
              <a:rPr lang="fr-FR" dirty="0">
                <a:effectLst/>
              </a:rPr>
              <a:t>. Gallimard.</a:t>
            </a:r>
          </a:p>
          <a:p>
            <a:r>
              <a:rPr lang="fr-FR" i="1" dirty="0">
                <a:effectLst/>
              </a:rPr>
              <a:t>Hospitalité en France Mobilisations intimes et politiques</a:t>
            </a:r>
            <a:r>
              <a:rPr lang="fr-FR" dirty="0">
                <a:effectLst/>
              </a:rPr>
              <a:t>. (s. d.). [</a:t>
            </a:r>
            <a:r>
              <a:rPr lang="fr-FR" dirty="0" err="1">
                <a:effectLst/>
              </a:rPr>
              <a:t>Text</a:t>
            </a:r>
            <a:r>
              <a:rPr lang="fr-FR" dirty="0">
                <a:effectLst/>
              </a:rPr>
              <a:t>]. http://cems.ehess.fr; Nom de votre éditeur. Consulté 19 novembre 2021, à l’adresse </a:t>
            </a:r>
            <a:r>
              <a:rPr lang="fr-FR" dirty="0">
                <a:effectLst/>
                <a:hlinkClick r:id="rId6"/>
              </a:rPr>
              <a:t>http://cems.ehess.fr/index.php?4490</a:t>
            </a:r>
            <a:endParaRPr lang="fr-FR" dirty="0">
              <a:effectLst/>
            </a:endParaRPr>
          </a:p>
          <a:p>
            <a:r>
              <a:rPr lang="fr-FR" dirty="0" err="1">
                <a:effectLst/>
              </a:rPr>
              <a:t>HospitAm</a:t>
            </a:r>
            <a:r>
              <a:rPr lang="fr-FR" dirty="0">
                <a:effectLst/>
              </a:rPr>
              <a:t>, P. (s. d.). “L’hospitalité dans l’Antiquité tardive”, une conférence de l’Université populaire de Lyon à réécouter en ligne [Billet]. </a:t>
            </a:r>
            <a:r>
              <a:rPr lang="fr-FR" i="1" dirty="0" err="1">
                <a:effectLst/>
              </a:rPr>
              <a:t>HospitAm</a:t>
            </a:r>
            <a:r>
              <a:rPr lang="fr-FR" dirty="0">
                <a:effectLst/>
              </a:rPr>
              <a:t>. Consulté 30 novembre 2021, à l’adresse </a:t>
            </a:r>
            <a:r>
              <a:rPr lang="fr-FR" dirty="0">
                <a:effectLst/>
                <a:hlinkClick r:id="rId7"/>
              </a:rPr>
              <a:t>https://hospitam.hypotheses.org/2216</a:t>
            </a:r>
            <a:endParaRPr lang="fr-FR" dirty="0">
              <a:effectLst/>
            </a:endParaRPr>
          </a:p>
          <a:p>
            <a:endParaRPr lang="fr-FR" dirty="0"/>
          </a:p>
        </p:txBody>
      </p:sp>
    </p:spTree>
    <p:extLst>
      <p:ext uri="{BB962C8B-B14F-4D97-AF65-F5344CB8AC3E}">
        <p14:creationId xmlns:p14="http://schemas.microsoft.com/office/powerpoint/2010/main" val="38892160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C866EFA-F53D-4E74-84B0-8200E12B1D85}"/>
              </a:ext>
            </a:extLst>
          </p:cNvPr>
          <p:cNvSpPr>
            <a:spLocks noGrp="1"/>
          </p:cNvSpPr>
          <p:nvPr>
            <p:ph type="title"/>
          </p:nvPr>
        </p:nvSpPr>
        <p:spPr/>
        <p:txBody>
          <a:bodyPr/>
          <a:lstStyle/>
          <a:p>
            <a:r>
              <a:rPr lang="fr-FR" dirty="0"/>
              <a:t>Bibliographie</a:t>
            </a:r>
          </a:p>
        </p:txBody>
      </p:sp>
      <p:sp>
        <p:nvSpPr>
          <p:cNvPr id="3" name="Espace réservé du contenu 2">
            <a:extLst>
              <a:ext uri="{FF2B5EF4-FFF2-40B4-BE49-F238E27FC236}">
                <a16:creationId xmlns:a16="http://schemas.microsoft.com/office/drawing/2014/main" xmlns="" id="{02364C2E-F734-4C79-B67B-EF59B21E1C5F}"/>
              </a:ext>
            </a:extLst>
          </p:cNvPr>
          <p:cNvSpPr>
            <a:spLocks noGrp="1"/>
          </p:cNvSpPr>
          <p:nvPr>
            <p:ph idx="1"/>
          </p:nvPr>
        </p:nvSpPr>
        <p:spPr/>
        <p:txBody>
          <a:bodyPr>
            <a:normAutofit fontScale="62500" lnSpcReduction="20000"/>
          </a:bodyPr>
          <a:lstStyle/>
          <a:p>
            <a:r>
              <a:rPr lang="fr-FR" i="1" dirty="0">
                <a:effectLst/>
              </a:rPr>
              <a:t>Les migrants et nous : Interroger l’hospitalité</a:t>
            </a:r>
            <a:r>
              <a:rPr lang="fr-FR" dirty="0">
                <a:effectLst/>
              </a:rPr>
              <a:t>. (s. d.). Consulté 19 novembre 2021, à l’adresse </a:t>
            </a:r>
            <a:r>
              <a:rPr lang="fr-FR" dirty="0">
                <a:effectLst/>
                <a:hlinkClick r:id="rId2"/>
              </a:rPr>
              <a:t>https://bibliotheques.paris.fr/agenda/doc/QUEFAIRE/67078/les-migrants-et-nous-interroger-l-hospitalite</a:t>
            </a:r>
            <a:endParaRPr lang="fr-FR" dirty="0">
              <a:effectLst/>
            </a:endParaRPr>
          </a:p>
          <a:p>
            <a:r>
              <a:rPr lang="fr-FR" i="1" dirty="0">
                <a:effectLst/>
              </a:rPr>
              <a:t>Lire la Bible—Marthe et Marie (Luc 10.38-42)</a:t>
            </a:r>
            <a:r>
              <a:rPr lang="fr-FR" dirty="0">
                <a:effectLst/>
              </a:rPr>
              <a:t>. (s. d.). Consulté 19 novembre 2021, à l’adresse </a:t>
            </a:r>
            <a:r>
              <a:rPr lang="fr-FR" dirty="0">
                <a:effectLst/>
                <a:hlinkClick r:id="rId3"/>
              </a:rPr>
              <a:t>https://www.universdelabible.net/lire-la-segond-21-en-ligne/luc/10.38-42/</a:t>
            </a:r>
            <a:endParaRPr lang="fr-FR" dirty="0">
              <a:effectLst/>
            </a:endParaRPr>
          </a:p>
          <a:p>
            <a:r>
              <a:rPr lang="fr-FR" dirty="0">
                <a:effectLst/>
              </a:rPr>
              <a:t>Martin, N. (2019). </a:t>
            </a:r>
            <a:r>
              <a:rPr lang="fr-FR" i="1" dirty="0">
                <a:effectLst/>
              </a:rPr>
              <a:t>Les âmes sauvages : Face à l’Occident, la résistance d’un peuple d’Alaska</a:t>
            </a:r>
            <a:r>
              <a:rPr lang="fr-FR" dirty="0">
                <a:effectLst/>
              </a:rPr>
              <a:t>. La Découverte.</a:t>
            </a:r>
          </a:p>
          <a:p>
            <a:r>
              <a:rPr lang="fr-FR" dirty="0">
                <a:effectLst/>
              </a:rPr>
              <a:t>Martin, N. (2020, août 7). </a:t>
            </a:r>
            <a:r>
              <a:rPr lang="fr-FR" dirty="0" err="1">
                <a:effectLst/>
              </a:rPr>
              <a:t>Nastassja</a:t>
            </a:r>
            <a:r>
              <a:rPr lang="fr-FR" dirty="0">
                <a:effectLst/>
              </a:rPr>
              <a:t> Martin : « Nous vivons une crise du récit ». </a:t>
            </a:r>
            <a:r>
              <a:rPr lang="fr-FR" i="1" dirty="0">
                <a:effectLst/>
              </a:rPr>
              <a:t>Le Monde.fr</a:t>
            </a:r>
            <a:r>
              <a:rPr lang="fr-FR" dirty="0">
                <a:effectLst/>
              </a:rPr>
              <a:t>. </a:t>
            </a:r>
            <a:r>
              <a:rPr lang="fr-FR" dirty="0">
                <a:effectLst/>
                <a:hlinkClick r:id="rId4"/>
              </a:rPr>
              <a:t>https://www.lemonde.fr/series-d-ete/article/2020/08/07/nastassja-martin-nous-vivons-une-crise-du-recit_6048421_3451060.html</a:t>
            </a:r>
            <a:endParaRPr lang="fr-FR" dirty="0">
              <a:effectLst/>
            </a:endParaRPr>
          </a:p>
          <a:p>
            <a:r>
              <a:rPr lang="fr-FR" i="1" dirty="0">
                <a:effectLst/>
              </a:rPr>
              <a:t>PRÉSERVER L’HOSPITALITÉ, USAGES ET APPROPRIATIONS DES LIEUX D’ACCUEIL EN MÉTROPOLE LYONNAISE</a:t>
            </a:r>
            <a:r>
              <a:rPr lang="fr-FR" dirty="0">
                <a:effectLst/>
              </a:rPr>
              <a:t>. (s. d.). Consulté 19 novembre 2021, à l’adresse </a:t>
            </a:r>
            <a:r>
              <a:rPr lang="fr-FR" dirty="0">
                <a:effectLst/>
                <a:hlinkClick r:id="rId5"/>
              </a:rPr>
              <a:t>https://www.bm-lyon.fr/spip.php?page=agenda_date_id&amp;source=326&amp;date_id=18057</a:t>
            </a:r>
            <a:endParaRPr lang="fr-FR" dirty="0">
              <a:effectLst/>
            </a:endParaRPr>
          </a:p>
          <a:p>
            <a:r>
              <a:rPr lang="fr-FR" dirty="0" err="1">
                <a:effectLst/>
              </a:rPr>
              <a:t>Slijkerman</a:t>
            </a:r>
            <a:r>
              <a:rPr lang="fr-FR" dirty="0">
                <a:effectLst/>
              </a:rPr>
              <a:t>, D., &amp; </a:t>
            </a:r>
            <a:r>
              <a:rPr lang="fr-FR" dirty="0" err="1">
                <a:effectLst/>
              </a:rPr>
              <a:t>Vlimmeren</a:t>
            </a:r>
            <a:r>
              <a:rPr lang="fr-FR" dirty="0">
                <a:effectLst/>
              </a:rPr>
              <a:t>, T. van. (2021). </a:t>
            </a:r>
            <a:r>
              <a:rPr lang="fr-FR" i="1" dirty="0">
                <a:effectLst/>
              </a:rPr>
              <a:t>Living </a:t>
            </a:r>
            <a:r>
              <a:rPr lang="fr-FR" i="1" dirty="0" err="1">
                <a:effectLst/>
              </a:rPr>
              <a:t>libraries</a:t>
            </a:r>
            <a:r>
              <a:rPr lang="fr-FR" i="1" dirty="0">
                <a:effectLst/>
              </a:rPr>
              <a:t> : The house of the </a:t>
            </a:r>
            <a:r>
              <a:rPr lang="fr-FR" i="1" dirty="0" err="1">
                <a:effectLst/>
              </a:rPr>
              <a:t>community</a:t>
            </a:r>
            <a:r>
              <a:rPr lang="fr-FR" i="1" dirty="0">
                <a:effectLst/>
              </a:rPr>
              <a:t> </a:t>
            </a:r>
            <a:r>
              <a:rPr lang="fr-FR" i="1" dirty="0" err="1">
                <a:effectLst/>
              </a:rPr>
              <a:t>arounf</a:t>
            </a:r>
            <a:r>
              <a:rPr lang="fr-FR" i="1" dirty="0">
                <a:effectLst/>
              </a:rPr>
              <a:t> the world</a:t>
            </a:r>
            <a:r>
              <a:rPr lang="fr-FR" dirty="0">
                <a:effectLst/>
              </a:rPr>
              <a:t>. de </a:t>
            </a:r>
            <a:r>
              <a:rPr lang="fr-FR" dirty="0" err="1">
                <a:effectLst/>
              </a:rPr>
              <a:t>Bibliotheek</a:t>
            </a:r>
            <a:r>
              <a:rPr lang="fr-FR" dirty="0">
                <a:effectLst/>
              </a:rPr>
              <a:t> Utrecht.</a:t>
            </a:r>
          </a:p>
          <a:p>
            <a:r>
              <a:rPr lang="fr-FR" dirty="0" err="1">
                <a:effectLst/>
              </a:rPr>
              <a:t>Spinhirny</a:t>
            </a:r>
            <a:r>
              <a:rPr lang="fr-FR" dirty="0">
                <a:effectLst/>
              </a:rPr>
              <a:t>, F. (2015). La fatigue de compassion : L’hospitalité en question. </a:t>
            </a:r>
            <a:r>
              <a:rPr lang="fr-FR" i="1" dirty="0">
                <a:effectLst/>
              </a:rPr>
              <a:t>GESTIONS HOSPITALIERES</a:t>
            </a:r>
            <a:r>
              <a:rPr lang="fr-FR" dirty="0">
                <a:effectLst/>
              </a:rPr>
              <a:t>, </a:t>
            </a:r>
            <a:r>
              <a:rPr lang="fr-FR" i="1" dirty="0">
                <a:effectLst/>
              </a:rPr>
              <a:t>(546)</a:t>
            </a:r>
            <a:r>
              <a:rPr lang="fr-FR" dirty="0">
                <a:effectLst/>
              </a:rPr>
              <a:t>, 271‑274.</a:t>
            </a:r>
          </a:p>
          <a:p>
            <a:r>
              <a:rPr lang="fr-FR" dirty="0">
                <a:effectLst/>
              </a:rPr>
              <a:t>Tassin, É. (2003). </a:t>
            </a:r>
            <a:r>
              <a:rPr lang="fr-FR" i="1" dirty="0">
                <a:effectLst/>
              </a:rPr>
              <a:t>Un monde commun : Pour une </a:t>
            </a:r>
            <a:r>
              <a:rPr lang="fr-FR" i="1" dirty="0" err="1">
                <a:effectLst/>
              </a:rPr>
              <a:t>cosmo-politique</a:t>
            </a:r>
            <a:r>
              <a:rPr lang="fr-FR" i="1" dirty="0">
                <a:effectLst/>
              </a:rPr>
              <a:t> des conflits</a:t>
            </a:r>
            <a:r>
              <a:rPr lang="fr-FR" dirty="0">
                <a:effectLst/>
              </a:rPr>
              <a:t>. Éd. du Seuil, DL 2003.</a:t>
            </a:r>
          </a:p>
          <a:p>
            <a:endParaRPr lang="fr-FR" dirty="0"/>
          </a:p>
        </p:txBody>
      </p:sp>
    </p:spTree>
    <p:extLst>
      <p:ext uri="{BB962C8B-B14F-4D97-AF65-F5344CB8AC3E}">
        <p14:creationId xmlns:p14="http://schemas.microsoft.com/office/powerpoint/2010/main" val="16437159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A4D6B22-E379-4C00-AB00-09CFA0194D79}"/>
              </a:ext>
            </a:extLst>
          </p:cNvPr>
          <p:cNvSpPr>
            <a:spLocks noGrp="1"/>
          </p:cNvSpPr>
          <p:nvPr>
            <p:ph type="title"/>
          </p:nvPr>
        </p:nvSpPr>
        <p:spPr/>
        <p:txBody>
          <a:bodyPr/>
          <a:lstStyle/>
          <a:p>
            <a:r>
              <a:rPr lang="fr-FR" dirty="0"/>
              <a:t>Merci ! </a:t>
            </a:r>
          </a:p>
        </p:txBody>
      </p:sp>
      <p:sp>
        <p:nvSpPr>
          <p:cNvPr id="3" name="Espace réservé du contenu 2">
            <a:extLst>
              <a:ext uri="{FF2B5EF4-FFF2-40B4-BE49-F238E27FC236}">
                <a16:creationId xmlns:a16="http://schemas.microsoft.com/office/drawing/2014/main" xmlns="" id="{F3D57AAA-BACC-4347-B9CA-63DFB1E3B8F6}"/>
              </a:ext>
            </a:extLst>
          </p:cNvPr>
          <p:cNvSpPr>
            <a:spLocks noGrp="1"/>
          </p:cNvSpPr>
          <p:nvPr>
            <p:ph type="body" idx="1"/>
          </p:nvPr>
        </p:nvSpPr>
        <p:spPr/>
        <p:txBody>
          <a:bodyPr/>
          <a:lstStyle/>
          <a:p>
            <a:pPr marL="0" indent="0">
              <a:buNone/>
            </a:pPr>
            <a:r>
              <a:rPr lang="fr-FR" dirty="0"/>
              <a:t>Raphaëlle Bats</a:t>
            </a:r>
          </a:p>
          <a:p>
            <a:pPr marL="0" indent="0">
              <a:buNone/>
            </a:pPr>
            <a:r>
              <a:rPr lang="fr-FR" dirty="0">
                <a:hlinkClick r:id="rId2"/>
              </a:rPr>
              <a:t>Raphaelle.bats@u-bordeaux.fr</a:t>
            </a:r>
            <a:endParaRPr lang="fr-FR" dirty="0"/>
          </a:p>
          <a:p>
            <a:pPr marL="0" indent="0">
              <a:buNone/>
            </a:pPr>
            <a:endParaRPr lang="fr-FR" dirty="0"/>
          </a:p>
        </p:txBody>
      </p:sp>
    </p:spTree>
    <p:extLst>
      <p:ext uri="{BB962C8B-B14F-4D97-AF65-F5344CB8AC3E}">
        <p14:creationId xmlns:p14="http://schemas.microsoft.com/office/powerpoint/2010/main" val="1922086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864CD41-4614-404B-B236-3CA18A54EA0E}"/>
              </a:ext>
            </a:extLst>
          </p:cNvPr>
          <p:cNvSpPr>
            <a:spLocks noGrp="1"/>
          </p:cNvSpPr>
          <p:nvPr>
            <p:ph type="title"/>
          </p:nvPr>
        </p:nvSpPr>
        <p:spPr/>
        <p:txBody>
          <a:bodyPr/>
          <a:lstStyle/>
          <a:p>
            <a:r>
              <a:rPr lang="fr-FR" dirty="0"/>
              <a:t>Inclusion et bibliothèques</a:t>
            </a:r>
          </a:p>
        </p:txBody>
      </p:sp>
      <p:sp>
        <p:nvSpPr>
          <p:cNvPr id="3" name="Espace réservé du contenu 2">
            <a:extLst>
              <a:ext uri="{FF2B5EF4-FFF2-40B4-BE49-F238E27FC236}">
                <a16:creationId xmlns:a16="http://schemas.microsoft.com/office/drawing/2014/main" xmlns="" id="{5D8D6ED9-5C77-4F9D-A18D-4CF40ED6B6AE}"/>
              </a:ext>
            </a:extLst>
          </p:cNvPr>
          <p:cNvSpPr>
            <a:spLocks noGrp="1"/>
          </p:cNvSpPr>
          <p:nvPr>
            <p:ph idx="1"/>
          </p:nvPr>
        </p:nvSpPr>
        <p:spPr/>
        <p:txBody>
          <a:bodyPr>
            <a:noAutofit/>
          </a:bodyPr>
          <a:lstStyle/>
          <a:p>
            <a:pPr marL="0" indent="0">
              <a:buNone/>
            </a:pPr>
            <a:r>
              <a:rPr lang="fr-FR" sz="1400" dirty="0"/>
              <a:t>Comment s’assurer que la bibliothèque soit inclusive et diverse ? Le caractère divers et inclusif de la bibliothèque est-il aussi atteint que nous ne le souhaiterions ? Sommes-nous véritablement accueillants </a:t>
            </a:r>
            <a:r>
              <a:rPr lang="fr-FR" sz="1400" dirty="0" smtClean="0"/>
              <a:t>?</a:t>
            </a:r>
            <a:endParaRPr lang="fr-FR" sz="1400" dirty="0"/>
          </a:p>
          <a:p>
            <a:pPr marL="0" indent="0">
              <a:buNone/>
            </a:pPr>
            <a:r>
              <a:rPr lang="fr-FR" sz="1400" dirty="0"/>
              <a:t>Doutes : </a:t>
            </a:r>
          </a:p>
          <a:p>
            <a:pPr marL="539750" indent="-360363">
              <a:buFont typeface="Wingdings" panose="05000000000000000000" pitchFamily="2" charset="2"/>
              <a:buChar char="q"/>
            </a:pPr>
            <a:r>
              <a:rPr lang="fr-FR" sz="1400" dirty="0"/>
              <a:t>Développement de la participation, MAIS celle-ci n’ouvre pas davantage l’éventail des usagers et ne mène que rarement à l’intégration des savoirs produits collectivement dans les collections de la bibliothèque.</a:t>
            </a:r>
          </a:p>
          <a:p>
            <a:pPr marL="539750" indent="-360363">
              <a:buFont typeface="Wingdings" panose="05000000000000000000" pitchFamily="2" charset="2"/>
              <a:buChar char="q"/>
            </a:pPr>
            <a:r>
              <a:rPr lang="fr-FR" sz="1400" dirty="0"/>
              <a:t>Développement de l’attention à la diversité en écho aux droits culturels, MAIS la mise en œuvre des droits culturels se réduit souvent à des animations de valorisation des différentes cultures plutôt qu’à des politiques affirmées pour et avec les différentes minorités.</a:t>
            </a:r>
          </a:p>
          <a:p>
            <a:pPr marL="539750" indent="-360363">
              <a:buFont typeface="Wingdings" panose="05000000000000000000" pitchFamily="2" charset="2"/>
              <a:buChar char="q"/>
            </a:pPr>
            <a:r>
              <a:rPr lang="fr-FR" sz="1400" dirty="0"/>
              <a:t>Le confinement a montré et mis en valeur la capacité des bibliothèques à prêter attention aux plus vulnérables avec beaucoup d’empathie. Les services développés pendant les confinements ont manifesté combien le souci de l’autre est au cœur du rôle social des bibliothèques. Et pourtant des concepts clés de la vulnérabilité comme la justice sociale ou l’éthique du care restent encore peu utilisés en bibliothèque</a:t>
            </a:r>
            <a:r>
              <a:rPr lang="fr-FR" sz="1400" dirty="0" smtClean="0"/>
              <a:t>.</a:t>
            </a:r>
            <a:endParaRPr lang="fr-FR" sz="1400" dirty="0"/>
          </a:p>
          <a:p>
            <a:pPr marL="0" indent="0">
              <a:buNone/>
            </a:pPr>
            <a:r>
              <a:rPr lang="fr-FR" sz="1400" dirty="0"/>
              <a:t>L’approche actuelle de l’</a:t>
            </a:r>
            <a:r>
              <a:rPr lang="fr-FR" sz="1400" b="1" dirty="0"/>
              <a:t>accueil</a:t>
            </a:r>
            <a:r>
              <a:rPr lang="fr-FR" sz="1400" dirty="0"/>
              <a:t> des idées, des récits et des habitants suffit-elle pour répondre à nos propres exigences en termes d’inclusion et de diversité ? </a:t>
            </a:r>
          </a:p>
        </p:txBody>
      </p:sp>
    </p:spTree>
    <p:extLst>
      <p:ext uri="{BB962C8B-B14F-4D97-AF65-F5344CB8AC3E}">
        <p14:creationId xmlns:p14="http://schemas.microsoft.com/office/powerpoint/2010/main" val="4134145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3E22AE6-1D58-4C94-B9A8-AFD322084982}"/>
              </a:ext>
            </a:extLst>
          </p:cNvPr>
          <p:cNvSpPr>
            <a:spLocks noGrp="1"/>
          </p:cNvSpPr>
          <p:nvPr>
            <p:ph type="title"/>
          </p:nvPr>
        </p:nvSpPr>
        <p:spPr/>
        <p:txBody>
          <a:bodyPr/>
          <a:lstStyle/>
          <a:p>
            <a:r>
              <a:rPr lang="fr-FR" dirty="0"/>
              <a:t>Une autre approche ? </a:t>
            </a:r>
          </a:p>
        </p:txBody>
      </p:sp>
      <p:sp>
        <p:nvSpPr>
          <p:cNvPr id="3" name="Espace réservé du contenu 2">
            <a:extLst>
              <a:ext uri="{FF2B5EF4-FFF2-40B4-BE49-F238E27FC236}">
                <a16:creationId xmlns:a16="http://schemas.microsoft.com/office/drawing/2014/main" xmlns="" id="{DDCDEF63-D730-4E2B-9697-9761117A61A7}"/>
              </a:ext>
            </a:extLst>
          </p:cNvPr>
          <p:cNvSpPr>
            <a:spLocks noGrp="1"/>
          </p:cNvSpPr>
          <p:nvPr>
            <p:ph idx="1"/>
          </p:nvPr>
        </p:nvSpPr>
        <p:spPr/>
        <p:txBody>
          <a:bodyPr>
            <a:normAutofit fontScale="92500" lnSpcReduction="10000"/>
          </a:bodyPr>
          <a:lstStyle/>
          <a:p>
            <a:pPr marL="0" indent="0">
              <a:buNone/>
            </a:pPr>
            <a:r>
              <a:rPr lang="fr-FR" dirty="0"/>
              <a:t>Hypothèse : </a:t>
            </a:r>
          </a:p>
          <a:p>
            <a:pPr marL="0" indent="0">
              <a:buNone/>
            </a:pPr>
            <a:endParaRPr lang="fr-FR" dirty="0"/>
          </a:p>
          <a:p>
            <a:pPr marL="0" indent="0">
              <a:buNone/>
            </a:pPr>
            <a:r>
              <a:rPr lang="fr-FR" dirty="0"/>
              <a:t>La notion d'</a:t>
            </a:r>
            <a:r>
              <a:rPr lang="fr-FR" b="1" dirty="0"/>
              <a:t>hospitalité</a:t>
            </a:r>
            <a:r>
              <a:rPr lang="fr-FR" dirty="0"/>
              <a:t>, plutôt que celle d’accueil, n’ouvre-t-elle pas de nouvelles perspectives en matière d’incitation à prendre part à la création et à la circulation des connaissances, qui pourraient nous permettre de mieux réaliser notre mission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r>
              <a:rPr lang="fr-FR" sz="1100" dirty="0"/>
              <a:t>Note : la mention d’incitation à la création… est une référence à l’Atlas of New </a:t>
            </a:r>
            <a:r>
              <a:rPr lang="fr-FR" sz="1100" dirty="0" err="1"/>
              <a:t>Librarianship</a:t>
            </a:r>
            <a:r>
              <a:rPr lang="fr-FR" sz="1100" dirty="0"/>
              <a:t> de David </a:t>
            </a:r>
            <a:r>
              <a:rPr lang="fr-FR" sz="1100" dirty="0" err="1"/>
              <a:t>Lankes</a:t>
            </a:r>
            <a:r>
              <a:rPr lang="fr-FR" sz="1100" dirty="0"/>
              <a:t>.</a:t>
            </a:r>
          </a:p>
        </p:txBody>
      </p:sp>
    </p:spTree>
    <p:extLst>
      <p:ext uri="{BB962C8B-B14F-4D97-AF65-F5344CB8AC3E}">
        <p14:creationId xmlns:p14="http://schemas.microsoft.com/office/powerpoint/2010/main" val="3591522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6DA503B-C9F0-4A00-AE37-362729F8A960}"/>
              </a:ext>
            </a:extLst>
          </p:cNvPr>
          <p:cNvSpPr>
            <a:spLocks noGrp="1"/>
          </p:cNvSpPr>
          <p:nvPr>
            <p:ph type="title"/>
          </p:nvPr>
        </p:nvSpPr>
        <p:spPr/>
        <p:txBody>
          <a:bodyPr/>
          <a:lstStyle/>
          <a:p>
            <a:r>
              <a:rPr lang="fr-FR" dirty="0"/>
              <a:t>Méthodologie</a:t>
            </a:r>
          </a:p>
        </p:txBody>
      </p:sp>
      <p:sp>
        <p:nvSpPr>
          <p:cNvPr id="3" name="Espace réservé du contenu 2">
            <a:extLst>
              <a:ext uri="{FF2B5EF4-FFF2-40B4-BE49-F238E27FC236}">
                <a16:creationId xmlns:a16="http://schemas.microsoft.com/office/drawing/2014/main" xmlns="" id="{7DB003D0-C286-4449-8DF8-CA9CA1330374}"/>
              </a:ext>
            </a:extLst>
          </p:cNvPr>
          <p:cNvSpPr>
            <a:spLocks noGrp="1"/>
          </p:cNvSpPr>
          <p:nvPr>
            <p:ph idx="1"/>
          </p:nvPr>
        </p:nvSpPr>
        <p:spPr>
          <a:xfrm>
            <a:off x="1024129" y="2590800"/>
            <a:ext cx="9720071" cy="3718560"/>
          </a:xfrm>
        </p:spPr>
        <p:txBody>
          <a:bodyPr>
            <a:normAutofit fontScale="92500" lnSpcReduction="10000"/>
          </a:bodyPr>
          <a:lstStyle/>
          <a:p>
            <a:pPr marL="0" indent="0">
              <a:buNone/>
            </a:pPr>
            <a:r>
              <a:rPr lang="fr-FR" sz="1900" dirty="0"/>
              <a:t>Recherches bibliographiques en sociologie et en philosophie, comme en sciences des bibliothèques. </a:t>
            </a:r>
          </a:p>
          <a:p>
            <a:pPr marL="0" indent="0">
              <a:buNone/>
            </a:pPr>
            <a:endParaRPr lang="fr-FR" sz="1900" dirty="0"/>
          </a:p>
          <a:p>
            <a:pPr marL="0" indent="0">
              <a:buNone/>
            </a:pPr>
            <a:r>
              <a:rPr lang="fr-FR" sz="1900" dirty="0"/>
              <a:t>Eléments de conclusion de deux précédents projets de recherche liés à la participation dans les bibliothèques : </a:t>
            </a:r>
          </a:p>
          <a:p>
            <a:pPr marL="539750" indent="-360363">
              <a:buFont typeface="Wingdings" panose="05000000000000000000" pitchFamily="2" charset="2"/>
              <a:buChar char="q"/>
            </a:pPr>
            <a:r>
              <a:rPr lang="fr-FR" sz="1900" dirty="0"/>
              <a:t>Thèse de doctorat en sociologie sur la participation en bibliothèque</a:t>
            </a:r>
          </a:p>
          <a:p>
            <a:pPr marL="539750" indent="-360363">
              <a:buFont typeface="Wingdings" panose="05000000000000000000" pitchFamily="2" charset="2"/>
              <a:buChar char="q"/>
            </a:pPr>
            <a:r>
              <a:rPr lang="fr-FR" sz="1900" dirty="0"/>
              <a:t>Projet PLACED, sur la visualisation des savoirs autours des événements en bibliothèque</a:t>
            </a:r>
          </a:p>
          <a:p>
            <a:pPr marL="0" indent="0">
              <a:buNone/>
            </a:pPr>
            <a:endParaRPr lang="fr-FR" sz="1900" dirty="0"/>
          </a:p>
          <a:p>
            <a:pPr marL="0" indent="0">
              <a:buNone/>
            </a:pPr>
            <a:r>
              <a:rPr lang="fr-FR" sz="1900" dirty="0"/>
              <a:t>Echanges entre les bibliothécaires pendant le séminaire « Bibliothèques en temps de crise / #BiblioCovid ». </a:t>
            </a:r>
          </a:p>
          <a:p>
            <a:endParaRPr lang="fr-FR" dirty="0"/>
          </a:p>
          <a:p>
            <a:endParaRPr lang="fr-FR" dirty="0"/>
          </a:p>
        </p:txBody>
      </p:sp>
    </p:spTree>
    <p:extLst>
      <p:ext uri="{BB962C8B-B14F-4D97-AF65-F5344CB8AC3E}">
        <p14:creationId xmlns:p14="http://schemas.microsoft.com/office/powerpoint/2010/main" val="1633546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9C33688-A353-4FA8-A95E-3D13BE1B0543}"/>
              </a:ext>
            </a:extLst>
          </p:cNvPr>
          <p:cNvSpPr>
            <a:spLocks noGrp="1"/>
          </p:cNvSpPr>
          <p:nvPr>
            <p:ph type="title"/>
          </p:nvPr>
        </p:nvSpPr>
        <p:spPr/>
        <p:txBody>
          <a:bodyPr/>
          <a:lstStyle/>
          <a:p>
            <a:r>
              <a:rPr lang="fr-FR" dirty="0"/>
              <a:t>L’hospitalité ?</a:t>
            </a:r>
          </a:p>
        </p:txBody>
      </p:sp>
      <p:sp>
        <p:nvSpPr>
          <p:cNvPr id="3" name="Espace réservé du contenu 2">
            <a:extLst>
              <a:ext uri="{FF2B5EF4-FFF2-40B4-BE49-F238E27FC236}">
                <a16:creationId xmlns:a16="http://schemas.microsoft.com/office/drawing/2014/main" xmlns="" id="{FE4DF2B1-0536-4450-ADA8-9A0CB1912049}"/>
              </a:ext>
            </a:extLst>
          </p:cNvPr>
          <p:cNvSpPr>
            <a:spLocks noGrp="1"/>
          </p:cNvSpPr>
          <p:nvPr>
            <p:ph idx="1"/>
          </p:nvPr>
        </p:nvSpPr>
        <p:spPr>
          <a:xfrm>
            <a:off x="1024128" y="2286000"/>
            <a:ext cx="10009632" cy="4318000"/>
          </a:xfrm>
        </p:spPr>
        <p:txBody>
          <a:bodyPr>
            <a:normAutofit lnSpcReduction="10000"/>
          </a:bodyPr>
          <a:lstStyle/>
          <a:p>
            <a:pPr marL="0" indent="0">
              <a:lnSpc>
                <a:spcPct val="100000"/>
              </a:lnSpc>
              <a:buNone/>
            </a:pPr>
            <a:r>
              <a:rPr lang="fr-FR" sz="2100" dirty="0" smtClean="0"/>
              <a:t>Deux </a:t>
            </a:r>
            <a:r>
              <a:rPr lang="fr-FR" sz="2100" dirty="0"/>
              <a:t>définitions de </a:t>
            </a:r>
            <a:r>
              <a:rPr lang="fr-FR" sz="2100" dirty="0" smtClean="0"/>
              <a:t>l’hospitalité </a:t>
            </a:r>
            <a:endParaRPr lang="fr-FR" sz="2100" dirty="0"/>
          </a:p>
          <a:p>
            <a:pPr marL="630238" indent="-366713">
              <a:lnSpc>
                <a:spcPct val="100000"/>
              </a:lnSpc>
              <a:buFont typeface="Courier New" panose="02070309020205020404" pitchFamily="49" charset="0"/>
              <a:buChar char="o"/>
            </a:pPr>
            <a:r>
              <a:rPr lang="fr-FR" sz="2100" dirty="0"/>
              <a:t>L’hospitalité comme l’accueil de ceux qui sont dans le besoin, ce qui implique notamment un travail de reconnaissance de l’impact de nos actions en termes de vulnérabilité,</a:t>
            </a:r>
          </a:p>
          <a:p>
            <a:pPr marL="630238" indent="-366713">
              <a:lnSpc>
                <a:spcPct val="100000"/>
              </a:lnSpc>
              <a:buFont typeface="Courier New" panose="02070309020205020404" pitchFamily="49" charset="0"/>
              <a:buChar char="o"/>
            </a:pPr>
            <a:r>
              <a:rPr lang="fr-FR" sz="2100" dirty="0"/>
              <a:t>L’hospitalité comme l’accueil de ceux qui nous sont étrangers, ce qui implique d’accepter combien l’ignorance, l’incertitude et le doute dressent des chemins positifs de connaissance.</a:t>
            </a:r>
          </a:p>
          <a:p>
            <a:pPr marL="0" indent="0">
              <a:lnSpc>
                <a:spcPct val="100000"/>
              </a:lnSpc>
              <a:buNone/>
            </a:pPr>
            <a:r>
              <a:rPr lang="fr-FR" sz="2100" dirty="0" smtClean="0"/>
              <a:t>Ouvrir sur des réflexions </a:t>
            </a:r>
            <a:r>
              <a:rPr lang="fr-FR" sz="2100" dirty="0"/>
              <a:t>sur le fait d'être hôte et de </a:t>
            </a:r>
            <a:r>
              <a:rPr lang="fr-FR" sz="2100" dirty="0" smtClean="0"/>
              <a:t>recevoir. </a:t>
            </a:r>
            <a:endParaRPr lang="fr-FR" sz="2100" dirty="0"/>
          </a:p>
          <a:p>
            <a:pPr marL="0" indent="0">
              <a:lnSpc>
                <a:spcPct val="100000"/>
              </a:lnSpc>
              <a:buNone/>
            </a:pPr>
            <a:r>
              <a:rPr lang="fr-FR" sz="2100" dirty="0" smtClean="0"/>
              <a:t>Se donner l’opportunité </a:t>
            </a:r>
            <a:r>
              <a:rPr lang="fr-FR" sz="2100" dirty="0"/>
              <a:t>de construire de nouveaux réseaux d’attention, de reconnaissance et de connaissance qui seront de faire plus inclusifs, plus divers, mais aussi plus troublants.</a:t>
            </a:r>
          </a:p>
          <a:p>
            <a:endParaRPr lang="fr-FR" dirty="0"/>
          </a:p>
        </p:txBody>
      </p:sp>
    </p:spTree>
    <p:extLst>
      <p:ext uri="{BB962C8B-B14F-4D97-AF65-F5344CB8AC3E}">
        <p14:creationId xmlns:p14="http://schemas.microsoft.com/office/powerpoint/2010/main" val="589603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E5BCE09-B804-4405-A429-3EDA68980806}"/>
              </a:ext>
            </a:extLst>
          </p:cNvPr>
          <p:cNvSpPr>
            <a:spLocks noGrp="1"/>
          </p:cNvSpPr>
          <p:nvPr>
            <p:ph type="title"/>
          </p:nvPr>
        </p:nvSpPr>
        <p:spPr/>
        <p:txBody>
          <a:bodyPr/>
          <a:lstStyle/>
          <a:p>
            <a:r>
              <a:rPr lang="fr-FR" dirty="0"/>
              <a:t>Partie 1 : Définitions</a:t>
            </a:r>
          </a:p>
        </p:txBody>
      </p:sp>
      <p:sp>
        <p:nvSpPr>
          <p:cNvPr id="3" name="Espace réservé du texte 2">
            <a:extLst>
              <a:ext uri="{FF2B5EF4-FFF2-40B4-BE49-F238E27FC236}">
                <a16:creationId xmlns:a16="http://schemas.microsoft.com/office/drawing/2014/main" xmlns="" id="{B20BAF60-A7BE-4211-836A-03DA9D0AB063}"/>
              </a:ext>
            </a:extLst>
          </p:cNvPr>
          <p:cNvSpPr>
            <a:spLocks noGrp="1"/>
          </p:cNvSpPr>
          <p:nvPr>
            <p:ph type="body" idx="1"/>
          </p:nvPr>
        </p:nvSpPr>
        <p:spPr/>
        <p:txBody>
          <a:bodyPr/>
          <a:lstStyle/>
          <a:p>
            <a:r>
              <a:rPr lang="fr-FR" dirty="0"/>
              <a:t>Définir l’hospitalité</a:t>
            </a:r>
          </a:p>
        </p:txBody>
      </p:sp>
      <p:sp>
        <p:nvSpPr>
          <p:cNvPr id="4" name="Rectangle 3">
            <a:extLst>
              <a:ext uri="{FF2B5EF4-FFF2-40B4-BE49-F238E27FC236}">
                <a16:creationId xmlns:a16="http://schemas.microsoft.com/office/drawing/2014/main" xmlns="" id="{58434532-1EE4-3A41-3A3F-7CE722982552}"/>
              </a:ext>
            </a:extLst>
          </p:cNvPr>
          <p:cNvSpPr/>
          <p:nvPr/>
        </p:nvSpPr>
        <p:spPr>
          <a:xfrm>
            <a:off x="0" y="0"/>
            <a:ext cx="12192000" cy="45866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78474289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égral">
  <a:themeElements>
    <a:clrScheme name="Inté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é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é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8032</TotalTime>
  <Words>3320</Words>
  <Application>Microsoft Office PowerPoint</Application>
  <PresentationFormat>Grand écran</PresentationFormat>
  <Paragraphs>307</Paragraphs>
  <Slides>48</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48</vt:i4>
      </vt:variant>
    </vt:vector>
  </HeadingPairs>
  <TitlesOfParts>
    <vt:vector size="55" baseType="lpstr">
      <vt:lpstr>Arial</vt:lpstr>
      <vt:lpstr>Courier New</vt:lpstr>
      <vt:lpstr>Tw Cen MT</vt:lpstr>
      <vt:lpstr>Tw Cen MT Condensed</vt:lpstr>
      <vt:lpstr>Wingdings</vt:lpstr>
      <vt:lpstr>Wingdings 3</vt:lpstr>
      <vt:lpstr>Intégral</vt:lpstr>
      <vt:lpstr>« Vers une hospitalité documentaire :  redéfinir l’accueil et l’inclusion en bibliothèque »</vt:lpstr>
      <vt:lpstr>Bonjour ! </vt:lpstr>
      <vt:lpstr>Plan</vt:lpstr>
      <vt:lpstr>Introduction</vt:lpstr>
      <vt:lpstr>Inclusion et bibliothèques</vt:lpstr>
      <vt:lpstr>Une autre approche ? </vt:lpstr>
      <vt:lpstr>Méthodologie</vt:lpstr>
      <vt:lpstr>L’hospitalité ?</vt:lpstr>
      <vt:lpstr>Partie 1 : Définitions</vt:lpstr>
      <vt:lpstr>1/ Accueillir ceux qui en ont besoin</vt:lpstr>
      <vt:lpstr>Travail de définition</vt:lpstr>
      <vt:lpstr>Première définition de l’hospitalité</vt:lpstr>
      <vt:lpstr>L’hospitalité et l’hôpital</vt:lpstr>
      <vt:lpstr>De l’hospitalité vers le care</vt:lpstr>
      <vt:lpstr>L’hospitalité, le Care et les bibliothèques</vt:lpstr>
      <vt:lpstr>Le bibliothécaire et le soin</vt:lpstr>
      <vt:lpstr>Le service public et les besoins</vt:lpstr>
      <vt:lpstr>Le service public et les besoins</vt:lpstr>
      <vt:lpstr>Focus : la vulnérabilité</vt:lpstr>
      <vt:lpstr>L’empathie et l’attention</vt:lpstr>
      <vt:lpstr>2/ Accueillir ceux qui nous sont étrangers</vt:lpstr>
      <vt:lpstr>Travail de définition</vt:lpstr>
      <vt:lpstr>Deuxième définition de l’hospitalité</vt:lpstr>
      <vt:lpstr>l’hospitalité et droit des étrangers</vt:lpstr>
      <vt:lpstr>l’hospitalité et l’hôtel</vt:lpstr>
      <vt:lpstr>Hospitalité et intimité</vt:lpstr>
      <vt:lpstr>Hospitalité et les bibliothèques</vt:lpstr>
      <vt:lpstr>L’étranger et la bibliothèque</vt:lpstr>
      <vt:lpstr>L’étranger qui s’installe</vt:lpstr>
      <vt:lpstr>L’étranger de passage</vt:lpstr>
      <vt:lpstr>L’étranger à ma culture</vt:lpstr>
      <vt:lpstr>Points d’attention </vt:lpstr>
      <vt:lpstr>L’étranger à nos idées</vt:lpstr>
      <vt:lpstr>De l’hospitalité à la réception</vt:lpstr>
      <vt:lpstr>Partie 2 : Evolutions</vt:lpstr>
      <vt:lpstr>3/ Vers une hospitalité documentaire</vt:lpstr>
      <vt:lpstr>Recevoir ? une hospitalité sous condition ? </vt:lpstr>
      <vt:lpstr>Hospitalité et Echange</vt:lpstr>
      <vt:lpstr>Hospitalité, écoute et récits</vt:lpstr>
      <vt:lpstr>Sommes-nous à l’écoute ?</vt:lpstr>
      <vt:lpstr>Les enjeux d’une hospitalité documentaire 1/3</vt:lpstr>
      <vt:lpstr>Les enjeux d’une hospitalité documentaire 2/3</vt:lpstr>
      <vt:lpstr>Les enjeux d’une hospitalité documentaire 3/3</vt:lpstr>
      <vt:lpstr>Conclusion</vt:lpstr>
      <vt:lpstr>Conclusion</vt:lpstr>
      <vt:lpstr>Bibliographie</vt:lpstr>
      <vt:lpstr>Bibliographie</vt:lpstr>
      <vt:lpstr>Merci !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Vers une hospitalité documentaire : redéfinir l’accueil et l’inclusion en bibliothèque »</dc:title>
  <dc:creator>raphaelle bats</dc:creator>
  <cp:lastModifiedBy>Raphaëlle Bats</cp:lastModifiedBy>
  <cp:revision>24</cp:revision>
  <dcterms:created xsi:type="dcterms:W3CDTF">2021-12-23T07:42:29Z</dcterms:created>
  <dcterms:modified xsi:type="dcterms:W3CDTF">2022-05-10T08:41:23Z</dcterms:modified>
</cp:coreProperties>
</file>