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6" r:id="rId3"/>
    <p:sldId id="310" r:id="rId4"/>
    <p:sldId id="308" r:id="rId5"/>
    <p:sldId id="309" r:id="rId6"/>
    <p:sldId id="315" r:id="rId7"/>
    <p:sldId id="314" r:id="rId8"/>
    <p:sldId id="313" r:id="rId9"/>
    <p:sldId id="290" r:id="rId10"/>
  </p:sldIdLst>
  <p:sldSz cx="9144000" cy="6858000" type="screen4x3"/>
  <p:notesSz cx="7315200" cy="96012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339933"/>
    <a:srgbClr val="FF9933"/>
    <a:srgbClr val="FFCC00"/>
    <a:srgbClr val="808000"/>
    <a:srgbClr val="CCCC00"/>
    <a:srgbClr val="3366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42" autoAdjust="0"/>
    <p:restoredTop sz="88596" autoAdjust="0"/>
  </p:normalViewPr>
  <p:slideViewPr>
    <p:cSldViewPr>
      <p:cViewPr varScale="1">
        <p:scale>
          <a:sx n="61" d="100"/>
          <a:sy n="61" d="100"/>
        </p:scale>
        <p:origin x="1288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219B53-E74E-499F-9D6F-38FC383C4008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275416-25A8-491D-BB17-9EDC8DDF0744}">
      <dgm:prSet phldrT="[Text]"/>
      <dgm:spPr>
        <a:solidFill>
          <a:srgbClr val="FF9933"/>
        </a:solidFill>
      </dgm:spPr>
      <dgm:t>
        <a:bodyPr/>
        <a:lstStyle/>
        <a:p>
          <a:r>
            <a:rPr lang="en-US" altLang="en-US" dirty="0">
              <a:solidFill>
                <a:srgbClr val="606060"/>
              </a:solidFill>
            </a:rPr>
            <a:t>Data Aggregation</a:t>
          </a:r>
          <a:endParaRPr lang="en-US" dirty="0"/>
        </a:p>
      </dgm:t>
    </dgm:pt>
    <dgm:pt modelId="{2D4EA64E-C725-4D8D-834E-DC3408D908E2}" type="parTrans" cxnId="{D6D11125-57EE-4754-9BFF-FE8112752179}">
      <dgm:prSet/>
      <dgm:spPr/>
      <dgm:t>
        <a:bodyPr/>
        <a:lstStyle/>
        <a:p>
          <a:endParaRPr lang="en-US"/>
        </a:p>
      </dgm:t>
    </dgm:pt>
    <dgm:pt modelId="{1835908A-9C6E-4933-84FF-88AE90DFDCA5}" type="sibTrans" cxnId="{D6D11125-57EE-4754-9BFF-FE8112752179}">
      <dgm:prSet/>
      <dgm:spPr>
        <a:ln w="28575">
          <a:solidFill>
            <a:srgbClr val="FF9933"/>
          </a:solidFill>
        </a:ln>
      </dgm:spPr>
      <dgm:t>
        <a:bodyPr/>
        <a:lstStyle/>
        <a:p>
          <a:endParaRPr lang="en-US"/>
        </a:p>
      </dgm:t>
    </dgm:pt>
    <dgm:pt modelId="{D2A0B844-67CB-4BE4-B182-9CA2E301E425}">
      <dgm:prSet phldrT="[Text]"/>
      <dgm:spPr>
        <a:solidFill>
          <a:srgbClr val="008000"/>
        </a:solidFill>
      </dgm:spPr>
      <dgm:t>
        <a:bodyPr/>
        <a:lstStyle/>
        <a:p>
          <a:r>
            <a:rPr lang="en-US" dirty="0"/>
            <a:t>Data Analysis</a:t>
          </a:r>
        </a:p>
      </dgm:t>
    </dgm:pt>
    <dgm:pt modelId="{56355C7B-3CA1-4B0D-A71A-B6ECA1FB7645}" type="parTrans" cxnId="{AE9000AC-C8AB-4774-B3D5-395B3CEC59B9}">
      <dgm:prSet/>
      <dgm:spPr/>
      <dgm:t>
        <a:bodyPr/>
        <a:lstStyle/>
        <a:p>
          <a:endParaRPr lang="en-US"/>
        </a:p>
      </dgm:t>
    </dgm:pt>
    <dgm:pt modelId="{FC286E2F-4D79-43EB-8450-35C78E87B8DF}" type="sibTrans" cxnId="{AE9000AC-C8AB-4774-B3D5-395B3CEC59B9}">
      <dgm:prSet/>
      <dgm:spPr>
        <a:ln w="28575">
          <a:solidFill>
            <a:srgbClr val="339933"/>
          </a:solidFill>
        </a:ln>
      </dgm:spPr>
      <dgm:t>
        <a:bodyPr/>
        <a:lstStyle/>
        <a:p>
          <a:endParaRPr lang="en-US"/>
        </a:p>
      </dgm:t>
    </dgm:pt>
    <dgm:pt modelId="{38A07009-8376-4811-8F5B-6D6E348D4520}">
      <dgm:prSet phldrT="[Text]"/>
      <dgm:spPr>
        <a:solidFill>
          <a:srgbClr val="CCCC00"/>
        </a:solidFill>
      </dgm:spPr>
      <dgm:t>
        <a:bodyPr/>
        <a:lstStyle/>
        <a:p>
          <a:r>
            <a:rPr lang="en-US" altLang="en-US">
              <a:solidFill>
                <a:srgbClr val="606060"/>
              </a:solidFill>
            </a:rPr>
            <a:t>Knowledge extraction</a:t>
          </a:r>
          <a:endParaRPr lang="en-US" dirty="0"/>
        </a:p>
      </dgm:t>
    </dgm:pt>
    <dgm:pt modelId="{9CDD84B6-C2C9-41D0-9723-3098F5881F47}" type="parTrans" cxnId="{35425ED3-D927-4ADE-AA0D-1CA16CA2741D}">
      <dgm:prSet/>
      <dgm:spPr/>
      <dgm:t>
        <a:bodyPr/>
        <a:lstStyle/>
        <a:p>
          <a:endParaRPr lang="en-US"/>
        </a:p>
      </dgm:t>
    </dgm:pt>
    <dgm:pt modelId="{84F3AAC5-0D25-46D0-ABF3-ECAF7991A8D9}" type="sibTrans" cxnId="{35425ED3-D927-4ADE-AA0D-1CA16CA2741D}">
      <dgm:prSet/>
      <dgm:spPr>
        <a:ln w="28575">
          <a:solidFill>
            <a:srgbClr val="CCCC00"/>
          </a:solidFill>
        </a:ln>
      </dgm:spPr>
      <dgm:t>
        <a:bodyPr/>
        <a:lstStyle/>
        <a:p>
          <a:endParaRPr lang="en-US"/>
        </a:p>
      </dgm:t>
    </dgm:pt>
    <dgm:pt modelId="{C52C3A3F-BC4C-42BE-AD5F-C96B1371EDBD}">
      <dgm:prSet phldrT="[Text]"/>
      <dgm:spPr>
        <a:solidFill>
          <a:srgbClr val="FFC000"/>
        </a:solidFill>
      </dgm:spPr>
      <dgm:t>
        <a:bodyPr/>
        <a:lstStyle/>
        <a:p>
          <a:r>
            <a:rPr lang="en-US" altLang="en-US">
              <a:solidFill>
                <a:srgbClr val="606060"/>
              </a:solidFill>
            </a:rPr>
            <a:t>Sentiment analysis</a:t>
          </a:r>
          <a:endParaRPr lang="en-US" dirty="0"/>
        </a:p>
      </dgm:t>
    </dgm:pt>
    <dgm:pt modelId="{1644AB5A-592F-4C53-9039-56B544F45760}" type="parTrans" cxnId="{5D6641DC-4FE3-452C-8786-A1DCFC825050}">
      <dgm:prSet/>
      <dgm:spPr/>
      <dgm:t>
        <a:bodyPr/>
        <a:lstStyle/>
        <a:p>
          <a:endParaRPr lang="en-US"/>
        </a:p>
      </dgm:t>
    </dgm:pt>
    <dgm:pt modelId="{EC5672BE-16A1-461E-8E4D-A1256E09EF28}" type="sibTrans" cxnId="{5D6641DC-4FE3-452C-8786-A1DCFC825050}">
      <dgm:prSet/>
      <dgm:spPr>
        <a:ln w="28575">
          <a:solidFill>
            <a:srgbClr val="FFC000"/>
          </a:solidFill>
        </a:ln>
      </dgm:spPr>
      <dgm:t>
        <a:bodyPr/>
        <a:lstStyle/>
        <a:p>
          <a:endParaRPr lang="en-US"/>
        </a:p>
      </dgm:t>
    </dgm:pt>
    <dgm:pt modelId="{92CC0C44-B0EE-40DA-99DF-E9F8E573FB68}">
      <dgm:prSet phldrT="[Text]"/>
      <dgm:spPr>
        <a:solidFill>
          <a:srgbClr val="669900"/>
        </a:solidFill>
      </dgm:spPr>
      <dgm:t>
        <a:bodyPr/>
        <a:lstStyle/>
        <a:p>
          <a:r>
            <a:rPr lang="en-US" altLang="en-US" dirty="0">
              <a:solidFill>
                <a:srgbClr val="606060"/>
              </a:solidFill>
            </a:rPr>
            <a:t>Support decision making for farmers and consumers</a:t>
          </a:r>
          <a:endParaRPr lang="en-US" dirty="0"/>
        </a:p>
      </dgm:t>
    </dgm:pt>
    <dgm:pt modelId="{151BB96B-2268-41CE-A041-275BE34F0CC8}" type="parTrans" cxnId="{AB3D1EE5-3D0A-4B70-A2D8-A24295E24AB1}">
      <dgm:prSet/>
      <dgm:spPr/>
      <dgm:t>
        <a:bodyPr/>
        <a:lstStyle/>
        <a:p>
          <a:endParaRPr lang="en-US"/>
        </a:p>
      </dgm:t>
    </dgm:pt>
    <dgm:pt modelId="{2F816701-C20B-4177-8830-3976B05C871A}" type="sibTrans" cxnId="{AB3D1EE5-3D0A-4B70-A2D8-A24295E24AB1}">
      <dgm:prSet/>
      <dgm:spPr/>
      <dgm:t>
        <a:bodyPr/>
        <a:lstStyle/>
        <a:p>
          <a:endParaRPr lang="en-US"/>
        </a:p>
      </dgm:t>
    </dgm:pt>
    <dgm:pt modelId="{1D0C82B9-24C4-4C1A-B9D4-1013645422F6}" type="pres">
      <dgm:prSet presAssocID="{89219B53-E74E-499F-9D6F-38FC383C4008}" presName="Name0" presStyleCnt="0">
        <dgm:presLayoutVars>
          <dgm:dir/>
          <dgm:resizeHandles val="exact"/>
        </dgm:presLayoutVars>
      </dgm:prSet>
      <dgm:spPr/>
    </dgm:pt>
    <dgm:pt modelId="{A14671C1-49C4-4D78-AF8B-EBAEDA9BB742}" type="pres">
      <dgm:prSet presAssocID="{DD275416-25A8-491D-BB17-9EDC8DDF0744}" presName="node" presStyleLbl="node1" presStyleIdx="0" presStyleCnt="5">
        <dgm:presLayoutVars>
          <dgm:bulletEnabled val="1"/>
        </dgm:presLayoutVars>
      </dgm:prSet>
      <dgm:spPr/>
    </dgm:pt>
    <dgm:pt modelId="{2AEED6E0-0003-48A6-BD8F-67A2EDA41F4D}" type="pres">
      <dgm:prSet presAssocID="{1835908A-9C6E-4933-84FF-88AE90DFDCA5}" presName="sibTrans" presStyleLbl="sibTrans1D1" presStyleIdx="0" presStyleCnt="4"/>
      <dgm:spPr/>
    </dgm:pt>
    <dgm:pt modelId="{AC59B4BB-DA4E-4222-B8C4-AEFFB5BECEA2}" type="pres">
      <dgm:prSet presAssocID="{1835908A-9C6E-4933-84FF-88AE90DFDCA5}" presName="connectorText" presStyleLbl="sibTrans1D1" presStyleIdx="0" presStyleCnt="4"/>
      <dgm:spPr/>
    </dgm:pt>
    <dgm:pt modelId="{F72C10BA-CC1C-4C52-AC8D-21B5AD62E219}" type="pres">
      <dgm:prSet presAssocID="{D2A0B844-67CB-4BE4-B182-9CA2E301E425}" presName="node" presStyleLbl="node1" presStyleIdx="1" presStyleCnt="5">
        <dgm:presLayoutVars>
          <dgm:bulletEnabled val="1"/>
        </dgm:presLayoutVars>
      </dgm:prSet>
      <dgm:spPr/>
    </dgm:pt>
    <dgm:pt modelId="{2C1086D8-052E-4F9C-AA50-D68888393D07}" type="pres">
      <dgm:prSet presAssocID="{FC286E2F-4D79-43EB-8450-35C78E87B8DF}" presName="sibTrans" presStyleLbl="sibTrans1D1" presStyleIdx="1" presStyleCnt="4"/>
      <dgm:spPr/>
    </dgm:pt>
    <dgm:pt modelId="{004B92B1-7E48-4457-B897-2CBFD5D08440}" type="pres">
      <dgm:prSet presAssocID="{FC286E2F-4D79-43EB-8450-35C78E87B8DF}" presName="connectorText" presStyleLbl="sibTrans1D1" presStyleIdx="1" presStyleCnt="4"/>
      <dgm:spPr/>
    </dgm:pt>
    <dgm:pt modelId="{056836E0-3ECE-4346-B43C-57A6E8E1F024}" type="pres">
      <dgm:prSet presAssocID="{38A07009-8376-4811-8F5B-6D6E348D4520}" presName="node" presStyleLbl="node1" presStyleIdx="2" presStyleCnt="5">
        <dgm:presLayoutVars>
          <dgm:bulletEnabled val="1"/>
        </dgm:presLayoutVars>
      </dgm:prSet>
      <dgm:spPr/>
    </dgm:pt>
    <dgm:pt modelId="{E71BD21F-4806-413F-B072-6C9924E28FE9}" type="pres">
      <dgm:prSet presAssocID="{84F3AAC5-0D25-46D0-ABF3-ECAF7991A8D9}" presName="sibTrans" presStyleLbl="sibTrans1D1" presStyleIdx="2" presStyleCnt="4"/>
      <dgm:spPr/>
    </dgm:pt>
    <dgm:pt modelId="{9F18B6DB-9A40-4BEA-9D4F-EC1451629954}" type="pres">
      <dgm:prSet presAssocID="{84F3AAC5-0D25-46D0-ABF3-ECAF7991A8D9}" presName="connectorText" presStyleLbl="sibTrans1D1" presStyleIdx="2" presStyleCnt="4"/>
      <dgm:spPr/>
    </dgm:pt>
    <dgm:pt modelId="{2D7FD0B6-ED93-4C9F-994C-2084FB3F86D5}" type="pres">
      <dgm:prSet presAssocID="{C52C3A3F-BC4C-42BE-AD5F-C96B1371EDBD}" presName="node" presStyleLbl="node1" presStyleIdx="3" presStyleCnt="5">
        <dgm:presLayoutVars>
          <dgm:bulletEnabled val="1"/>
        </dgm:presLayoutVars>
      </dgm:prSet>
      <dgm:spPr/>
    </dgm:pt>
    <dgm:pt modelId="{28F22FA0-D638-4CB4-995E-A73A940A4753}" type="pres">
      <dgm:prSet presAssocID="{EC5672BE-16A1-461E-8E4D-A1256E09EF28}" presName="sibTrans" presStyleLbl="sibTrans1D1" presStyleIdx="3" presStyleCnt="4"/>
      <dgm:spPr/>
    </dgm:pt>
    <dgm:pt modelId="{8F098FCB-D0BD-4DB3-AA46-2F01593C6B24}" type="pres">
      <dgm:prSet presAssocID="{EC5672BE-16A1-461E-8E4D-A1256E09EF28}" presName="connectorText" presStyleLbl="sibTrans1D1" presStyleIdx="3" presStyleCnt="4"/>
      <dgm:spPr/>
    </dgm:pt>
    <dgm:pt modelId="{89DF25DC-A326-48AF-8EC1-48288DCAAA27}" type="pres">
      <dgm:prSet presAssocID="{92CC0C44-B0EE-40DA-99DF-E9F8E573FB68}" presName="node" presStyleLbl="node1" presStyleIdx="4" presStyleCnt="5" custScaleX="204398" custLinFactNeighborX="612" custLinFactNeighborY="-5357">
        <dgm:presLayoutVars>
          <dgm:bulletEnabled val="1"/>
        </dgm:presLayoutVars>
      </dgm:prSet>
      <dgm:spPr/>
    </dgm:pt>
  </dgm:ptLst>
  <dgm:cxnLst>
    <dgm:cxn modelId="{C4B36100-2BA5-5A4E-8159-F6B0E2619932}" type="presOf" srcId="{DD275416-25A8-491D-BB17-9EDC8DDF0744}" destId="{A14671C1-49C4-4D78-AF8B-EBAEDA9BB742}" srcOrd="0" destOrd="0" presId="urn:microsoft.com/office/officeart/2005/8/layout/bProcess3"/>
    <dgm:cxn modelId="{D6D11125-57EE-4754-9BFF-FE8112752179}" srcId="{89219B53-E74E-499F-9D6F-38FC383C4008}" destId="{DD275416-25A8-491D-BB17-9EDC8DDF0744}" srcOrd="0" destOrd="0" parTransId="{2D4EA64E-C725-4D8D-834E-DC3408D908E2}" sibTransId="{1835908A-9C6E-4933-84FF-88AE90DFDCA5}"/>
    <dgm:cxn modelId="{4671D45D-3A34-8C4E-BCED-EE3251730DC4}" type="presOf" srcId="{C52C3A3F-BC4C-42BE-AD5F-C96B1371EDBD}" destId="{2D7FD0B6-ED93-4C9F-994C-2084FB3F86D5}" srcOrd="0" destOrd="0" presId="urn:microsoft.com/office/officeart/2005/8/layout/bProcess3"/>
    <dgm:cxn modelId="{BBD67941-7943-5B4D-B1AF-76EF023C0321}" type="presOf" srcId="{84F3AAC5-0D25-46D0-ABF3-ECAF7991A8D9}" destId="{E71BD21F-4806-413F-B072-6C9924E28FE9}" srcOrd="0" destOrd="0" presId="urn:microsoft.com/office/officeart/2005/8/layout/bProcess3"/>
    <dgm:cxn modelId="{D8695D4D-4114-A447-BB68-0B08ACF480AA}" type="presOf" srcId="{EC5672BE-16A1-461E-8E4D-A1256E09EF28}" destId="{8F098FCB-D0BD-4DB3-AA46-2F01593C6B24}" srcOrd="1" destOrd="0" presId="urn:microsoft.com/office/officeart/2005/8/layout/bProcess3"/>
    <dgm:cxn modelId="{904C7956-8C15-C241-B8F7-F690868DFD4C}" type="presOf" srcId="{92CC0C44-B0EE-40DA-99DF-E9F8E573FB68}" destId="{89DF25DC-A326-48AF-8EC1-48288DCAAA27}" srcOrd="0" destOrd="0" presId="urn:microsoft.com/office/officeart/2005/8/layout/bProcess3"/>
    <dgm:cxn modelId="{FC97D88F-BA06-1F4F-8E6C-AEB48573DE49}" type="presOf" srcId="{FC286E2F-4D79-43EB-8450-35C78E87B8DF}" destId="{004B92B1-7E48-4457-B897-2CBFD5D08440}" srcOrd="1" destOrd="0" presId="urn:microsoft.com/office/officeart/2005/8/layout/bProcess3"/>
    <dgm:cxn modelId="{AE9000AC-C8AB-4774-B3D5-395B3CEC59B9}" srcId="{89219B53-E74E-499F-9D6F-38FC383C4008}" destId="{D2A0B844-67CB-4BE4-B182-9CA2E301E425}" srcOrd="1" destOrd="0" parTransId="{56355C7B-3CA1-4B0D-A71A-B6ECA1FB7645}" sibTransId="{FC286E2F-4D79-43EB-8450-35C78E87B8DF}"/>
    <dgm:cxn modelId="{9191B1B0-6FEC-B34A-BCB2-6E5CECA46E75}" type="presOf" srcId="{D2A0B844-67CB-4BE4-B182-9CA2E301E425}" destId="{F72C10BA-CC1C-4C52-AC8D-21B5AD62E219}" srcOrd="0" destOrd="0" presId="urn:microsoft.com/office/officeart/2005/8/layout/bProcess3"/>
    <dgm:cxn modelId="{53D3AEBF-6198-4542-BE46-95A0CEE733B6}" type="presOf" srcId="{38A07009-8376-4811-8F5B-6D6E348D4520}" destId="{056836E0-3ECE-4346-B43C-57A6E8E1F024}" srcOrd="0" destOrd="0" presId="urn:microsoft.com/office/officeart/2005/8/layout/bProcess3"/>
    <dgm:cxn modelId="{35425ED3-D927-4ADE-AA0D-1CA16CA2741D}" srcId="{89219B53-E74E-499F-9D6F-38FC383C4008}" destId="{38A07009-8376-4811-8F5B-6D6E348D4520}" srcOrd="2" destOrd="0" parTransId="{9CDD84B6-C2C9-41D0-9723-3098F5881F47}" sibTransId="{84F3AAC5-0D25-46D0-ABF3-ECAF7991A8D9}"/>
    <dgm:cxn modelId="{2A017DD3-7DB4-794F-9143-4B5665E1C542}" type="presOf" srcId="{89219B53-E74E-499F-9D6F-38FC383C4008}" destId="{1D0C82B9-24C4-4C1A-B9D4-1013645422F6}" srcOrd="0" destOrd="0" presId="urn:microsoft.com/office/officeart/2005/8/layout/bProcess3"/>
    <dgm:cxn modelId="{70C0BCD3-FE1F-714E-ACDF-4963136E3BD7}" type="presOf" srcId="{1835908A-9C6E-4933-84FF-88AE90DFDCA5}" destId="{2AEED6E0-0003-48A6-BD8F-67A2EDA41F4D}" srcOrd="0" destOrd="0" presId="urn:microsoft.com/office/officeart/2005/8/layout/bProcess3"/>
    <dgm:cxn modelId="{5D6641DC-4FE3-452C-8786-A1DCFC825050}" srcId="{89219B53-E74E-499F-9D6F-38FC383C4008}" destId="{C52C3A3F-BC4C-42BE-AD5F-C96B1371EDBD}" srcOrd="3" destOrd="0" parTransId="{1644AB5A-592F-4C53-9039-56B544F45760}" sibTransId="{EC5672BE-16A1-461E-8E4D-A1256E09EF28}"/>
    <dgm:cxn modelId="{F7CC29DE-A363-1340-A20B-07CDBE7612CF}" type="presOf" srcId="{84F3AAC5-0D25-46D0-ABF3-ECAF7991A8D9}" destId="{9F18B6DB-9A40-4BEA-9D4F-EC1451629954}" srcOrd="1" destOrd="0" presId="urn:microsoft.com/office/officeart/2005/8/layout/bProcess3"/>
    <dgm:cxn modelId="{D940FDE0-E191-5F4F-8993-C6D508DFF498}" type="presOf" srcId="{1835908A-9C6E-4933-84FF-88AE90DFDCA5}" destId="{AC59B4BB-DA4E-4222-B8C4-AEFFB5BECEA2}" srcOrd="1" destOrd="0" presId="urn:microsoft.com/office/officeart/2005/8/layout/bProcess3"/>
    <dgm:cxn modelId="{0A7ABAE3-D58E-DD49-8FCA-B0658E004908}" type="presOf" srcId="{FC286E2F-4D79-43EB-8450-35C78E87B8DF}" destId="{2C1086D8-052E-4F9C-AA50-D68888393D07}" srcOrd="0" destOrd="0" presId="urn:microsoft.com/office/officeart/2005/8/layout/bProcess3"/>
    <dgm:cxn modelId="{AB3D1EE5-3D0A-4B70-A2D8-A24295E24AB1}" srcId="{89219B53-E74E-499F-9D6F-38FC383C4008}" destId="{92CC0C44-B0EE-40DA-99DF-E9F8E573FB68}" srcOrd="4" destOrd="0" parTransId="{151BB96B-2268-41CE-A041-275BE34F0CC8}" sibTransId="{2F816701-C20B-4177-8830-3976B05C871A}"/>
    <dgm:cxn modelId="{41F63FF6-1B50-6E42-A1B0-E91527E28F06}" type="presOf" srcId="{EC5672BE-16A1-461E-8E4D-A1256E09EF28}" destId="{28F22FA0-D638-4CB4-995E-A73A940A4753}" srcOrd="0" destOrd="0" presId="urn:microsoft.com/office/officeart/2005/8/layout/bProcess3"/>
    <dgm:cxn modelId="{5EF28784-9FEC-2143-9B6D-106B677388F9}" type="presParOf" srcId="{1D0C82B9-24C4-4C1A-B9D4-1013645422F6}" destId="{A14671C1-49C4-4D78-AF8B-EBAEDA9BB742}" srcOrd="0" destOrd="0" presId="urn:microsoft.com/office/officeart/2005/8/layout/bProcess3"/>
    <dgm:cxn modelId="{DE35AFF2-6C2B-F844-94CE-8586F518A963}" type="presParOf" srcId="{1D0C82B9-24C4-4C1A-B9D4-1013645422F6}" destId="{2AEED6E0-0003-48A6-BD8F-67A2EDA41F4D}" srcOrd="1" destOrd="0" presId="urn:microsoft.com/office/officeart/2005/8/layout/bProcess3"/>
    <dgm:cxn modelId="{73594634-5856-2C42-8E94-25D3014DC631}" type="presParOf" srcId="{2AEED6E0-0003-48A6-BD8F-67A2EDA41F4D}" destId="{AC59B4BB-DA4E-4222-B8C4-AEFFB5BECEA2}" srcOrd="0" destOrd="0" presId="urn:microsoft.com/office/officeart/2005/8/layout/bProcess3"/>
    <dgm:cxn modelId="{4A2150BD-4C3E-5746-9DF2-1BDC057F317B}" type="presParOf" srcId="{1D0C82B9-24C4-4C1A-B9D4-1013645422F6}" destId="{F72C10BA-CC1C-4C52-AC8D-21B5AD62E219}" srcOrd="2" destOrd="0" presId="urn:microsoft.com/office/officeart/2005/8/layout/bProcess3"/>
    <dgm:cxn modelId="{D6E7D663-1DE7-3D43-9984-D0F0BF601C41}" type="presParOf" srcId="{1D0C82B9-24C4-4C1A-B9D4-1013645422F6}" destId="{2C1086D8-052E-4F9C-AA50-D68888393D07}" srcOrd="3" destOrd="0" presId="urn:microsoft.com/office/officeart/2005/8/layout/bProcess3"/>
    <dgm:cxn modelId="{36CD80F8-71FB-9C42-AEEB-83D1796896F5}" type="presParOf" srcId="{2C1086D8-052E-4F9C-AA50-D68888393D07}" destId="{004B92B1-7E48-4457-B897-2CBFD5D08440}" srcOrd="0" destOrd="0" presId="urn:microsoft.com/office/officeart/2005/8/layout/bProcess3"/>
    <dgm:cxn modelId="{0033D20A-44B2-A94F-B794-4F6FEB24733A}" type="presParOf" srcId="{1D0C82B9-24C4-4C1A-B9D4-1013645422F6}" destId="{056836E0-3ECE-4346-B43C-57A6E8E1F024}" srcOrd="4" destOrd="0" presId="urn:microsoft.com/office/officeart/2005/8/layout/bProcess3"/>
    <dgm:cxn modelId="{9F086C09-5292-D440-82BD-86199E5A5FCC}" type="presParOf" srcId="{1D0C82B9-24C4-4C1A-B9D4-1013645422F6}" destId="{E71BD21F-4806-413F-B072-6C9924E28FE9}" srcOrd="5" destOrd="0" presId="urn:microsoft.com/office/officeart/2005/8/layout/bProcess3"/>
    <dgm:cxn modelId="{5193FAE8-986F-494D-8689-4920CA6DDCB7}" type="presParOf" srcId="{E71BD21F-4806-413F-B072-6C9924E28FE9}" destId="{9F18B6DB-9A40-4BEA-9D4F-EC1451629954}" srcOrd="0" destOrd="0" presId="urn:microsoft.com/office/officeart/2005/8/layout/bProcess3"/>
    <dgm:cxn modelId="{BE90777C-D211-6F40-8A79-C21C94A74B65}" type="presParOf" srcId="{1D0C82B9-24C4-4C1A-B9D4-1013645422F6}" destId="{2D7FD0B6-ED93-4C9F-994C-2084FB3F86D5}" srcOrd="6" destOrd="0" presId="urn:microsoft.com/office/officeart/2005/8/layout/bProcess3"/>
    <dgm:cxn modelId="{2AF78004-7F7A-094C-B314-6A71BFF224ED}" type="presParOf" srcId="{1D0C82B9-24C4-4C1A-B9D4-1013645422F6}" destId="{28F22FA0-D638-4CB4-995E-A73A940A4753}" srcOrd="7" destOrd="0" presId="urn:microsoft.com/office/officeart/2005/8/layout/bProcess3"/>
    <dgm:cxn modelId="{F7C7D5C5-6E40-6D41-9228-5BDAFBB48BE1}" type="presParOf" srcId="{28F22FA0-D638-4CB4-995E-A73A940A4753}" destId="{8F098FCB-D0BD-4DB3-AA46-2F01593C6B24}" srcOrd="0" destOrd="0" presId="urn:microsoft.com/office/officeart/2005/8/layout/bProcess3"/>
    <dgm:cxn modelId="{58695DEE-019C-5A43-953A-1B711C94A4D5}" type="presParOf" srcId="{1D0C82B9-24C4-4C1A-B9D4-1013645422F6}" destId="{89DF25DC-A326-48AF-8EC1-48288DCAAA27}" srcOrd="8" destOrd="0" presId="urn:microsoft.com/office/officeart/2005/8/layout/bProcess3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EED6E0-0003-48A6-BD8F-67A2EDA41F4D}">
      <dsp:nvSpPr>
        <dsp:cNvPr id="0" name=""/>
        <dsp:cNvSpPr/>
      </dsp:nvSpPr>
      <dsp:spPr>
        <a:xfrm>
          <a:off x="2940249" y="545617"/>
          <a:ext cx="422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004" y="45720"/>
              </a:lnTo>
            </a:path>
          </a:pathLst>
        </a:custGeom>
        <a:noFill/>
        <a:ln w="28575" cap="flat" cmpd="sng" algn="ctr">
          <a:solidFill>
            <a:srgbClr val="FF9933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39936" y="589074"/>
        <a:ext cx="22630" cy="4526"/>
      </dsp:txXfrm>
    </dsp:sp>
    <dsp:sp modelId="{A14671C1-49C4-4D78-AF8B-EBAEDA9BB742}">
      <dsp:nvSpPr>
        <dsp:cNvPr id="0" name=""/>
        <dsp:cNvSpPr/>
      </dsp:nvSpPr>
      <dsp:spPr>
        <a:xfrm>
          <a:off x="974206" y="984"/>
          <a:ext cx="1967843" cy="1180706"/>
        </a:xfrm>
        <a:prstGeom prst="rect">
          <a:avLst/>
        </a:prstGeom>
        <a:solidFill>
          <a:srgbClr val="FF993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 dirty="0">
              <a:solidFill>
                <a:srgbClr val="606060"/>
              </a:solidFill>
            </a:rPr>
            <a:t>Data Aggregation</a:t>
          </a:r>
          <a:endParaRPr lang="en-US" sz="2200" kern="1200" dirty="0"/>
        </a:p>
      </dsp:txBody>
      <dsp:txXfrm>
        <a:off x="974206" y="984"/>
        <a:ext cx="1967843" cy="1180706"/>
      </dsp:txXfrm>
    </dsp:sp>
    <dsp:sp modelId="{2C1086D8-052E-4F9C-AA50-D68888393D07}">
      <dsp:nvSpPr>
        <dsp:cNvPr id="0" name=""/>
        <dsp:cNvSpPr/>
      </dsp:nvSpPr>
      <dsp:spPr>
        <a:xfrm>
          <a:off x="1958128" y="1179890"/>
          <a:ext cx="2420447" cy="422004"/>
        </a:xfrm>
        <a:custGeom>
          <a:avLst/>
          <a:gdLst/>
          <a:ahLst/>
          <a:cxnLst/>
          <a:rect l="0" t="0" r="0" b="0"/>
          <a:pathLst>
            <a:path>
              <a:moveTo>
                <a:pt x="2420447" y="0"/>
              </a:moveTo>
              <a:lnTo>
                <a:pt x="2420447" y="228102"/>
              </a:lnTo>
              <a:lnTo>
                <a:pt x="0" y="228102"/>
              </a:lnTo>
              <a:lnTo>
                <a:pt x="0" y="422004"/>
              </a:lnTo>
            </a:path>
          </a:pathLst>
        </a:custGeom>
        <a:noFill/>
        <a:ln w="28575" cap="flat" cmpd="sng" algn="ctr">
          <a:solidFill>
            <a:srgbClr val="339933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06791" y="1388629"/>
        <a:ext cx="123120" cy="4526"/>
      </dsp:txXfrm>
    </dsp:sp>
    <dsp:sp modelId="{F72C10BA-CC1C-4C52-AC8D-21B5AD62E219}">
      <dsp:nvSpPr>
        <dsp:cNvPr id="0" name=""/>
        <dsp:cNvSpPr/>
      </dsp:nvSpPr>
      <dsp:spPr>
        <a:xfrm>
          <a:off x="3394654" y="984"/>
          <a:ext cx="1967843" cy="1180706"/>
        </a:xfrm>
        <a:prstGeom prst="rect">
          <a:avLst/>
        </a:prstGeom>
        <a:solidFill>
          <a:srgbClr val="008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Data Analysis</a:t>
          </a:r>
        </a:p>
      </dsp:txBody>
      <dsp:txXfrm>
        <a:off x="3394654" y="984"/>
        <a:ext cx="1967843" cy="1180706"/>
      </dsp:txXfrm>
    </dsp:sp>
    <dsp:sp modelId="{E71BD21F-4806-413F-B072-6C9924E28FE9}">
      <dsp:nvSpPr>
        <dsp:cNvPr id="0" name=""/>
        <dsp:cNvSpPr/>
      </dsp:nvSpPr>
      <dsp:spPr>
        <a:xfrm>
          <a:off x="2940249" y="2178928"/>
          <a:ext cx="42200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422004" y="45720"/>
              </a:lnTo>
            </a:path>
          </a:pathLst>
        </a:custGeom>
        <a:noFill/>
        <a:ln w="28575" cap="flat" cmpd="sng" algn="ctr">
          <a:solidFill>
            <a:srgbClr val="CCCC0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39936" y="2222384"/>
        <a:ext cx="22630" cy="4526"/>
      </dsp:txXfrm>
    </dsp:sp>
    <dsp:sp modelId="{056836E0-3ECE-4346-B43C-57A6E8E1F024}">
      <dsp:nvSpPr>
        <dsp:cNvPr id="0" name=""/>
        <dsp:cNvSpPr/>
      </dsp:nvSpPr>
      <dsp:spPr>
        <a:xfrm>
          <a:off x="974206" y="1634294"/>
          <a:ext cx="1967843" cy="1180706"/>
        </a:xfrm>
        <a:prstGeom prst="rect">
          <a:avLst/>
        </a:prstGeom>
        <a:solidFill>
          <a:srgbClr val="CCCC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>
              <a:solidFill>
                <a:srgbClr val="606060"/>
              </a:solidFill>
            </a:rPr>
            <a:t>Knowledge extraction</a:t>
          </a:r>
          <a:endParaRPr lang="en-US" sz="2200" kern="1200" dirty="0"/>
        </a:p>
      </dsp:txBody>
      <dsp:txXfrm>
        <a:off x="974206" y="1634294"/>
        <a:ext cx="1967843" cy="1180706"/>
      </dsp:txXfrm>
    </dsp:sp>
    <dsp:sp modelId="{28F22FA0-D638-4CB4-995E-A73A940A4753}">
      <dsp:nvSpPr>
        <dsp:cNvPr id="0" name=""/>
        <dsp:cNvSpPr/>
      </dsp:nvSpPr>
      <dsp:spPr>
        <a:xfrm>
          <a:off x="2997366" y="2813201"/>
          <a:ext cx="1381209" cy="358753"/>
        </a:xfrm>
        <a:custGeom>
          <a:avLst/>
          <a:gdLst/>
          <a:ahLst/>
          <a:cxnLst/>
          <a:rect l="0" t="0" r="0" b="0"/>
          <a:pathLst>
            <a:path>
              <a:moveTo>
                <a:pt x="1381209" y="0"/>
              </a:moveTo>
              <a:lnTo>
                <a:pt x="1381209" y="196476"/>
              </a:lnTo>
              <a:lnTo>
                <a:pt x="0" y="196476"/>
              </a:lnTo>
              <a:lnTo>
                <a:pt x="0" y="358753"/>
              </a:lnTo>
            </a:path>
          </a:pathLst>
        </a:custGeom>
        <a:noFill/>
        <a:ln w="28575" cap="flat" cmpd="sng" algn="ctr">
          <a:solidFill>
            <a:srgbClr val="FFC000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652094" y="2990314"/>
        <a:ext cx="71751" cy="4526"/>
      </dsp:txXfrm>
    </dsp:sp>
    <dsp:sp modelId="{2D7FD0B6-ED93-4C9F-994C-2084FB3F86D5}">
      <dsp:nvSpPr>
        <dsp:cNvPr id="0" name=""/>
        <dsp:cNvSpPr/>
      </dsp:nvSpPr>
      <dsp:spPr>
        <a:xfrm>
          <a:off x="3394654" y="1634294"/>
          <a:ext cx="1967843" cy="1180706"/>
        </a:xfrm>
        <a:prstGeom prst="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>
              <a:solidFill>
                <a:srgbClr val="606060"/>
              </a:solidFill>
            </a:rPr>
            <a:t>Sentiment analysis</a:t>
          </a:r>
          <a:endParaRPr lang="en-US" sz="2200" kern="1200" dirty="0"/>
        </a:p>
      </dsp:txBody>
      <dsp:txXfrm>
        <a:off x="3394654" y="1634294"/>
        <a:ext cx="1967843" cy="1180706"/>
      </dsp:txXfrm>
    </dsp:sp>
    <dsp:sp modelId="{89DF25DC-A326-48AF-8EC1-48288DCAAA27}">
      <dsp:nvSpPr>
        <dsp:cNvPr id="0" name=""/>
        <dsp:cNvSpPr/>
      </dsp:nvSpPr>
      <dsp:spPr>
        <a:xfrm>
          <a:off x="986249" y="3204354"/>
          <a:ext cx="4022233" cy="1180706"/>
        </a:xfrm>
        <a:prstGeom prst="rect">
          <a:avLst/>
        </a:prstGeom>
        <a:solidFill>
          <a:srgbClr val="6699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en-US" sz="2200" kern="1200" dirty="0">
              <a:solidFill>
                <a:srgbClr val="606060"/>
              </a:solidFill>
            </a:rPr>
            <a:t>Support decision making for farmers and consumers</a:t>
          </a:r>
          <a:endParaRPr lang="en-US" sz="2200" kern="1200" dirty="0"/>
        </a:p>
      </dsp:txBody>
      <dsp:txXfrm>
        <a:off x="986249" y="3204354"/>
        <a:ext cx="4022233" cy="1180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535CBCDE-5365-41F0-9B2B-829F66F188B0}" type="datetimeFigureOut">
              <a:rPr lang="en-US" altLang="en-US"/>
              <a:pPr>
                <a:defRPr/>
              </a:pPr>
              <a:t>3/16/2018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C3F3F942-6DE0-4215-9727-06F0289AD3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0430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F3F942-6DE0-4215-9727-06F0289AD3E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396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F3F942-6DE0-4215-9727-06F0289AD3E9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18257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D38C3C5-335A-4D18-B080-8CDEFDB219AE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970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F3F942-6DE0-4215-9727-06F0289AD3E9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860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3F3F942-6DE0-4215-9727-06F0289AD3E9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484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8216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4738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25429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3411C-E8CC-42FC-A9F7-41727EAAF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7664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A6DC7E-50FF-4EC6-A949-2F49CC24C1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046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41E7-469A-4F1F-9A3B-481ADCE4FE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1568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3EE9D-947D-48AE-B7FE-ACEF5857FB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25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DDACE-8AB5-4820-9B52-B5AFEEE973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389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ED775-FBD7-4C96-8E1B-5916875CA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07860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BAFB2-0A3C-4F74-AE18-FB11BF08E8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7624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4CA89-6584-40EC-9131-9035915C899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675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7886700" cy="54359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>
              <a:defRPr>
                <a:solidFill>
                  <a:schemeClr val="bg2">
                    <a:lumMod val="75000"/>
                  </a:schemeClr>
                </a:solidFill>
              </a:defRPr>
            </a:lvl3pPr>
            <a:lvl4pPr>
              <a:defRPr>
                <a:solidFill>
                  <a:schemeClr val="bg2">
                    <a:lumMod val="75000"/>
                  </a:schemeClr>
                </a:solidFill>
              </a:defRPr>
            </a:lvl4pPr>
            <a:lvl5pPr>
              <a:defRPr>
                <a:solidFill>
                  <a:schemeClr val="bg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55875" y="6448425"/>
            <a:ext cx="3567113" cy="365125"/>
          </a:xfrm>
        </p:spPr>
        <p:txBody>
          <a:bodyPr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448425"/>
            <a:ext cx="2057400" cy="365125"/>
          </a:xfrm>
        </p:spPr>
        <p:txBody>
          <a:bodyPr/>
          <a:lstStyle>
            <a:lvl1pPr>
              <a:defRPr sz="1000"/>
            </a:lvl1pPr>
          </a:lstStyle>
          <a:p>
            <a:pPr>
              <a:defRPr/>
            </a:pPr>
            <a:fld id="{A2BECB74-8EEE-43A0-88E8-99DEB3B6F4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6260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B528A-D96A-4A5F-8DC0-EF3D1CBD16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095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EC804-5540-401F-B1F3-5B5060CE8B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1109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20A63-5E29-4D3F-9BCD-279CAF2806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1230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582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92749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7376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0019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16388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7935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2798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INTERNO-2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625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8E7AA60-5E5C-4DDE-A43F-7F14B504E5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6" r:id="rId1"/>
    <p:sldLayoutId id="2147484157" r:id="rId2"/>
    <p:sldLayoutId id="2147484158" r:id="rId3"/>
    <p:sldLayoutId id="2147484159" r:id="rId4"/>
    <p:sldLayoutId id="2147484160" r:id="rId5"/>
    <p:sldLayoutId id="2147484161" r:id="rId6"/>
    <p:sldLayoutId id="2147484162" r:id="rId7"/>
    <p:sldLayoutId id="2147484163" r:id="rId8"/>
    <p:sldLayoutId id="2147484164" r:id="rId9"/>
    <p:sldLayoutId id="2147484165" r:id="rId10"/>
    <p:sldLayoutId id="2147484166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Arial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Arial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Arial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CF002CC-C3AE-4649-84B9-50A58D48BE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5" r:id="rId1"/>
    <p:sldLayoutId id="2147484146" r:id="rId2"/>
    <p:sldLayoutId id="2147484147" r:id="rId3"/>
    <p:sldLayoutId id="2147484148" r:id="rId4"/>
    <p:sldLayoutId id="2147484149" r:id="rId5"/>
    <p:sldLayoutId id="2147484150" r:id="rId6"/>
    <p:sldLayoutId id="2147484151" r:id="rId7"/>
    <p:sldLayoutId id="2147484152" r:id="rId8"/>
    <p:sldLayoutId id="2147484153" r:id="rId9"/>
    <p:sldLayoutId id="2147484154" r:id="rId10"/>
    <p:sldLayoutId id="2147484155" r:id="rId11"/>
  </p:sldLayoutIdLst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icketing.madgik.di.uoa.gr/redmine/projects/capsella-public/wiki/Capsella_Platform_Authentication_Service" TargetMode="External"/><Relationship Id="rId7" Type="http://schemas.openxmlformats.org/officeDocument/2006/relationships/hyperlink" Target="https://ticketing.madgik.di.uoa.gr/redmine/projects/capsella-public/wiki/Capsella_Platform_Interoperability_Service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icketing.madgik.di.uoa.gr/redmine/projects/capsella-public/wiki/Capsella_Platform_Data_Analytics_and_Management_System" TargetMode="External"/><Relationship Id="rId5" Type="http://schemas.openxmlformats.org/officeDocument/2006/relationships/hyperlink" Target="https://ticketing.madgik.di.uoa.gr/redmine/projects/capsella-public/wiki/Capsella_Platform_Metadata_Management_System" TargetMode="External"/><Relationship Id="rId4" Type="http://schemas.openxmlformats.org/officeDocument/2006/relationships/hyperlink" Target="https://ticketing.madgik.di.uoa.gr/redmine/projects/capsella-public/wiki/Capsella_Platform_Data_Management_Syste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apsella-services.madgik.di.uoa.gr:8443/capsella_authentication_service/swagger-ui.html#!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apsella-services.madgik.di.uoa.gr:8443/data-manager-service/swagger-ui.html#!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ella.eu/" TargetMode="External"/><Relationship Id="rId2" Type="http://schemas.openxmlformats.org/officeDocument/2006/relationships/hyperlink" Target="https://ticketing.madgik.di.uoa.gr/redmine/projects/capsella-public/wiki/Platform_Service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CAPSELL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COPERTINA-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1625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itle 1"/>
          <p:cNvSpPr>
            <a:spLocks noGrp="1"/>
          </p:cNvSpPr>
          <p:nvPr>
            <p:ph type="ctrTitle"/>
          </p:nvPr>
        </p:nvSpPr>
        <p:spPr bwMode="auto">
          <a:xfrm>
            <a:off x="1473200" y="1036638"/>
            <a:ext cx="7427913" cy="1247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n-US" altLang="en-US" sz="2400" b="1">
                <a:solidFill>
                  <a:srgbClr val="161645"/>
                </a:solidFill>
              </a:rPr>
              <a:t>C</a:t>
            </a:r>
            <a:r>
              <a:rPr lang="en-US" altLang="en-US" sz="2400">
                <a:solidFill>
                  <a:srgbClr val="7F7F7F"/>
                </a:solidFill>
              </a:rPr>
              <a:t>ollective </a:t>
            </a:r>
            <a:r>
              <a:rPr lang="en-US" altLang="en-US" sz="2400" b="1">
                <a:solidFill>
                  <a:srgbClr val="161645"/>
                </a:solidFill>
              </a:rPr>
              <a:t>A</a:t>
            </a:r>
            <a:r>
              <a:rPr lang="en-US" altLang="en-US" sz="2400">
                <a:solidFill>
                  <a:srgbClr val="7F7F7F"/>
                </a:solidFill>
              </a:rPr>
              <a:t>wareness </a:t>
            </a:r>
            <a:r>
              <a:rPr lang="en-US" altLang="en-US" sz="2400" b="1">
                <a:solidFill>
                  <a:srgbClr val="161645"/>
                </a:solidFill>
              </a:rPr>
              <a:t>P</a:t>
            </a:r>
            <a:r>
              <a:rPr lang="en-US" altLang="en-US" sz="2400">
                <a:solidFill>
                  <a:srgbClr val="7F7F7F"/>
                </a:solidFill>
              </a:rPr>
              <a:t>latformS for </a:t>
            </a:r>
            <a:r>
              <a:rPr lang="en-US" altLang="en-US" sz="2400" b="1">
                <a:solidFill>
                  <a:srgbClr val="161645"/>
                </a:solidFill>
              </a:rPr>
              <a:t>E</a:t>
            </a:r>
            <a:r>
              <a:rPr lang="en-US" altLang="en-US" sz="2400">
                <a:solidFill>
                  <a:srgbClr val="7F7F7F"/>
                </a:solidFill>
              </a:rPr>
              <a:t>nvironmentally-sound </a:t>
            </a:r>
            <a:r>
              <a:rPr lang="en-US" altLang="en-US" sz="2400" b="1">
                <a:solidFill>
                  <a:srgbClr val="161645"/>
                </a:solidFill>
              </a:rPr>
              <a:t>L</a:t>
            </a:r>
            <a:r>
              <a:rPr lang="en-US" altLang="en-US" sz="2400">
                <a:solidFill>
                  <a:srgbClr val="7F7F7F"/>
                </a:solidFill>
              </a:rPr>
              <a:t>and management based on data techno</a:t>
            </a:r>
            <a:r>
              <a:rPr lang="en-US" altLang="en-US" sz="2400" b="1">
                <a:solidFill>
                  <a:srgbClr val="161645"/>
                </a:solidFill>
              </a:rPr>
              <a:t>L</a:t>
            </a:r>
            <a:r>
              <a:rPr lang="en-US" altLang="en-US" sz="2400">
                <a:solidFill>
                  <a:srgbClr val="7F7F7F"/>
                </a:solidFill>
              </a:rPr>
              <a:t>ogies and </a:t>
            </a:r>
            <a:r>
              <a:rPr lang="en-US" altLang="en-US" sz="2400" b="1">
                <a:solidFill>
                  <a:srgbClr val="161645"/>
                </a:solidFill>
              </a:rPr>
              <a:t>A</a:t>
            </a:r>
            <a:r>
              <a:rPr lang="en-US" altLang="en-US" sz="2400">
                <a:solidFill>
                  <a:srgbClr val="7F7F7F"/>
                </a:solidFill>
              </a:rPr>
              <a:t>grobiodiversity</a:t>
            </a:r>
            <a:br>
              <a:rPr lang="en-US" altLang="en-US" sz="2400">
                <a:solidFill>
                  <a:srgbClr val="7F7F7F"/>
                </a:solidFill>
              </a:rPr>
            </a:br>
            <a:endParaRPr lang="en-US" altLang="en-US" sz="2400" b="1">
              <a:solidFill>
                <a:srgbClr val="161645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65430" y="2924944"/>
            <a:ext cx="8217545" cy="1503363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2800" b="1" dirty="0">
                <a:solidFill>
                  <a:schemeClr val="accent4">
                    <a:lumMod val="65000"/>
                    <a:lumOff val="35000"/>
                  </a:schemeClr>
                </a:solidFill>
                <a:ea typeface="+mn-ea"/>
              </a:rPr>
              <a:t>CAPSELLA Platform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94875" y="4665910"/>
            <a:ext cx="39690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Panagiota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Koltsida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, ATHENA RC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4896544"/>
          </a:xfrm>
        </p:spPr>
        <p:txBody>
          <a:bodyPr/>
          <a:lstStyle/>
          <a:p>
            <a:r>
              <a:rPr lang="en-US" sz="2800" b="1" dirty="0"/>
              <a:t>A data infrastructure that offers a set of data services including</a:t>
            </a:r>
          </a:p>
          <a:p>
            <a:pPr lvl="1"/>
            <a:r>
              <a:rPr lang="en-US" sz="2400" b="1" dirty="0"/>
              <a:t>Data management supporting various formats</a:t>
            </a:r>
          </a:p>
          <a:p>
            <a:pPr lvl="1"/>
            <a:r>
              <a:rPr lang="en-US" sz="2400" b="1" dirty="0"/>
              <a:t>Metadata Publishing</a:t>
            </a:r>
          </a:p>
          <a:p>
            <a:pPr lvl="1"/>
            <a:r>
              <a:rPr lang="en-US" sz="2400" b="1" dirty="0"/>
              <a:t>Data analytics and processing</a:t>
            </a:r>
          </a:p>
          <a:p>
            <a:pPr lvl="1"/>
            <a:r>
              <a:rPr lang="en-US" sz="2400" b="1" dirty="0"/>
              <a:t>A set of interoperable services for interacting with it</a:t>
            </a:r>
          </a:p>
          <a:p>
            <a:r>
              <a:rPr lang="en-US" sz="2800" b="1" dirty="0"/>
              <a:t>It is developed on the basis of being extensible and pluggable to seamlessly allow the integration of new services and data types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ECB74-8EEE-43A0-88E8-99DEB3B6F461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60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 bwMode="auto">
          <a:xfrm>
            <a:off x="628650" y="188913"/>
            <a:ext cx="7886700" cy="542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>
                <a:solidFill>
                  <a:srgbClr val="606060"/>
                </a:solidFill>
              </a:rPr>
              <a:t>CAPSELLA Platform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9C00D16-B5E2-4092-8561-A200910433ED}" type="slidenum">
              <a:rPr lang="en-US" altLang="en-US" smtClean="0">
                <a:solidFill>
                  <a:srgbClr val="898989"/>
                </a:solidFill>
              </a:rPr>
              <a:pPr/>
              <a:t>3</a:t>
            </a:fld>
            <a:endParaRPr lang="en-US" altLang="en-US">
              <a:solidFill>
                <a:srgbClr val="898989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1403648" y="1196752"/>
          <a:ext cx="6336704" cy="4449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1410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CAPSELLA Platform Architecture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484785"/>
            <a:ext cx="8574264" cy="4659386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ECB74-8EEE-43A0-88E8-99DEB3B6F461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878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4351338"/>
          </a:xfrm>
        </p:spPr>
        <p:txBody>
          <a:bodyPr/>
          <a:lstStyle/>
          <a:p>
            <a:r>
              <a:rPr lang="en-US" sz="2000" b="1" dirty="0">
                <a:hlinkClick r:id="rId3"/>
              </a:rPr>
              <a:t>The CAPSELLA Authentication service</a:t>
            </a:r>
            <a:r>
              <a:rPr lang="en-US" sz="2000" b="1" dirty="0"/>
              <a:t>:</a:t>
            </a:r>
            <a:r>
              <a:rPr lang="en-US" sz="2000" dirty="0"/>
              <a:t> It acts as a central point of authentication and </a:t>
            </a:r>
            <a:r>
              <a:rPr lang="en-US" sz="2000" dirty="0" err="1"/>
              <a:t>authorisation</a:t>
            </a:r>
            <a:r>
              <a:rPr lang="en-US" sz="2000" dirty="0"/>
              <a:t> and is based on the LDAP protocol</a:t>
            </a:r>
          </a:p>
          <a:p>
            <a:r>
              <a:rPr lang="en-US" sz="2000" b="1" dirty="0">
                <a:hlinkClick r:id="rId4"/>
              </a:rPr>
              <a:t>The Data Management System</a:t>
            </a:r>
            <a:r>
              <a:rPr lang="en-US" sz="2000" b="1" dirty="0"/>
              <a:t>:</a:t>
            </a:r>
            <a:r>
              <a:rPr lang="en-US" sz="2000" dirty="0"/>
              <a:t> Offers data storage, retrieval and query facilities on top of the available datasets.</a:t>
            </a:r>
          </a:p>
          <a:p>
            <a:r>
              <a:rPr lang="en-US" sz="2000" b="1" dirty="0">
                <a:hlinkClick r:id="rId5"/>
              </a:rPr>
              <a:t>The Metadata Catalogue</a:t>
            </a:r>
            <a:r>
              <a:rPr lang="en-US" sz="2000" b="1" dirty="0"/>
              <a:t>:</a:t>
            </a:r>
            <a:r>
              <a:rPr lang="en-US" sz="2000" dirty="0"/>
              <a:t> The main CAPSELLA catalogue offering browse and search facilities over the available datasets</a:t>
            </a:r>
          </a:p>
          <a:p>
            <a:r>
              <a:rPr lang="en-US" sz="2000" b="1" dirty="0">
                <a:hlinkClick r:id="rId6"/>
              </a:rPr>
              <a:t>The CAPSELLA Data analytics and Management System</a:t>
            </a:r>
            <a:r>
              <a:rPr lang="en-US" sz="2000" b="1" dirty="0"/>
              <a:t>:</a:t>
            </a:r>
            <a:r>
              <a:rPr lang="en-US" sz="2000" dirty="0"/>
              <a:t> Offers analytics services, like sentiment analysis and opinion mining on various datasets.</a:t>
            </a:r>
          </a:p>
          <a:p>
            <a:r>
              <a:rPr lang="en-US" sz="2000" b="1" dirty="0">
                <a:hlinkClick r:id="rId7"/>
              </a:rPr>
              <a:t>The CAPSELLA interoperability services</a:t>
            </a:r>
            <a:r>
              <a:rPr lang="en-US" sz="2000" b="1" dirty="0"/>
              <a:t>:</a:t>
            </a:r>
            <a:r>
              <a:rPr lang="en-US" sz="2000" dirty="0"/>
              <a:t> Based on the OAI-PMH protocol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ECB74-8EEE-43A0-88E8-99DEB3B6F46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0261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Platform Services </a:t>
            </a:r>
            <a:r>
              <a:rPr lang="mr-IN" dirty="0"/>
              <a:t>–</a:t>
            </a:r>
            <a:r>
              <a:rPr lang="en-US" dirty="0"/>
              <a:t> Swagger UI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24744"/>
            <a:ext cx="7886700" cy="4351338"/>
          </a:xfrm>
        </p:spPr>
        <p:txBody>
          <a:bodyPr/>
          <a:lstStyle/>
          <a:p>
            <a:r>
              <a:rPr lang="en-US" sz="2800" dirty="0"/>
              <a:t>Authentication Service: </a:t>
            </a:r>
            <a:r>
              <a:rPr lang="en-US" sz="2800" dirty="0">
                <a:hlinkClick r:id="rId3"/>
              </a:rPr>
              <a:t>https://capsella-services.madgik.di.uoa.gr:8443/</a:t>
            </a:r>
            <a:r>
              <a:rPr lang="en-US" sz="2800" dirty="0" err="1">
                <a:hlinkClick r:id="rId3"/>
              </a:rPr>
              <a:t>capsella_authentication_service</a:t>
            </a:r>
            <a:r>
              <a:rPr lang="en-US" sz="2800" dirty="0">
                <a:hlinkClick r:id="rId3"/>
              </a:rPr>
              <a:t>/swagger-</a:t>
            </a:r>
            <a:r>
              <a:rPr lang="en-US" sz="2800" dirty="0" err="1">
                <a:hlinkClick r:id="rId3"/>
              </a:rPr>
              <a:t>ui.html</a:t>
            </a:r>
            <a:r>
              <a:rPr lang="en-US" sz="2800" dirty="0">
                <a:hlinkClick r:id="rId3"/>
              </a:rPr>
              <a:t>#!/</a:t>
            </a:r>
            <a:endParaRPr lang="en-US" sz="2800" dirty="0"/>
          </a:p>
          <a:p>
            <a:r>
              <a:rPr lang="en-US" sz="2800" dirty="0"/>
              <a:t>Data Manager Service: </a:t>
            </a:r>
            <a:r>
              <a:rPr lang="en-US" sz="2800" dirty="0">
                <a:hlinkClick r:id="rId4"/>
              </a:rPr>
              <a:t>https://capsella-services.madgik.di.uoa.gr:8443/data-manager-service/swagger-ui.html#!/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ECB74-8EEE-43A0-88E8-99DEB3B6F46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1555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login to the CAPSELLA Platform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test account has been created for the purposes of this hackathon:</a:t>
            </a:r>
          </a:p>
          <a:p>
            <a:pPr marL="0" indent="0">
              <a:buNone/>
            </a:pPr>
            <a:r>
              <a:rPr lang="en-US" dirty="0"/>
              <a:t>	username: </a:t>
            </a:r>
            <a:r>
              <a:rPr lang="en-US" i="1" dirty="0" err="1"/>
              <a:t>agrohacker</a:t>
            </a:r>
            <a:endParaRPr lang="en-US" i="1" dirty="0"/>
          </a:p>
          <a:p>
            <a:pPr marL="0" indent="0">
              <a:buNone/>
            </a:pPr>
            <a:r>
              <a:rPr lang="en-US" dirty="0"/>
              <a:t>	pass</a:t>
            </a:r>
            <a:r>
              <a:rPr lang="en-US" i="1" dirty="0"/>
              <a:t>: @gr0h@ck3r</a:t>
            </a:r>
          </a:p>
          <a:p>
            <a:pPr marL="0" indent="0">
              <a:buNone/>
            </a:pPr>
            <a:r>
              <a:rPr lang="en-US" dirty="0"/>
              <a:t>	group: </a:t>
            </a:r>
            <a:r>
              <a:rPr lang="en-US" i="1" dirty="0"/>
              <a:t>hackathon</a:t>
            </a:r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endParaRPr lang="en-US" sz="2000" i="1" dirty="0"/>
          </a:p>
          <a:p>
            <a:pPr marL="0" indent="0">
              <a:buNone/>
            </a:pPr>
            <a:r>
              <a:rPr lang="en-US" sz="2000" i="1" dirty="0"/>
              <a:t>* Available for a limited time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ECB74-8EEE-43A0-88E8-99DEB3B6F461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721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Content Placeholder 2"/>
          <p:cNvSpPr>
            <a:spLocks noGrp="1"/>
          </p:cNvSpPr>
          <p:nvPr>
            <p:ph idx="1"/>
          </p:nvPr>
        </p:nvSpPr>
        <p:spPr bwMode="auto">
          <a:xfrm>
            <a:off x="628650" y="1700213"/>
            <a:ext cx="7886700" cy="26146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algn="ctr">
              <a:buFontTx/>
              <a:buNone/>
            </a:pPr>
            <a:r>
              <a:rPr lang="en-US" altLang="en-US" sz="2800" dirty="0">
                <a:solidFill>
                  <a:srgbClr val="606060"/>
                </a:solidFill>
              </a:rPr>
              <a:t>CAPSELLA Platform wiki: </a:t>
            </a:r>
            <a:r>
              <a:rPr lang="en-US" altLang="en-US" sz="2800" dirty="0">
                <a:solidFill>
                  <a:srgbClr val="606060"/>
                </a:solidFill>
                <a:hlinkClick r:id="rId2"/>
              </a:rPr>
              <a:t>https://ticketing.madgik.di.uoa.gr/redmine/projects/capsella-public/wiki/Platform_Services</a:t>
            </a:r>
            <a:endParaRPr lang="en-US" altLang="en-US" sz="2800" dirty="0">
              <a:solidFill>
                <a:srgbClr val="606060"/>
              </a:solidFill>
              <a:hlinkClick r:id="rId3"/>
            </a:endParaRPr>
          </a:p>
          <a:p>
            <a:pPr marL="0" indent="0" algn="ctr">
              <a:buFontTx/>
              <a:buNone/>
            </a:pPr>
            <a:r>
              <a:rPr lang="en-US" altLang="en-US" sz="2800" dirty="0">
                <a:solidFill>
                  <a:srgbClr val="606060"/>
                </a:solidFill>
              </a:rPr>
              <a:t>CAPSELLA </a:t>
            </a:r>
            <a:r>
              <a:rPr lang="en-US" altLang="en-US" sz="2800" dirty="0" err="1">
                <a:solidFill>
                  <a:srgbClr val="606060"/>
                </a:solidFill>
              </a:rPr>
              <a:t>Github</a:t>
            </a:r>
            <a:r>
              <a:rPr lang="en-US" altLang="en-US" sz="2800" dirty="0">
                <a:solidFill>
                  <a:srgbClr val="606060"/>
                </a:solidFill>
              </a:rPr>
              <a:t>: </a:t>
            </a:r>
            <a:r>
              <a:rPr lang="en-US" altLang="en-US" sz="2800" dirty="0">
                <a:solidFill>
                  <a:srgbClr val="606060"/>
                </a:solidFill>
                <a:hlinkClick r:id="rId4"/>
              </a:rPr>
              <a:t>https://</a:t>
            </a:r>
            <a:r>
              <a:rPr lang="en-US" altLang="en-US" sz="2800" dirty="0" err="1">
                <a:solidFill>
                  <a:srgbClr val="606060"/>
                </a:solidFill>
                <a:hlinkClick r:id="rId4"/>
              </a:rPr>
              <a:t>github.com</a:t>
            </a:r>
            <a:r>
              <a:rPr lang="en-US" altLang="en-US" sz="2800" dirty="0">
                <a:solidFill>
                  <a:srgbClr val="606060"/>
                </a:solidFill>
                <a:hlinkClick r:id="rId4"/>
              </a:rPr>
              <a:t>/CAPSELLA</a:t>
            </a:r>
            <a:endParaRPr lang="en-US" altLang="en-US" sz="2800" dirty="0">
              <a:solidFill>
                <a:srgbClr val="606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CAPSELLA Acceleration Programme</a:t>
            </a:r>
          </a:p>
          <a:p>
            <a:r>
              <a:rPr lang="en-US"/>
              <a:t>Athens, Greece</a:t>
            </a:r>
            <a:endParaRPr lang="en-US" dirty="0"/>
          </a:p>
        </p:txBody>
      </p:sp>
      <p:sp>
        <p:nvSpPr>
          <p:cNvPr id="39941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75994AF-EC8E-4D79-9A68-9723FE875EE4}" type="slidenum">
              <a:rPr lang="en-US" altLang="en-US" smtClean="0">
                <a:solidFill>
                  <a:srgbClr val="898989"/>
                </a:solidFill>
              </a:rPr>
              <a:pPr/>
              <a:t>8</a:t>
            </a:fld>
            <a:endParaRPr lang="en-US" altLang="en-US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</TotalTime>
  <Words>270</Words>
  <Application>Microsoft Office PowerPoint</Application>
  <PresentationFormat>On-screen Show (4:3)</PresentationFormat>
  <Paragraphs>63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Struttura predefinita</vt:lpstr>
      <vt:lpstr>Custom Design</vt:lpstr>
      <vt:lpstr>Collective Awareness PlatformS for Environmentally-sound Land management based on data technoLogies and Agrobiodiversity </vt:lpstr>
      <vt:lpstr>What is it</vt:lpstr>
      <vt:lpstr>CAPSELLA Platform</vt:lpstr>
      <vt:lpstr>CAPSELLA Platform Architecture</vt:lpstr>
      <vt:lpstr>Platform Services</vt:lpstr>
      <vt:lpstr>Platform Services – Swagger UI</vt:lpstr>
      <vt:lpstr>How to login to the CAPSELLA Platform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CAPSELLA</dc:creator>
  <cp:lastModifiedBy>Eleni Toli</cp:lastModifiedBy>
  <cp:revision>203</cp:revision>
  <cp:lastPrinted>2016-03-15T12:21:42Z</cp:lastPrinted>
  <dcterms:created xsi:type="dcterms:W3CDTF">2016-01-26T08:48:27Z</dcterms:created>
  <dcterms:modified xsi:type="dcterms:W3CDTF">2018-03-16T11:52:08Z</dcterms:modified>
</cp:coreProperties>
</file>