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690" r:id="rId3"/>
    <p:sldId id="846" r:id="rId4"/>
    <p:sldId id="697" r:id="rId5"/>
    <p:sldId id="661" r:id="rId6"/>
    <p:sldId id="695" r:id="rId7"/>
    <p:sldId id="700" r:id="rId8"/>
    <p:sldId id="698" r:id="rId9"/>
    <p:sldId id="639" r:id="rId10"/>
  </p:sldIdLst>
  <p:sldSz cx="9144000" cy="6858000" type="screen4x3"/>
  <p:notesSz cx="6797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5" userDrawn="1">
          <p15:clr>
            <a:srgbClr val="A4A3A4"/>
          </p15:clr>
        </p15:guide>
        <p15:guide id="2" pos="2880">
          <p15:clr>
            <a:srgbClr val="A4A3A4"/>
          </p15:clr>
        </p15:guide>
        <p15:guide id="4" orient="horz" pos="2795" userDrawn="1">
          <p15:clr>
            <a:srgbClr val="A4A3A4"/>
          </p15:clr>
        </p15:guide>
        <p15:guide id="5" orient="horz" userDrawn="1">
          <p15:clr>
            <a:srgbClr val="A4A3A4"/>
          </p15:clr>
        </p15:guide>
        <p15:guide id="6" pos="55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216118-83A3-F006-B235-CE211A88ED78}" name="Anouk Santos" initials="AS" userId="S::Anouk.Santos@unige.ch::6eca6a99-8c48-4289-9ecd-0768199bcd70" providerId="AD"/>
  <p188:author id="{4299902D-187B-0108-9843-02518AECCD71}" name="Floriane Sophie Muller" initials="FM" userId="S::Floriane.Muller@unige.ch::6b4d021e-e778-4371-88a5-9f255b274acf" providerId="AD"/>
  <p188:author id="{DC9548B6-A849-64B5-99A8-E2862C84EECF}" name="Floriane Sophie Muller" initials="FSM" userId="S::floriane.muller@unige.ch::6b4d021e-e778-4371-88a5-9f255b274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mitri Donzé" initials="DD" lastIdx="38" clrIdx="0"/>
  <p:cmAuthor id="2" name="Audrey Bellier" initials="AB" lastIdx="13" clrIdx="1"/>
  <p:cmAuthor id="3" name="Floriane Sophie Muller" initials="FSM" lastIdx="56" clrIdx="2"/>
  <p:cmAuthor id="4" name="Laure Mellifluo" initials="LM" lastIdx="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A09"/>
    <a:srgbClr val="BFBFBF"/>
    <a:srgbClr val="A6A6A6"/>
    <a:srgbClr val="E6E6E6"/>
    <a:srgbClr val="F68212"/>
    <a:srgbClr val="CF0063"/>
    <a:srgbClr val="F2F2F2"/>
    <a:srgbClr val="007E64"/>
    <a:srgbClr val="96004B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7" autoAdjust="0"/>
    <p:restoredTop sz="76498" autoAdjust="0"/>
  </p:normalViewPr>
  <p:slideViewPr>
    <p:cSldViewPr>
      <p:cViewPr varScale="1">
        <p:scale>
          <a:sx n="83" d="100"/>
          <a:sy n="83" d="100"/>
        </p:scale>
        <p:origin x="2298" y="96"/>
      </p:cViewPr>
      <p:guideLst>
        <p:guide orient="horz" pos="1525"/>
        <p:guide pos="2880"/>
        <p:guide orient="horz" pos="2795"/>
        <p:guide orient="horz"/>
        <p:guide pos="5556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-3148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7" y="7"/>
            <a:ext cx="2945659" cy="496492"/>
          </a:xfrm>
          <a:prstGeom prst="rect">
            <a:avLst/>
          </a:prstGeom>
        </p:spPr>
        <p:txBody>
          <a:bodyPr vert="horz" lIns="91680" tIns="45839" rIns="91680" bIns="45839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59" y="7"/>
            <a:ext cx="2945659" cy="496492"/>
          </a:xfrm>
          <a:prstGeom prst="rect">
            <a:avLst/>
          </a:prstGeom>
        </p:spPr>
        <p:txBody>
          <a:bodyPr vert="horz" lIns="91680" tIns="45839" rIns="91680" bIns="45839" rtlCol="0"/>
          <a:lstStyle>
            <a:lvl1pPr algn="r">
              <a:defRPr sz="1200"/>
            </a:lvl1pPr>
          </a:lstStyle>
          <a:p>
            <a:fld id="{CD7E8075-618A-450D-8907-D0A6A9747C26}" type="datetimeFigureOut">
              <a:rPr lang="fr-CH" smtClean="0"/>
              <a:t>01.03.2024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7" y="9431601"/>
            <a:ext cx="2945659" cy="496492"/>
          </a:xfrm>
          <a:prstGeom prst="rect">
            <a:avLst/>
          </a:prstGeom>
        </p:spPr>
        <p:txBody>
          <a:bodyPr vert="horz" lIns="91680" tIns="45839" rIns="91680" bIns="45839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59" y="9431601"/>
            <a:ext cx="2945659" cy="496492"/>
          </a:xfrm>
          <a:prstGeom prst="rect">
            <a:avLst/>
          </a:prstGeom>
        </p:spPr>
        <p:txBody>
          <a:bodyPr vert="horz" lIns="91680" tIns="45839" rIns="91680" bIns="45839" rtlCol="0" anchor="b"/>
          <a:lstStyle>
            <a:lvl1pPr algn="r">
              <a:defRPr sz="1200"/>
            </a:lvl1pPr>
          </a:lstStyle>
          <a:p>
            <a:fld id="{195FB71D-A883-4F60-8F5A-96BC9A28CC0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09406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7" y="7"/>
            <a:ext cx="2945659" cy="496492"/>
          </a:xfrm>
          <a:prstGeom prst="rect">
            <a:avLst/>
          </a:prstGeom>
        </p:spPr>
        <p:txBody>
          <a:bodyPr vert="horz" lIns="91680" tIns="45839" rIns="91680" bIns="45839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59" y="7"/>
            <a:ext cx="2945659" cy="496492"/>
          </a:xfrm>
          <a:prstGeom prst="rect">
            <a:avLst/>
          </a:prstGeom>
        </p:spPr>
        <p:txBody>
          <a:bodyPr vert="horz" lIns="91680" tIns="45839" rIns="91680" bIns="45839" rtlCol="0"/>
          <a:lstStyle>
            <a:lvl1pPr algn="r">
              <a:defRPr sz="1200"/>
            </a:lvl1pPr>
          </a:lstStyle>
          <a:p>
            <a:fld id="{13749716-20C0-482E-B645-ED343EF9349D}" type="datetimeFigureOut">
              <a:rPr lang="fr-CH" smtClean="0"/>
              <a:t>01.03.2024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52228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0" tIns="45839" rIns="91680" bIns="45839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230485" y="4272409"/>
            <a:ext cx="6336704" cy="4912669"/>
          </a:xfrm>
          <a:prstGeom prst="rect">
            <a:avLst/>
          </a:prstGeom>
        </p:spPr>
        <p:txBody>
          <a:bodyPr vert="horz" lIns="91680" tIns="45839" rIns="91680" bIns="4583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7" y="9431601"/>
            <a:ext cx="2945659" cy="496492"/>
          </a:xfrm>
          <a:prstGeom prst="rect">
            <a:avLst/>
          </a:prstGeom>
        </p:spPr>
        <p:txBody>
          <a:bodyPr vert="horz" lIns="91680" tIns="45839" rIns="91680" bIns="45839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59" y="9431601"/>
            <a:ext cx="2945659" cy="496492"/>
          </a:xfrm>
          <a:prstGeom prst="rect">
            <a:avLst/>
          </a:prstGeom>
        </p:spPr>
        <p:txBody>
          <a:bodyPr vert="horz" lIns="91680" tIns="45839" rIns="91680" bIns="45839" rtlCol="0" anchor="b"/>
          <a:lstStyle>
            <a:lvl1pPr algn="r">
              <a:defRPr sz="1200"/>
            </a:lvl1pPr>
          </a:lstStyle>
          <a:p>
            <a:fld id="{2CE319D8-CB67-4A63-BCD2-D4C292142D3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040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52228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7509"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pPr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2097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69975" y="325438"/>
            <a:ext cx="4627563" cy="34718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127522" y="3816607"/>
            <a:ext cx="6606694" cy="605286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99486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4A483-A694-DEB6-88CC-C48E0841C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CE89B0A-7E51-7601-5EF1-7143E5BFCB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17575" y="522288"/>
            <a:ext cx="4962525" cy="3722687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BAC3596-D763-A224-E20B-8A81E429A1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02D45C-6E36-DE8A-7BCE-AD3728902B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01271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522288"/>
            <a:ext cx="4962525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96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522288"/>
            <a:ext cx="4962525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7542"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319D8-CB67-4A63-BCD2-D4C292142D3E}" type="slidenum">
              <a:rPr kumimoji="0" lang="fr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C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6111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522288"/>
            <a:ext cx="4962525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0F819C-EBB3-4469-BB77-01940541BAE7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47733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522288"/>
            <a:ext cx="4962525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59277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522288"/>
            <a:ext cx="4962525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9411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522288"/>
            <a:ext cx="4962525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16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hyperlink" Target="https://storyset.com/work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7645BD5-8ABD-4AA3-9180-7F323F8A85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2068" b="17411"/>
          <a:stretch/>
        </p:blipFill>
        <p:spPr>
          <a:xfrm>
            <a:off x="0" y="0"/>
            <a:ext cx="7177807" cy="3791695"/>
          </a:xfrm>
          <a:prstGeom prst="rect">
            <a:avLst/>
          </a:prstGeom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9D335749-3D0D-4AEC-826D-548959804E14}"/>
              </a:ext>
            </a:extLst>
          </p:cNvPr>
          <p:cNvGrpSpPr/>
          <p:nvPr userDrawn="1"/>
        </p:nvGrpSpPr>
        <p:grpSpPr>
          <a:xfrm>
            <a:off x="5148064" y="908720"/>
            <a:ext cx="4221169" cy="4406213"/>
            <a:chOff x="5148064" y="908720"/>
            <a:chExt cx="4221169" cy="4406213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AE971676-2728-4AAF-9CF1-FE4A351304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46" t="13250" r="19576" b="14963"/>
            <a:stretch/>
          </p:blipFill>
          <p:spPr>
            <a:xfrm>
              <a:off x="5148064" y="908720"/>
              <a:ext cx="3816424" cy="4406212"/>
            </a:xfrm>
            <a:prstGeom prst="rect">
              <a:avLst/>
            </a:prstGeom>
          </p:spPr>
        </p:pic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807A28E0-E28F-4721-B066-92D6F6105A26}"/>
                </a:ext>
              </a:extLst>
            </p:cNvPr>
            <p:cNvSpPr txBox="1"/>
            <p:nvPr/>
          </p:nvSpPr>
          <p:spPr>
            <a:xfrm rot="5400000">
              <a:off x="7831805" y="3777504"/>
              <a:ext cx="338554" cy="273630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GB" sz="1000" dirty="0">
                  <a:latin typeface="TheSansOsF Plain" panose="020B0502050302020203" pitchFamily="34" charset="0"/>
                </a:rPr>
                <a:t>Illustration by </a:t>
              </a:r>
              <a:r>
                <a:rPr lang="en-GB" sz="1000" dirty="0" err="1">
                  <a:latin typeface="TheSansOsF Plain" panose="020B0502050302020203" pitchFamily="34" charset="0"/>
                  <a:hlinkClick r:id="rId4"/>
                </a:rPr>
                <a:t>Freepik</a:t>
              </a:r>
              <a:r>
                <a:rPr lang="en-GB" sz="1000" dirty="0">
                  <a:latin typeface="TheSansOsF Plain" panose="020B0502050302020203" pitchFamily="34" charset="0"/>
                  <a:hlinkClick r:id="rId4"/>
                </a:rPr>
                <a:t> </a:t>
              </a:r>
              <a:r>
                <a:rPr lang="en-GB" sz="1000" dirty="0" err="1">
                  <a:latin typeface="TheSansOsF Plain" panose="020B0502050302020203" pitchFamily="34" charset="0"/>
                  <a:hlinkClick r:id="rId4"/>
                </a:rPr>
                <a:t>Storyset</a:t>
              </a:r>
              <a:endParaRPr lang="en-GB" sz="1000" dirty="0">
                <a:latin typeface="TheSansOsF Plain" panose="020B0502050302020203" pitchFamily="34" charset="0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7992" y="734839"/>
            <a:ext cx="7772400" cy="1470025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fr-CH" sz="3700" b="1" kern="1200" cap="small" baseline="0" dirty="0">
                <a:solidFill>
                  <a:srgbClr val="CF0063"/>
                </a:solidFill>
                <a:latin typeface="TheSansOsF Black" panose="020B0902050302020203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7049" y="2239090"/>
            <a:ext cx="4602983" cy="11179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 dirty="0"/>
          </a:p>
        </p:txBody>
      </p:sp>
      <p:pic>
        <p:nvPicPr>
          <p:cNvPr id="5" name="Image 4" descr="template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5779008"/>
            <a:ext cx="9144000" cy="1078992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48280" y="6021288"/>
            <a:ext cx="600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Bibliothèque</a:t>
            </a:r>
          </a:p>
        </p:txBody>
      </p:sp>
      <p:sp>
        <p:nvSpPr>
          <p:cNvPr id="11" name="Titre 6">
            <a:extLst>
              <a:ext uri="{FF2B5EF4-FFF2-40B4-BE49-F238E27FC236}">
                <a16:creationId xmlns:a16="http://schemas.microsoft.com/office/drawing/2014/main" id="{6C8F6AD9-F6EF-44F3-A636-0AF96454285D}"/>
              </a:ext>
            </a:extLst>
          </p:cNvPr>
          <p:cNvSpPr txBox="1">
            <a:spLocks/>
          </p:cNvSpPr>
          <p:nvPr userDrawn="1"/>
        </p:nvSpPr>
        <p:spPr>
          <a:xfrm>
            <a:off x="3779912" y="3614200"/>
            <a:ext cx="3078510" cy="89492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kern="1200" cap="sm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4000" dirty="0">
                <a:latin typeface="TheSansOsF Black" panose="020B0902050302020203" pitchFamily="34" charset="0"/>
              </a:rPr>
              <a:t>En 15 minutes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931021"/>
            <a:ext cx="7772400" cy="1362075"/>
          </a:xfrm>
        </p:spPr>
        <p:txBody>
          <a:bodyPr anchor="t"/>
          <a:lstStyle>
            <a:lvl1pPr algn="l">
              <a:defRPr sz="4000" b="1" cap="small" baseline="0"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430507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rde 5"/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9</a:t>
            </a:r>
          </a:p>
        </p:txBody>
      </p:sp>
      <p:cxnSp>
        <p:nvCxnSpPr>
          <p:cNvPr id="8" name="Connecteur droit 7"/>
          <p:cNvCxnSpPr>
            <a:stCxn id="6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000" y="1124744"/>
            <a:ext cx="8262560" cy="525658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0" y="90000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2"/>
          <p:cNvSpPr>
            <a:spLocks noGrp="1"/>
          </p:cNvSpPr>
          <p:nvPr>
            <p:ph type="title"/>
          </p:nvPr>
        </p:nvSpPr>
        <p:spPr>
          <a:xfrm>
            <a:off x="450000" y="116632"/>
            <a:ext cx="8226456" cy="720080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fr-CH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rde 12">
            <a:extLst>
              <a:ext uri="{FF2B5EF4-FFF2-40B4-BE49-F238E27FC236}">
                <a16:creationId xmlns:a16="http://schemas.microsoft.com/office/drawing/2014/main" id="{D6FE30ED-43AD-4282-AE1B-D82055EB8CD2}"/>
              </a:ext>
            </a:extLst>
          </p:cNvPr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2D1FFD1-0D9B-4CE2-A5BF-084D37D39F6D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9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C7D6CFD7-8CDD-4358-9C22-B265063EEC37}"/>
              </a:ext>
            </a:extLst>
          </p:cNvPr>
          <p:cNvCxnSpPr>
            <a:stCxn id="13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90000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2"/>
          <p:cNvSpPr>
            <a:spLocks noGrp="1"/>
          </p:cNvSpPr>
          <p:nvPr>
            <p:ph type="title"/>
          </p:nvPr>
        </p:nvSpPr>
        <p:spPr>
          <a:xfrm>
            <a:off x="450000" y="116632"/>
            <a:ext cx="8226456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rde 14">
            <a:extLst>
              <a:ext uri="{FF2B5EF4-FFF2-40B4-BE49-F238E27FC236}">
                <a16:creationId xmlns:a16="http://schemas.microsoft.com/office/drawing/2014/main" id="{3D95EC82-926D-40C7-B98E-D9C7123FCCD4}"/>
              </a:ext>
            </a:extLst>
          </p:cNvPr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E717559-FA7A-4532-BC20-82916B70FA6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9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C0AEB93-2EBA-4AC1-AE30-0FFE3AB13828}"/>
              </a:ext>
            </a:extLst>
          </p:cNvPr>
          <p:cNvCxnSpPr>
            <a:stCxn id="15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58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0" y="90000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re 2"/>
          <p:cNvSpPr>
            <a:spLocks noGrp="1"/>
          </p:cNvSpPr>
          <p:nvPr>
            <p:ph type="title"/>
          </p:nvPr>
        </p:nvSpPr>
        <p:spPr>
          <a:xfrm>
            <a:off x="450000" y="116632"/>
            <a:ext cx="8226456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orde 16">
            <a:extLst>
              <a:ext uri="{FF2B5EF4-FFF2-40B4-BE49-F238E27FC236}">
                <a16:creationId xmlns:a16="http://schemas.microsoft.com/office/drawing/2014/main" id="{5675A1D4-4DE2-433E-9BF5-C34ED838B1DD}"/>
              </a:ext>
            </a:extLst>
          </p:cNvPr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EC137378-BEC9-44CD-A939-A9F3E4FE1C31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9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5185D9C8-ACC8-47FC-871C-0269E01F0C41}"/>
              </a:ext>
            </a:extLst>
          </p:cNvPr>
          <p:cNvCxnSpPr>
            <a:stCxn id="17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 userDrawn="1"/>
        </p:nvCxnSpPr>
        <p:spPr>
          <a:xfrm>
            <a:off x="0" y="900000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re 2"/>
          <p:cNvSpPr>
            <a:spLocks noGrp="1"/>
          </p:cNvSpPr>
          <p:nvPr>
            <p:ph type="title"/>
          </p:nvPr>
        </p:nvSpPr>
        <p:spPr>
          <a:xfrm>
            <a:off x="450000" y="116632"/>
            <a:ext cx="8226456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43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rde 8">
            <a:extLst>
              <a:ext uri="{FF2B5EF4-FFF2-40B4-BE49-F238E27FC236}">
                <a16:creationId xmlns:a16="http://schemas.microsoft.com/office/drawing/2014/main" id="{D3409BED-4322-4FCC-8C56-1D1A5A2C7392}"/>
              </a:ext>
            </a:extLst>
          </p:cNvPr>
          <p:cNvSpPr/>
          <p:nvPr userDrawn="1"/>
        </p:nvSpPr>
        <p:spPr>
          <a:xfrm flipH="1">
            <a:off x="-450000" y="0"/>
            <a:ext cx="9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92F16946-1988-4A24-9D67-0F38E92EBEC9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180528" y="44624"/>
            <a:ext cx="576064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8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FE5A5F9C-D3B9-48F7-8BAB-791E0C6D216D}"/>
              </a:ext>
            </a:extLst>
          </p:cNvPr>
          <p:cNvCxnSpPr>
            <a:stCxn id="9" idx="2"/>
          </p:cNvCxnSpPr>
          <p:nvPr userDrawn="1"/>
        </p:nvCxnSpPr>
        <p:spPr>
          <a:xfrm>
            <a:off x="-281" y="450000"/>
            <a:ext cx="45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9512" y="1600200"/>
            <a:ext cx="8784976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800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20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1073283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pexels.com/fr-fr/photo/affaires-reunion-professionnel-document-6289046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nige.ch/-/biblio/oa-accords-editeu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2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svg"/><Relationship Id="rId15" Type="http://schemas.openxmlformats.org/officeDocument/2006/relationships/image" Target="../media/image21.png"/><Relationship Id="rId10" Type="http://schemas.openxmlformats.org/officeDocument/2006/relationships/image" Target="../media/image16.sv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a100.snf.ch/fr/articles-de-revues/" TargetMode="External"/><Relationship Id="rId7" Type="http://schemas.openxmlformats.org/officeDocument/2006/relationships/hyperlink" Target="https://www.unige.ch/biblio/fr/openaccess/comprendre/voi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jpg"/><Relationship Id="rId5" Type="http://schemas.openxmlformats.org/officeDocument/2006/relationships/image" Target="../media/image23.png"/><Relationship Id="rId4" Type="http://schemas.openxmlformats.org/officeDocument/2006/relationships/hyperlink" Target="https://www.unige.ch/biblio/fr/openaccess/publier/fonds-publicatio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nige.ch/-/biblio/oa-accords-editeur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openaccess@unige.ch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hyperlink" Target="mailto:openaccess@unige.c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hyperlink" Target="http://creativecommons.org/licenses/by-sa/4.0/deed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16695" y="4869160"/>
            <a:ext cx="5662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>
                <a:solidFill>
                  <a:srgbClr val="CF0063"/>
                </a:solidFill>
                <a:latin typeface="TheSansOsF Plain" panose="020B0502050302020203" pitchFamily="34" charset="0"/>
              </a:rPr>
              <a:t>Floriane Muller et Anouk Santos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85D8719C-3DF5-4A50-9525-D86DC7F5A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694" y="1012831"/>
            <a:ext cx="5662761" cy="2448272"/>
          </a:xfrm>
        </p:spPr>
        <p:txBody>
          <a:bodyPr/>
          <a:lstStyle/>
          <a:p>
            <a:r>
              <a:rPr lang="fr-CH" sz="4400" dirty="0"/>
              <a:t>Publier en Open Access sans frais grâce aux accords de l’UNIGE</a:t>
            </a:r>
            <a:br>
              <a:rPr lang="fr-CH" sz="4400" dirty="0"/>
            </a:br>
            <a:endParaRPr lang="fr-CH" sz="4400" dirty="0">
              <a:latin typeface="TheSansOsF Bold" panose="020B0702050302020203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1CC9D26-E72D-B8E2-CDED-CAB76B3431E4}"/>
              </a:ext>
            </a:extLst>
          </p:cNvPr>
          <p:cNvSpPr txBox="1"/>
          <p:nvPr/>
        </p:nvSpPr>
        <p:spPr>
          <a:xfrm>
            <a:off x="321884" y="5155630"/>
            <a:ext cx="29984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700" dirty="0">
                <a:latin typeface="TheSansOsF Plain" panose="020B0502050302020203" pitchFamily="34" charset="0"/>
              </a:rPr>
              <a:t>04 mars 2024</a:t>
            </a:r>
          </a:p>
          <a:p>
            <a:r>
              <a:rPr lang="fr-CH" sz="1700" dirty="0">
                <a:latin typeface="TheSansOsF Plain" panose="020B0502050302020203" pitchFamily="34" charset="0"/>
              </a:rPr>
              <a:t>DOI: </a:t>
            </a:r>
            <a:r>
              <a:rPr lang="fr-CH" sz="1700" dirty="0">
                <a:latin typeface="TheSansOsF Plain" panose="020B0502050302020203" pitchFamily="34" charset="0"/>
                <a:hlinkClick r:id="rId3"/>
              </a:rPr>
              <a:t>10.5281/zenodo.10732838</a:t>
            </a:r>
            <a:endParaRPr lang="fr-CH" sz="1700" dirty="0">
              <a:latin typeface="TheSansOsF Plain" panose="020B05020503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03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DB92D566-9A4C-4548-8025-7A16C5815DDB}"/>
              </a:ext>
            </a:extLst>
          </p:cNvPr>
          <p:cNvSpPr/>
          <p:nvPr/>
        </p:nvSpPr>
        <p:spPr>
          <a:xfrm>
            <a:off x="2267744" y="4911790"/>
            <a:ext cx="3725349" cy="74945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u="sng" dirty="0"/>
              <a:t>Tous</a:t>
            </a:r>
            <a:r>
              <a:rPr lang="fr-CH" dirty="0"/>
              <a:t> les articles sont payants/réservés aux </a:t>
            </a:r>
            <a:r>
              <a:rPr lang="fr-CH" dirty="0" err="1"/>
              <a:t>abonné-es</a:t>
            </a:r>
            <a:endParaRPr lang="fr-CH" dirty="0"/>
          </a:p>
        </p:txBody>
      </p:sp>
      <p:sp>
        <p:nvSpPr>
          <p:cNvPr id="30" name="Rectangle à coins arrondis 29">
            <a:extLst>
              <a:ext uri="{FF2B5EF4-FFF2-40B4-BE49-F238E27FC236}">
                <a16:creationId xmlns:a16="http://schemas.microsoft.com/office/drawing/2014/main" id="{DB92D566-9A4C-4548-8025-7A16C5815DDB}"/>
              </a:ext>
            </a:extLst>
          </p:cNvPr>
          <p:cNvSpPr/>
          <p:nvPr/>
        </p:nvSpPr>
        <p:spPr>
          <a:xfrm>
            <a:off x="2267744" y="3490950"/>
            <a:ext cx="3739797" cy="802146"/>
          </a:xfrm>
          <a:prstGeom prst="roundRect">
            <a:avLst/>
          </a:prstGeom>
          <a:pattFill prst="wdUpDiag">
            <a:fgClr>
              <a:schemeClr val="accent4"/>
            </a:fgClr>
            <a:bgClr>
              <a:schemeClr val="bg1">
                <a:lumMod val="85000"/>
              </a:schemeClr>
            </a:bgClr>
          </a:patt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u="sng" dirty="0">
                <a:solidFill>
                  <a:schemeClr val="tx1"/>
                </a:solidFill>
              </a:rPr>
              <a:t>Certains</a:t>
            </a:r>
            <a:r>
              <a:rPr lang="fr-CH" dirty="0">
                <a:solidFill>
                  <a:schemeClr val="tx1"/>
                </a:solidFill>
              </a:rPr>
              <a:t> articles sont en libre accès, d’autres payants/réservés aux </a:t>
            </a:r>
            <a:r>
              <a:rPr lang="fr-CH" dirty="0" err="1">
                <a:solidFill>
                  <a:schemeClr val="tx1"/>
                </a:solidFill>
              </a:rPr>
              <a:t>abonné-es</a:t>
            </a:r>
            <a:endParaRPr lang="fr-CH" dirty="0">
              <a:solidFill>
                <a:schemeClr val="tx1"/>
              </a:solidFill>
            </a:endParaRPr>
          </a:p>
        </p:txBody>
      </p:sp>
      <p:sp>
        <p:nvSpPr>
          <p:cNvPr id="31" name="Rectangle à coins arrondis 30">
            <a:extLst>
              <a:ext uri="{FF2B5EF4-FFF2-40B4-BE49-F238E27FC236}">
                <a16:creationId xmlns:a16="http://schemas.microsoft.com/office/drawing/2014/main" id="{DB92D566-9A4C-4548-8025-7A16C5815DDB}"/>
              </a:ext>
            </a:extLst>
          </p:cNvPr>
          <p:cNvSpPr/>
          <p:nvPr/>
        </p:nvSpPr>
        <p:spPr>
          <a:xfrm>
            <a:off x="2267744" y="2127210"/>
            <a:ext cx="3725349" cy="831226"/>
          </a:xfrm>
          <a:prstGeom prst="roundRect">
            <a:avLst/>
          </a:prstGeom>
          <a:solidFill>
            <a:srgbClr val="F68212"/>
          </a:solidFill>
          <a:ln>
            <a:solidFill>
              <a:srgbClr val="F682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CH" u="sng" dirty="0"/>
              <a:t>Tous</a:t>
            </a:r>
            <a:r>
              <a:rPr lang="fr-CH" dirty="0"/>
              <a:t> les articles sont gratuitement accessibles sur le site de la revue</a:t>
            </a:r>
          </a:p>
        </p:txBody>
      </p:sp>
      <p:grpSp>
        <p:nvGrpSpPr>
          <p:cNvPr id="33" name="Groupe 32"/>
          <p:cNvGrpSpPr/>
          <p:nvPr/>
        </p:nvGrpSpPr>
        <p:grpSpPr>
          <a:xfrm>
            <a:off x="107504" y="2289438"/>
            <a:ext cx="1805159" cy="2561209"/>
            <a:chOff x="1489607" y="818921"/>
            <a:chExt cx="1805159" cy="2561209"/>
          </a:xfrm>
        </p:grpSpPr>
        <p:pic>
          <p:nvPicPr>
            <p:cNvPr id="34" name="Image 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3623" y="818921"/>
              <a:ext cx="1268626" cy="1268626"/>
            </a:xfrm>
            <a:prstGeom prst="rect">
              <a:avLst/>
            </a:prstGeom>
          </p:spPr>
        </p:pic>
        <p:sp>
          <p:nvSpPr>
            <p:cNvPr id="35" name="ZoneTexte 34"/>
            <p:cNvSpPr txBox="1"/>
            <p:nvPr/>
          </p:nvSpPr>
          <p:spPr>
            <a:xfrm>
              <a:off x="1489607" y="2133674"/>
              <a:ext cx="180515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2400" dirty="0"/>
                <a:t>3 différents types de revues</a:t>
              </a:r>
            </a:p>
          </p:txBody>
        </p:sp>
        <p:cxnSp>
          <p:nvCxnSpPr>
            <p:cNvPr id="36" name="Connecteur droit 35"/>
            <p:cNvCxnSpPr/>
            <p:nvPr/>
          </p:nvCxnSpPr>
          <p:spPr>
            <a:xfrm>
              <a:off x="1561615" y="3380130"/>
              <a:ext cx="1589135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8" name="ZoneTexte 37"/>
          <p:cNvSpPr txBox="1"/>
          <p:nvPr/>
        </p:nvSpPr>
        <p:spPr>
          <a:xfrm>
            <a:off x="2267744" y="170498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Gold Open Access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267744" y="30984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Hybride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2267744" y="4509120"/>
            <a:ext cx="2158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Sur abonnement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845523" y="4514820"/>
            <a:ext cx="2190973" cy="584775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CH" sz="1600" b="1" dirty="0">
                <a:solidFill>
                  <a:srgbClr val="CF0063"/>
                </a:solidFill>
              </a:rPr>
              <a:t>Abonnements READ </a:t>
            </a:r>
            <a:r>
              <a:rPr lang="fr-CH" sz="1600" dirty="0"/>
              <a:t>(lecture uniquement)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4BB960E-51E6-7A21-020E-F463408ADF10}"/>
              </a:ext>
            </a:extLst>
          </p:cNvPr>
          <p:cNvSpPr txBox="1"/>
          <p:nvPr/>
        </p:nvSpPr>
        <p:spPr>
          <a:xfrm>
            <a:off x="6845523" y="1502111"/>
            <a:ext cx="2190973" cy="132343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/>
            </a:lvl1pPr>
          </a:lstStyle>
          <a:p>
            <a:r>
              <a:rPr lang="fr-CH" b="1" dirty="0">
                <a:solidFill>
                  <a:srgbClr val="CF0063"/>
                </a:solidFill>
              </a:rPr>
              <a:t>Abonnements PUBLISH </a:t>
            </a:r>
            <a:r>
              <a:rPr lang="fr-CH" dirty="0"/>
              <a:t>(couvrent ou réduisent les frais de publication en Open Access)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336FAA4-878E-A16C-3EF4-8D9A76EB5E0A}"/>
              </a:ext>
            </a:extLst>
          </p:cNvPr>
          <p:cNvSpPr txBox="1"/>
          <p:nvPr/>
        </p:nvSpPr>
        <p:spPr>
          <a:xfrm>
            <a:off x="6845523" y="3068960"/>
            <a:ext cx="2190973" cy="1077218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/>
            </a:lvl1pPr>
          </a:lstStyle>
          <a:p>
            <a:r>
              <a:rPr lang="fr-CH" b="1" dirty="0">
                <a:solidFill>
                  <a:srgbClr val="CF0063"/>
                </a:solidFill>
              </a:rPr>
              <a:t>Abonnements READ &amp; PUBLISH </a:t>
            </a:r>
            <a:r>
              <a:rPr lang="fr-FR" dirty="0"/>
              <a:t>(lecture des articles payants et publication en OA)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885E893-AA82-2BEA-DB89-03FDF59DD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3200" dirty="0"/>
              <a:t>Open Access : nos abonnements évoluent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C6D660AD-E9D9-5427-0A2E-1DA04D06FC65}"/>
              </a:ext>
            </a:extLst>
          </p:cNvPr>
          <p:cNvCxnSpPr>
            <a:cxnSpLocks/>
          </p:cNvCxnSpPr>
          <p:nvPr/>
        </p:nvCxnSpPr>
        <p:spPr>
          <a:xfrm flipV="1">
            <a:off x="6087835" y="4839782"/>
            <a:ext cx="663891" cy="374729"/>
          </a:xfrm>
          <a:prstGeom prst="straightConnector1">
            <a:avLst/>
          </a:prstGeom>
          <a:ln w="101600">
            <a:solidFill>
              <a:srgbClr val="A6A6A6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BB792C5D-BA35-B8A8-8046-C9FD3E4B1D35}"/>
              </a:ext>
            </a:extLst>
          </p:cNvPr>
          <p:cNvCxnSpPr>
            <a:cxnSpLocks/>
          </p:cNvCxnSpPr>
          <p:nvPr/>
        </p:nvCxnSpPr>
        <p:spPr>
          <a:xfrm flipV="1">
            <a:off x="6109266" y="3546876"/>
            <a:ext cx="642460" cy="288032"/>
          </a:xfrm>
          <a:prstGeom prst="straightConnector1">
            <a:avLst/>
          </a:prstGeom>
          <a:ln w="101600">
            <a:solidFill>
              <a:srgbClr val="E6E6E6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E5946202-4E48-9F5C-DD47-11F32F7717EE}"/>
              </a:ext>
            </a:extLst>
          </p:cNvPr>
          <p:cNvCxnSpPr>
            <a:cxnSpLocks/>
          </p:cNvCxnSpPr>
          <p:nvPr/>
        </p:nvCxnSpPr>
        <p:spPr>
          <a:xfrm flipV="1">
            <a:off x="6096938" y="2197952"/>
            <a:ext cx="664847" cy="314172"/>
          </a:xfrm>
          <a:prstGeom prst="straightConnector1">
            <a:avLst/>
          </a:prstGeom>
          <a:ln w="101600">
            <a:solidFill>
              <a:srgbClr val="F68212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33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27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33318C-5030-2CBD-4BE9-E9540E22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A1B589C-E391-0C8E-C2B5-6CB2C53A4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Accords en vigueur à l’UNIGE</a:t>
            </a: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7E52BD3B-B535-41DF-73F6-191B1991F6E1}"/>
              </a:ext>
            </a:extLst>
          </p:cNvPr>
          <p:cNvSpPr txBox="1"/>
          <p:nvPr/>
        </p:nvSpPr>
        <p:spPr>
          <a:xfrm>
            <a:off x="475566" y="6614410"/>
            <a:ext cx="869793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SzPct val="120000"/>
            </a:pPr>
            <a:r>
              <a:rPr lang="en-US" sz="1050" dirty="0" err="1">
                <a:solidFill>
                  <a:schemeClr val="bg1">
                    <a:lumMod val="85000"/>
                  </a:schemeClr>
                </a:solidFill>
              </a:rPr>
              <a:t>Autrice</a:t>
            </a:r>
            <a:r>
              <a:rPr lang="en-US" sz="1050" dirty="0">
                <a:solidFill>
                  <a:schemeClr val="bg1">
                    <a:lumMod val="85000"/>
                  </a:schemeClr>
                </a:solidFill>
              </a:rPr>
              <a:t> du </a:t>
            </a:r>
            <a:r>
              <a:rPr lang="en-US" sz="1050" dirty="0" err="1">
                <a:solidFill>
                  <a:schemeClr val="bg1">
                    <a:lumMod val="85000"/>
                  </a:schemeClr>
                </a:solidFill>
              </a:rPr>
              <a:t>graphique</a:t>
            </a:r>
            <a:r>
              <a:rPr lang="en-US" sz="1050" dirty="0">
                <a:solidFill>
                  <a:schemeClr val="bg1">
                    <a:lumMod val="85000"/>
                  </a:schemeClr>
                </a:solidFill>
              </a:rPr>
              <a:t>: Floriane Muller, avec des modifications de Jean-Blaise Claivaz.</a:t>
            </a:r>
          </a:p>
        </p:txBody>
      </p:sp>
      <p:pic>
        <p:nvPicPr>
          <p:cNvPr id="98" name="Image 97">
            <a:extLst>
              <a:ext uri="{FF2B5EF4-FFF2-40B4-BE49-F238E27FC236}">
                <a16:creationId xmlns:a16="http://schemas.microsoft.com/office/drawing/2014/main" id="{41854EF0-397B-0B17-A60F-9175BAA79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535" y="592752"/>
            <a:ext cx="9144000" cy="602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0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personne, capture d’écran&#10;&#10;Description générée automatiquement">
            <a:extLst>
              <a:ext uri="{FF2B5EF4-FFF2-40B4-BE49-F238E27FC236}">
                <a16:creationId xmlns:a16="http://schemas.microsoft.com/office/drawing/2014/main" id="{D8CD53FB-AACA-807B-8FB5-3A7DA6584B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C4E9E2"/>
              </a:clrFrom>
              <a:clrTo>
                <a:srgbClr val="C4E9E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95" y="2323119"/>
            <a:ext cx="8062010" cy="4534881"/>
          </a:xfrm>
          <a:prstGeom prst="rect">
            <a:avLst/>
          </a:prstGeom>
        </p:spPr>
      </p:pic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ED907DB-54D0-128B-8ACD-C1B193022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48" y="1196752"/>
            <a:ext cx="8262560" cy="5256584"/>
          </a:xfrm>
        </p:spPr>
        <p:txBody>
          <a:bodyPr>
            <a:normAutofit/>
          </a:bodyPr>
          <a:lstStyle/>
          <a:p>
            <a:r>
              <a:rPr lang="fr-CH" dirty="0"/>
              <a:t>Comportent des </a:t>
            </a:r>
            <a:r>
              <a:rPr lang="fr-CH" dirty="0">
                <a:solidFill>
                  <a:schemeClr val="accent1"/>
                </a:solidFill>
              </a:rPr>
              <a:t>limitations</a:t>
            </a:r>
          </a:p>
          <a:p>
            <a:r>
              <a:rPr lang="fr-CH" dirty="0"/>
              <a:t>Gérés à l’interne par la </a:t>
            </a:r>
            <a:r>
              <a:rPr lang="fr-CH" dirty="0">
                <a:solidFill>
                  <a:schemeClr val="accent1"/>
                </a:solidFill>
              </a:rPr>
              <a:t>Bibliothèque</a:t>
            </a:r>
            <a:r>
              <a:rPr lang="fr-CH" dirty="0"/>
              <a:t> </a:t>
            </a:r>
          </a:p>
          <a:p>
            <a:r>
              <a:rPr lang="fr-CH" dirty="0"/>
              <a:t>Accords négociés par diverses entités</a:t>
            </a:r>
            <a:endParaRPr lang="fr-CH" sz="1600" dirty="0"/>
          </a:p>
          <a:p>
            <a:pPr marL="0" indent="0">
              <a:buNone/>
            </a:pPr>
            <a:endParaRPr lang="fr-CH" sz="1600" dirty="0"/>
          </a:p>
          <a:p>
            <a:pPr marL="0" indent="0" algn="ctr">
              <a:buNone/>
            </a:pPr>
            <a:endParaRPr lang="fr-CH" sz="20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9CE85202-59EC-C35D-E668-260BD1AC5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Négociations avec les éditeurs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28A94EC-7E6E-6C3F-899A-5784B81B6993}"/>
              </a:ext>
            </a:extLst>
          </p:cNvPr>
          <p:cNvSpPr txBox="1"/>
          <p:nvPr/>
        </p:nvSpPr>
        <p:spPr>
          <a:xfrm>
            <a:off x="6660232" y="6602868"/>
            <a:ext cx="24837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</a:rPr>
              <a:t>Illustration by </a:t>
            </a:r>
            <a:r>
              <a:rPr lang="fr-CH" sz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Monstera</a:t>
            </a:r>
            <a:endParaRPr lang="fr-CH" sz="1200" dirty="0"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81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6200000">
            <a:off x="5073246" y="3198167"/>
            <a:ext cx="622792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https://unige.ch/-/biblio/oa-accords-editeurs</a:t>
            </a:r>
            <a:r>
              <a:rPr kumimoji="0" lang="fr-CH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CEFAE2D-F024-2B85-52F3-D9E87C8EAA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600" y="198190"/>
            <a:ext cx="7014146" cy="64670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439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C490FF5-C8B1-A21C-2017-BDA2828B00EC}"/>
              </a:ext>
            </a:extLst>
          </p:cNvPr>
          <p:cNvSpPr txBox="1"/>
          <p:nvPr/>
        </p:nvSpPr>
        <p:spPr>
          <a:xfrm>
            <a:off x="525857" y="1314609"/>
            <a:ext cx="822645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fr-CH" sz="2400" dirty="0"/>
              <a:t>Pour que ces accords s’appliquent, il faut que :</a:t>
            </a:r>
          </a:p>
          <a:p>
            <a:pPr lvl="1">
              <a:spcAft>
                <a:spcPts val="1800"/>
              </a:spcAft>
            </a:pPr>
            <a:r>
              <a:rPr lang="fr-CH" sz="1950" dirty="0"/>
              <a:t>L’</a:t>
            </a:r>
            <a:r>
              <a:rPr lang="fr-CH" sz="1950" dirty="0" err="1">
                <a:solidFill>
                  <a:srgbClr val="CF0063"/>
                </a:solidFill>
              </a:rPr>
              <a:t>auteur-e</a:t>
            </a:r>
            <a:r>
              <a:rPr lang="fr-CH" sz="1950" dirty="0"/>
              <a:t> de correspondance soit </a:t>
            </a:r>
            <a:r>
              <a:rPr lang="fr-CH" sz="1950" dirty="0" err="1"/>
              <a:t>rattaché-e</a:t>
            </a:r>
            <a:r>
              <a:rPr lang="fr-CH" sz="1950" dirty="0"/>
              <a:t> à l’UNIGE et le mentionne </a:t>
            </a:r>
            <a:r>
              <a:rPr lang="fr-CH" sz="1950" i="1" dirty="0"/>
              <a:t>de manière appropriée </a:t>
            </a:r>
            <a:r>
              <a:rPr lang="fr-CH" sz="1950" dirty="0"/>
              <a:t>lors de la soumission/acceptation </a:t>
            </a:r>
          </a:p>
          <a:p>
            <a:pPr lvl="1">
              <a:spcAft>
                <a:spcPts val="1800"/>
              </a:spcAft>
            </a:pPr>
            <a:r>
              <a:rPr lang="fr-CH" sz="1950" dirty="0"/>
              <a:t>le </a:t>
            </a:r>
            <a:r>
              <a:rPr lang="fr-CH" sz="1950" dirty="0">
                <a:solidFill>
                  <a:srgbClr val="CF0063"/>
                </a:solidFill>
              </a:rPr>
              <a:t>journal</a:t>
            </a:r>
            <a:r>
              <a:rPr lang="fr-CH" sz="1950" dirty="0"/>
              <a:t> figure bien dans la liste des titres couverts par l’accord</a:t>
            </a:r>
          </a:p>
          <a:p>
            <a:pPr lvl="1">
              <a:spcAft>
                <a:spcPts val="1800"/>
              </a:spcAft>
            </a:pPr>
            <a:r>
              <a:rPr lang="fr-CH" sz="1950" dirty="0"/>
              <a:t>le </a:t>
            </a:r>
            <a:r>
              <a:rPr lang="fr-CH" sz="1950" dirty="0">
                <a:solidFill>
                  <a:srgbClr val="CF0063"/>
                </a:solidFill>
              </a:rPr>
              <a:t>type d’article </a:t>
            </a:r>
            <a:r>
              <a:rPr lang="fr-CH" sz="1950" dirty="0"/>
              <a:t>soit inclus dans l’accord </a:t>
            </a:r>
            <a:br>
              <a:rPr lang="fr-CH" sz="1950" dirty="0"/>
            </a:br>
            <a:r>
              <a:rPr lang="fr-CH" sz="1400" dirty="0"/>
              <a:t>(ex. les éditos et lettres ou commentaires ne le sont généralement pas)</a:t>
            </a:r>
          </a:p>
          <a:p>
            <a:pPr lvl="1">
              <a:spcAft>
                <a:spcPts val="1800"/>
              </a:spcAft>
            </a:pPr>
            <a:r>
              <a:rPr lang="fr-CH" sz="1950" dirty="0"/>
              <a:t>le contrat soit en vigueur au moment de la </a:t>
            </a:r>
            <a:r>
              <a:rPr lang="fr-CH" sz="1950" dirty="0">
                <a:solidFill>
                  <a:srgbClr val="CF0063"/>
                </a:solidFill>
              </a:rPr>
              <a:t>date</a:t>
            </a:r>
            <a:r>
              <a:rPr lang="fr-CH" sz="1950" dirty="0"/>
              <a:t> de soumission ou d’acceptation de l’article</a:t>
            </a:r>
          </a:p>
          <a:p>
            <a:pPr lvl="1">
              <a:spcAft>
                <a:spcPts val="1800"/>
              </a:spcAft>
            </a:pPr>
            <a:r>
              <a:rPr lang="fr-CH" sz="1950" dirty="0"/>
              <a:t>le </a:t>
            </a:r>
            <a:r>
              <a:rPr lang="fr-CH" sz="1950" dirty="0">
                <a:solidFill>
                  <a:srgbClr val="CF0063"/>
                </a:solidFill>
              </a:rPr>
              <a:t>quota</a:t>
            </a:r>
            <a:r>
              <a:rPr lang="fr-CH" sz="1950" dirty="0"/>
              <a:t> d’articles annuel ne soit pas encore épuisé (s’il y en a un)</a:t>
            </a:r>
          </a:p>
          <a:p>
            <a:pPr lvl="1">
              <a:spcAft>
                <a:spcPts val="1200"/>
              </a:spcAft>
            </a:pPr>
            <a:endParaRPr lang="fr-CH" sz="1950" dirty="0"/>
          </a:p>
          <a:p>
            <a:pPr lvl="1">
              <a:spcAft>
                <a:spcPts val="1200"/>
              </a:spcAft>
            </a:pPr>
            <a:r>
              <a:rPr lang="fr-CH" sz="1950" dirty="0"/>
              <a:t>l’</a:t>
            </a:r>
            <a:r>
              <a:rPr lang="fr-CH" sz="1950" dirty="0" err="1"/>
              <a:t>auteur-e</a:t>
            </a:r>
            <a:r>
              <a:rPr lang="fr-CH" sz="1950" dirty="0"/>
              <a:t> de correspondance choisisse l’option Open Access et une </a:t>
            </a:r>
            <a:r>
              <a:rPr lang="fr-CH" sz="1950" dirty="0">
                <a:solidFill>
                  <a:srgbClr val="CF0063"/>
                </a:solidFill>
              </a:rPr>
              <a:t>licence</a:t>
            </a:r>
            <a:r>
              <a:rPr lang="fr-CH" sz="1950" dirty="0"/>
              <a:t> </a:t>
            </a:r>
            <a:r>
              <a:rPr lang="fr-CH" sz="1950"/>
              <a:t>(CC BY </a:t>
            </a:r>
            <a:r>
              <a:rPr lang="fr-CH" sz="1950" dirty="0"/>
              <a:t>de préférence)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DC45986-5133-B3E0-D82A-73D75B6B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Conditions principales</a:t>
            </a:r>
          </a:p>
        </p:txBody>
      </p: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072EEA9B-19B8-AFF3-DF5B-EE067F8C09BB}"/>
              </a:ext>
            </a:extLst>
          </p:cNvPr>
          <p:cNvGrpSpPr/>
          <p:nvPr/>
        </p:nvGrpSpPr>
        <p:grpSpPr>
          <a:xfrm>
            <a:off x="303585" y="1905339"/>
            <a:ext cx="667566" cy="642995"/>
            <a:chOff x="69598" y="2191259"/>
            <a:chExt cx="721223" cy="729282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AC3277FC-8232-875E-33B1-34E19FAC82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657" y="2345508"/>
              <a:ext cx="486052" cy="362828"/>
            </a:xfrm>
            <a:prstGeom prst="rect">
              <a:avLst/>
            </a:prstGeom>
          </p:spPr>
        </p:pic>
        <p:grpSp>
          <p:nvGrpSpPr>
            <p:cNvPr id="25" name="Espace réservé du contenu 4" descr="Utilisateurs avec un remplissage uni">
              <a:extLst>
                <a:ext uri="{FF2B5EF4-FFF2-40B4-BE49-F238E27FC236}">
                  <a16:creationId xmlns:a16="http://schemas.microsoft.com/office/drawing/2014/main" id="{247EBF65-4B28-D2D0-E3FA-671EBEC2D33A}"/>
                </a:ext>
              </a:extLst>
            </p:cNvPr>
            <p:cNvGrpSpPr/>
            <p:nvPr/>
          </p:nvGrpSpPr>
          <p:grpSpPr>
            <a:xfrm>
              <a:off x="69598" y="2470636"/>
              <a:ext cx="721223" cy="449905"/>
              <a:chOff x="69598" y="2470636"/>
              <a:chExt cx="721223" cy="449905"/>
            </a:xfrm>
            <a:solidFill>
              <a:srgbClr val="000000"/>
            </a:solidFill>
          </p:grpSpPr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9F34054B-C0AE-CCE6-3BDD-615FBE5B9F13}"/>
                  </a:ext>
                </a:extLst>
              </p:cNvPr>
              <p:cNvSpPr/>
              <p:nvPr/>
            </p:nvSpPr>
            <p:spPr>
              <a:xfrm>
                <a:off x="559000" y="2470636"/>
                <a:ext cx="154547" cy="154547"/>
              </a:xfrm>
              <a:custGeom>
                <a:avLst/>
                <a:gdLst>
                  <a:gd name="connsiteX0" fmla="*/ 154548 w 154547"/>
                  <a:gd name="connsiteY0" fmla="*/ 77274 h 154547"/>
                  <a:gd name="connsiteX1" fmla="*/ 77274 w 154547"/>
                  <a:gd name="connsiteY1" fmla="*/ 154548 h 154547"/>
                  <a:gd name="connsiteX2" fmla="*/ 0 w 154547"/>
                  <a:gd name="connsiteY2" fmla="*/ 77274 h 154547"/>
                  <a:gd name="connsiteX3" fmla="*/ 77274 w 154547"/>
                  <a:gd name="connsiteY3" fmla="*/ 0 h 154547"/>
                  <a:gd name="connsiteX4" fmla="*/ 154548 w 154547"/>
                  <a:gd name="connsiteY4" fmla="*/ 77274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547" h="154547">
                    <a:moveTo>
                      <a:pt x="154548" y="77274"/>
                    </a:moveTo>
                    <a:cubicBezTo>
                      <a:pt x="154548" y="119951"/>
                      <a:pt x="119951" y="154548"/>
                      <a:pt x="77274" y="154548"/>
                    </a:cubicBezTo>
                    <a:cubicBezTo>
                      <a:pt x="34597" y="154548"/>
                      <a:pt x="0" y="119951"/>
                      <a:pt x="0" y="77274"/>
                    </a:cubicBezTo>
                    <a:cubicBezTo>
                      <a:pt x="0" y="34597"/>
                      <a:pt x="34597" y="0"/>
                      <a:pt x="77274" y="0"/>
                    </a:cubicBezTo>
                    <a:cubicBezTo>
                      <a:pt x="119951" y="0"/>
                      <a:pt x="154548" y="34597"/>
                      <a:pt x="154548" y="77274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E5F38DB2-87C3-EF7A-343F-ED6AFD2525ED}"/>
                  </a:ext>
                </a:extLst>
              </p:cNvPr>
              <p:cNvSpPr/>
              <p:nvPr/>
            </p:nvSpPr>
            <p:spPr>
              <a:xfrm>
                <a:off x="275662" y="2765994"/>
                <a:ext cx="309095" cy="154547"/>
              </a:xfrm>
              <a:custGeom>
                <a:avLst/>
                <a:gdLst>
                  <a:gd name="connsiteX0" fmla="*/ 309096 w 309095"/>
                  <a:gd name="connsiteY0" fmla="*/ 154548 h 154547"/>
                  <a:gd name="connsiteX1" fmla="*/ 309096 w 309095"/>
                  <a:gd name="connsiteY1" fmla="*/ 77274 h 154547"/>
                  <a:gd name="connsiteX2" fmla="*/ 293641 w 309095"/>
                  <a:gd name="connsiteY2" fmla="*/ 46364 h 154547"/>
                  <a:gd name="connsiteX3" fmla="*/ 218084 w 309095"/>
                  <a:gd name="connsiteY3" fmla="*/ 10303 h 154547"/>
                  <a:gd name="connsiteX4" fmla="*/ 154548 w 309095"/>
                  <a:gd name="connsiteY4" fmla="*/ 0 h 154547"/>
                  <a:gd name="connsiteX5" fmla="*/ 91011 w 309095"/>
                  <a:gd name="connsiteY5" fmla="*/ 10303 h 154547"/>
                  <a:gd name="connsiteX6" fmla="*/ 15455 w 309095"/>
                  <a:gd name="connsiteY6" fmla="*/ 46364 h 154547"/>
                  <a:gd name="connsiteX7" fmla="*/ 0 w 309095"/>
                  <a:gd name="connsiteY7" fmla="*/ 77274 h 154547"/>
                  <a:gd name="connsiteX8" fmla="*/ 0 w 309095"/>
                  <a:gd name="connsiteY8" fmla="*/ 154548 h 154547"/>
                  <a:gd name="connsiteX9" fmla="*/ 309096 w 309095"/>
                  <a:gd name="connsiteY9" fmla="*/ 154548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9095" h="154547">
                    <a:moveTo>
                      <a:pt x="309096" y="154548"/>
                    </a:moveTo>
                    <a:lnTo>
                      <a:pt x="309096" y="77274"/>
                    </a:lnTo>
                    <a:cubicBezTo>
                      <a:pt x="309096" y="65254"/>
                      <a:pt x="303944" y="53233"/>
                      <a:pt x="293641" y="46364"/>
                    </a:cubicBezTo>
                    <a:cubicBezTo>
                      <a:pt x="273034" y="29192"/>
                      <a:pt x="245559" y="17172"/>
                      <a:pt x="218084" y="10303"/>
                    </a:cubicBezTo>
                    <a:cubicBezTo>
                      <a:pt x="199195" y="5152"/>
                      <a:pt x="176871" y="0"/>
                      <a:pt x="154548" y="0"/>
                    </a:cubicBezTo>
                    <a:cubicBezTo>
                      <a:pt x="133941" y="0"/>
                      <a:pt x="111618" y="3434"/>
                      <a:pt x="91011" y="10303"/>
                    </a:cubicBezTo>
                    <a:cubicBezTo>
                      <a:pt x="63536" y="17172"/>
                      <a:pt x="37778" y="30910"/>
                      <a:pt x="15455" y="46364"/>
                    </a:cubicBezTo>
                    <a:cubicBezTo>
                      <a:pt x="5152" y="54950"/>
                      <a:pt x="0" y="65254"/>
                      <a:pt x="0" y="77274"/>
                    </a:cubicBezTo>
                    <a:lnTo>
                      <a:pt x="0" y="154548"/>
                    </a:lnTo>
                    <a:lnTo>
                      <a:pt x="309096" y="154548"/>
                    </a:ln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3E7A3618-1933-787C-C676-BA98680EE56E}"/>
                  </a:ext>
                </a:extLst>
              </p:cNvPr>
              <p:cNvSpPr/>
              <p:nvPr/>
            </p:nvSpPr>
            <p:spPr>
              <a:xfrm>
                <a:off x="352936" y="2590840"/>
                <a:ext cx="154547" cy="154547"/>
              </a:xfrm>
              <a:custGeom>
                <a:avLst/>
                <a:gdLst>
                  <a:gd name="connsiteX0" fmla="*/ 154548 w 154547"/>
                  <a:gd name="connsiteY0" fmla="*/ 77274 h 154547"/>
                  <a:gd name="connsiteX1" fmla="*/ 77274 w 154547"/>
                  <a:gd name="connsiteY1" fmla="*/ 154548 h 154547"/>
                  <a:gd name="connsiteX2" fmla="*/ 0 w 154547"/>
                  <a:gd name="connsiteY2" fmla="*/ 77274 h 154547"/>
                  <a:gd name="connsiteX3" fmla="*/ 77274 w 154547"/>
                  <a:gd name="connsiteY3" fmla="*/ 0 h 154547"/>
                  <a:gd name="connsiteX4" fmla="*/ 154548 w 154547"/>
                  <a:gd name="connsiteY4" fmla="*/ 77274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547" h="154547">
                    <a:moveTo>
                      <a:pt x="154548" y="77274"/>
                    </a:moveTo>
                    <a:cubicBezTo>
                      <a:pt x="154548" y="119951"/>
                      <a:pt x="119951" y="154548"/>
                      <a:pt x="77274" y="154548"/>
                    </a:cubicBezTo>
                    <a:cubicBezTo>
                      <a:pt x="34597" y="154548"/>
                      <a:pt x="0" y="119951"/>
                      <a:pt x="0" y="77274"/>
                    </a:cubicBezTo>
                    <a:cubicBezTo>
                      <a:pt x="0" y="34597"/>
                      <a:pt x="34597" y="0"/>
                      <a:pt x="77274" y="0"/>
                    </a:cubicBezTo>
                    <a:cubicBezTo>
                      <a:pt x="119951" y="0"/>
                      <a:pt x="154548" y="34597"/>
                      <a:pt x="154548" y="77274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CBDD515-0C5E-6CF3-0195-4EA6D6785D20}"/>
                  </a:ext>
                </a:extLst>
              </p:cNvPr>
              <p:cNvSpPr/>
              <p:nvPr/>
            </p:nvSpPr>
            <p:spPr>
              <a:xfrm>
                <a:off x="510918" y="2645790"/>
                <a:ext cx="279903" cy="154547"/>
              </a:xfrm>
              <a:custGeom>
                <a:avLst/>
                <a:gdLst>
                  <a:gd name="connsiteX0" fmla="*/ 264448 w 279903"/>
                  <a:gd name="connsiteY0" fmla="*/ 46364 h 154547"/>
                  <a:gd name="connsiteX1" fmla="*/ 188892 w 279903"/>
                  <a:gd name="connsiteY1" fmla="*/ 10303 h 154547"/>
                  <a:gd name="connsiteX2" fmla="*/ 125355 w 279903"/>
                  <a:gd name="connsiteY2" fmla="*/ 0 h 154547"/>
                  <a:gd name="connsiteX3" fmla="*/ 61819 w 279903"/>
                  <a:gd name="connsiteY3" fmla="*/ 10303 h 154547"/>
                  <a:gd name="connsiteX4" fmla="*/ 30910 w 279903"/>
                  <a:gd name="connsiteY4" fmla="*/ 22324 h 154547"/>
                  <a:gd name="connsiteX5" fmla="*/ 30910 w 279903"/>
                  <a:gd name="connsiteY5" fmla="*/ 24041 h 154547"/>
                  <a:gd name="connsiteX6" fmla="*/ 0 w 279903"/>
                  <a:gd name="connsiteY6" fmla="*/ 99597 h 154547"/>
                  <a:gd name="connsiteX7" fmla="*/ 78991 w 279903"/>
                  <a:gd name="connsiteY7" fmla="*/ 139093 h 154547"/>
                  <a:gd name="connsiteX8" fmla="*/ 92729 w 279903"/>
                  <a:gd name="connsiteY8" fmla="*/ 154548 h 154547"/>
                  <a:gd name="connsiteX9" fmla="*/ 279903 w 279903"/>
                  <a:gd name="connsiteY9" fmla="*/ 154548 h 154547"/>
                  <a:gd name="connsiteX10" fmla="*/ 279903 w 279903"/>
                  <a:gd name="connsiteY10" fmla="*/ 77274 h 154547"/>
                  <a:gd name="connsiteX11" fmla="*/ 264448 w 279903"/>
                  <a:gd name="connsiteY11" fmla="*/ 46364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9903" h="154547">
                    <a:moveTo>
                      <a:pt x="264448" y="46364"/>
                    </a:moveTo>
                    <a:cubicBezTo>
                      <a:pt x="243842" y="29192"/>
                      <a:pt x="216367" y="17172"/>
                      <a:pt x="188892" y="10303"/>
                    </a:cubicBezTo>
                    <a:cubicBezTo>
                      <a:pt x="170003" y="5152"/>
                      <a:pt x="147679" y="0"/>
                      <a:pt x="125355" y="0"/>
                    </a:cubicBezTo>
                    <a:cubicBezTo>
                      <a:pt x="104749" y="0"/>
                      <a:pt x="82425" y="3434"/>
                      <a:pt x="61819" y="10303"/>
                    </a:cubicBezTo>
                    <a:cubicBezTo>
                      <a:pt x="51516" y="13738"/>
                      <a:pt x="41213" y="17172"/>
                      <a:pt x="30910" y="22324"/>
                    </a:cubicBezTo>
                    <a:lnTo>
                      <a:pt x="30910" y="24041"/>
                    </a:lnTo>
                    <a:cubicBezTo>
                      <a:pt x="30910" y="53233"/>
                      <a:pt x="18889" y="80708"/>
                      <a:pt x="0" y="99597"/>
                    </a:cubicBezTo>
                    <a:cubicBezTo>
                      <a:pt x="32627" y="109901"/>
                      <a:pt x="58385" y="123638"/>
                      <a:pt x="78991" y="139093"/>
                    </a:cubicBezTo>
                    <a:cubicBezTo>
                      <a:pt x="84143" y="144245"/>
                      <a:pt x="89294" y="147679"/>
                      <a:pt x="92729" y="154548"/>
                    </a:cubicBezTo>
                    <a:lnTo>
                      <a:pt x="279903" y="154548"/>
                    </a:lnTo>
                    <a:lnTo>
                      <a:pt x="279903" y="77274"/>
                    </a:lnTo>
                    <a:cubicBezTo>
                      <a:pt x="279903" y="65254"/>
                      <a:pt x="274752" y="53233"/>
                      <a:pt x="264448" y="46364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A7E379DF-1538-FDC9-5F5F-C18956CF4BC5}"/>
                  </a:ext>
                </a:extLst>
              </p:cNvPr>
              <p:cNvSpPr/>
              <p:nvPr/>
            </p:nvSpPr>
            <p:spPr>
              <a:xfrm>
                <a:off x="69598" y="2645790"/>
                <a:ext cx="279903" cy="154547"/>
              </a:xfrm>
              <a:custGeom>
                <a:avLst/>
                <a:gdLst>
                  <a:gd name="connsiteX0" fmla="*/ 200912 w 279903"/>
                  <a:gd name="connsiteY0" fmla="*/ 139093 h 154547"/>
                  <a:gd name="connsiteX1" fmla="*/ 200912 w 279903"/>
                  <a:gd name="connsiteY1" fmla="*/ 139093 h 154547"/>
                  <a:gd name="connsiteX2" fmla="*/ 279903 w 279903"/>
                  <a:gd name="connsiteY2" fmla="*/ 99597 h 154547"/>
                  <a:gd name="connsiteX3" fmla="*/ 248994 w 279903"/>
                  <a:gd name="connsiteY3" fmla="*/ 24041 h 154547"/>
                  <a:gd name="connsiteX4" fmla="*/ 248994 w 279903"/>
                  <a:gd name="connsiteY4" fmla="*/ 20606 h 154547"/>
                  <a:gd name="connsiteX5" fmla="*/ 218084 w 279903"/>
                  <a:gd name="connsiteY5" fmla="*/ 10303 h 154547"/>
                  <a:gd name="connsiteX6" fmla="*/ 154548 w 279903"/>
                  <a:gd name="connsiteY6" fmla="*/ 0 h 154547"/>
                  <a:gd name="connsiteX7" fmla="*/ 91011 w 279903"/>
                  <a:gd name="connsiteY7" fmla="*/ 10303 h 154547"/>
                  <a:gd name="connsiteX8" fmla="*/ 15455 w 279903"/>
                  <a:gd name="connsiteY8" fmla="*/ 46364 h 154547"/>
                  <a:gd name="connsiteX9" fmla="*/ 0 w 279903"/>
                  <a:gd name="connsiteY9" fmla="*/ 77274 h 154547"/>
                  <a:gd name="connsiteX10" fmla="*/ 0 w 279903"/>
                  <a:gd name="connsiteY10" fmla="*/ 154548 h 154547"/>
                  <a:gd name="connsiteX11" fmla="*/ 185457 w 279903"/>
                  <a:gd name="connsiteY11" fmla="*/ 154548 h 154547"/>
                  <a:gd name="connsiteX12" fmla="*/ 200912 w 279903"/>
                  <a:gd name="connsiteY12" fmla="*/ 139093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79903" h="154547">
                    <a:moveTo>
                      <a:pt x="200912" y="139093"/>
                    </a:moveTo>
                    <a:lnTo>
                      <a:pt x="200912" y="139093"/>
                    </a:lnTo>
                    <a:cubicBezTo>
                      <a:pt x="224953" y="121921"/>
                      <a:pt x="252428" y="108183"/>
                      <a:pt x="279903" y="99597"/>
                    </a:cubicBezTo>
                    <a:cubicBezTo>
                      <a:pt x="261014" y="78991"/>
                      <a:pt x="248994" y="53233"/>
                      <a:pt x="248994" y="24041"/>
                    </a:cubicBezTo>
                    <a:cubicBezTo>
                      <a:pt x="248994" y="22324"/>
                      <a:pt x="248994" y="22324"/>
                      <a:pt x="248994" y="20606"/>
                    </a:cubicBezTo>
                    <a:cubicBezTo>
                      <a:pt x="238691" y="17172"/>
                      <a:pt x="228387" y="12020"/>
                      <a:pt x="218084" y="10303"/>
                    </a:cubicBezTo>
                    <a:cubicBezTo>
                      <a:pt x="199195" y="5152"/>
                      <a:pt x="176871" y="0"/>
                      <a:pt x="154548" y="0"/>
                    </a:cubicBezTo>
                    <a:cubicBezTo>
                      <a:pt x="133941" y="0"/>
                      <a:pt x="111618" y="3434"/>
                      <a:pt x="91011" y="10303"/>
                    </a:cubicBezTo>
                    <a:cubicBezTo>
                      <a:pt x="63536" y="18889"/>
                      <a:pt x="37778" y="30910"/>
                      <a:pt x="15455" y="46364"/>
                    </a:cubicBezTo>
                    <a:cubicBezTo>
                      <a:pt x="5152" y="53233"/>
                      <a:pt x="0" y="65254"/>
                      <a:pt x="0" y="77274"/>
                    </a:cubicBezTo>
                    <a:lnTo>
                      <a:pt x="0" y="154548"/>
                    </a:lnTo>
                    <a:lnTo>
                      <a:pt x="185457" y="154548"/>
                    </a:lnTo>
                    <a:cubicBezTo>
                      <a:pt x="190609" y="147679"/>
                      <a:pt x="194043" y="144245"/>
                      <a:pt x="200912" y="139093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4A0EC0E4-51BC-1595-9956-368ED87CE4F8}"/>
                  </a:ext>
                </a:extLst>
              </p:cNvPr>
              <p:cNvSpPr/>
              <p:nvPr/>
            </p:nvSpPr>
            <p:spPr>
              <a:xfrm>
                <a:off x="146872" y="2470636"/>
                <a:ext cx="154547" cy="154547"/>
              </a:xfrm>
              <a:custGeom>
                <a:avLst/>
                <a:gdLst>
                  <a:gd name="connsiteX0" fmla="*/ 154548 w 154547"/>
                  <a:gd name="connsiteY0" fmla="*/ 77274 h 154547"/>
                  <a:gd name="connsiteX1" fmla="*/ 77274 w 154547"/>
                  <a:gd name="connsiteY1" fmla="*/ 154548 h 154547"/>
                  <a:gd name="connsiteX2" fmla="*/ 0 w 154547"/>
                  <a:gd name="connsiteY2" fmla="*/ 77274 h 154547"/>
                  <a:gd name="connsiteX3" fmla="*/ 77274 w 154547"/>
                  <a:gd name="connsiteY3" fmla="*/ 0 h 154547"/>
                  <a:gd name="connsiteX4" fmla="*/ 154548 w 154547"/>
                  <a:gd name="connsiteY4" fmla="*/ 77274 h 154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4547" h="154547">
                    <a:moveTo>
                      <a:pt x="154548" y="77274"/>
                    </a:moveTo>
                    <a:cubicBezTo>
                      <a:pt x="154548" y="119951"/>
                      <a:pt x="119951" y="154548"/>
                      <a:pt x="77274" y="154548"/>
                    </a:cubicBezTo>
                    <a:cubicBezTo>
                      <a:pt x="34597" y="154548"/>
                      <a:pt x="0" y="119951"/>
                      <a:pt x="0" y="77274"/>
                    </a:cubicBezTo>
                    <a:cubicBezTo>
                      <a:pt x="0" y="34597"/>
                      <a:pt x="34597" y="0"/>
                      <a:pt x="77274" y="0"/>
                    </a:cubicBezTo>
                    <a:cubicBezTo>
                      <a:pt x="119951" y="0"/>
                      <a:pt x="154548" y="34597"/>
                      <a:pt x="154548" y="77274"/>
                    </a:cubicBezTo>
                    <a:close/>
                  </a:path>
                </a:pathLst>
              </a:custGeom>
              <a:solidFill>
                <a:srgbClr val="000000"/>
              </a:solidFill>
              <a:ln w="853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</p:grpSp>
        <p:grpSp>
          <p:nvGrpSpPr>
            <p:cNvPr id="22" name="Graphique 5" descr="Adresse de courrier avec un remplissage uni">
              <a:extLst>
                <a:ext uri="{FF2B5EF4-FFF2-40B4-BE49-F238E27FC236}">
                  <a16:creationId xmlns:a16="http://schemas.microsoft.com/office/drawing/2014/main" id="{D982A0AB-131D-302A-A293-BFDC2D003775}"/>
                </a:ext>
              </a:extLst>
            </p:cNvPr>
            <p:cNvGrpSpPr/>
            <p:nvPr/>
          </p:nvGrpSpPr>
          <p:grpSpPr>
            <a:xfrm>
              <a:off x="138555" y="2191259"/>
              <a:ext cx="274213" cy="301634"/>
              <a:chOff x="138555" y="2191259"/>
              <a:chExt cx="274213" cy="301634"/>
            </a:xfrm>
            <a:solidFill>
              <a:srgbClr val="CF0063"/>
            </a:solidFill>
          </p:grpSpPr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F9B68D4-1B7C-C3D7-2F27-BAC0D2EF8160}"/>
                  </a:ext>
                </a:extLst>
              </p:cNvPr>
              <p:cNvSpPr/>
              <p:nvPr/>
            </p:nvSpPr>
            <p:spPr>
              <a:xfrm>
                <a:off x="138555" y="2191259"/>
                <a:ext cx="274213" cy="301634"/>
              </a:xfrm>
              <a:custGeom>
                <a:avLst/>
                <a:gdLst>
                  <a:gd name="connsiteX0" fmla="*/ 253647 w 274213"/>
                  <a:gd name="connsiteY0" fmla="*/ 272842 h 301634"/>
                  <a:gd name="connsiteX1" fmla="*/ 185094 w 274213"/>
                  <a:gd name="connsiteY1" fmla="*/ 207717 h 301634"/>
                  <a:gd name="connsiteX2" fmla="*/ 253647 w 274213"/>
                  <a:gd name="connsiteY2" fmla="*/ 142591 h 301634"/>
                  <a:gd name="connsiteX3" fmla="*/ 253647 w 274213"/>
                  <a:gd name="connsiteY3" fmla="*/ 272842 h 301634"/>
                  <a:gd name="connsiteX4" fmla="*/ 31535 w 274213"/>
                  <a:gd name="connsiteY4" fmla="*/ 281069 h 301634"/>
                  <a:gd name="connsiteX5" fmla="*/ 99402 w 274213"/>
                  <a:gd name="connsiteY5" fmla="*/ 216971 h 301634"/>
                  <a:gd name="connsiteX6" fmla="*/ 104201 w 274213"/>
                  <a:gd name="connsiteY6" fmla="*/ 212515 h 301634"/>
                  <a:gd name="connsiteX7" fmla="*/ 170355 w 274213"/>
                  <a:gd name="connsiteY7" fmla="*/ 212515 h 301634"/>
                  <a:gd name="connsiteX8" fmla="*/ 175154 w 274213"/>
                  <a:gd name="connsiteY8" fmla="*/ 216971 h 301634"/>
                  <a:gd name="connsiteX9" fmla="*/ 242679 w 274213"/>
                  <a:gd name="connsiteY9" fmla="*/ 281069 h 301634"/>
                  <a:gd name="connsiteX10" fmla="*/ 31535 w 274213"/>
                  <a:gd name="connsiteY10" fmla="*/ 281069 h 301634"/>
                  <a:gd name="connsiteX11" fmla="*/ 20566 w 274213"/>
                  <a:gd name="connsiteY11" fmla="*/ 142248 h 301634"/>
                  <a:gd name="connsiteX12" fmla="*/ 89119 w 274213"/>
                  <a:gd name="connsiteY12" fmla="*/ 207374 h 301634"/>
                  <a:gd name="connsiteX13" fmla="*/ 20566 w 274213"/>
                  <a:gd name="connsiteY13" fmla="*/ 272500 h 301634"/>
                  <a:gd name="connsiteX14" fmla="*/ 20566 w 274213"/>
                  <a:gd name="connsiteY14" fmla="*/ 142248 h 301634"/>
                  <a:gd name="connsiteX15" fmla="*/ 68553 w 274213"/>
                  <a:gd name="connsiteY15" fmla="*/ 54843 h 301634"/>
                  <a:gd name="connsiteX16" fmla="*/ 205660 w 274213"/>
                  <a:gd name="connsiteY16" fmla="*/ 54843 h 301634"/>
                  <a:gd name="connsiteX17" fmla="*/ 205660 w 274213"/>
                  <a:gd name="connsiteY17" fmla="*/ 168984 h 301634"/>
                  <a:gd name="connsiteX18" fmla="*/ 174811 w 274213"/>
                  <a:gd name="connsiteY18" fmla="*/ 198462 h 301634"/>
                  <a:gd name="connsiteX19" fmla="*/ 99402 w 274213"/>
                  <a:gd name="connsiteY19" fmla="*/ 198462 h 301634"/>
                  <a:gd name="connsiteX20" fmla="*/ 68553 w 274213"/>
                  <a:gd name="connsiteY20" fmla="*/ 168984 h 301634"/>
                  <a:gd name="connsiteX21" fmla="*/ 68553 w 274213"/>
                  <a:gd name="connsiteY21" fmla="*/ 54843 h 301634"/>
                  <a:gd name="connsiteX22" fmla="*/ 226226 w 274213"/>
                  <a:gd name="connsiteY22" fmla="*/ 64097 h 301634"/>
                  <a:gd name="connsiteX23" fmla="*/ 226226 w 274213"/>
                  <a:gd name="connsiteY23" fmla="*/ 34277 h 301634"/>
                  <a:gd name="connsiteX24" fmla="*/ 178239 w 274213"/>
                  <a:gd name="connsiteY24" fmla="*/ 34277 h 301634"/>
                  <a:gd name="connsiteX25" fmla="*/ 137107 w 274213"/>
                  <a:gd name="connsiteY25" fmla="*/ 0 h 301634"/>
                  <a:gd name="connsiteX26" fmla="*/ 95975 w 274213"/>
                  <a:gd name="connsiteY26" fmla="*/ 34277 h 301634"/>
                  <a:gd name="connsiteX27" fmla="*/ 47987 w 274213"/>
                  <a:gd name="connsiteY27" fmla="*/ 34277 h 301634"/>
                  <a:gd name="connsiteX28" fmla="*/ 47987 w 274213"/>
                  <a:gd name="connsiteY28" fmla="*/ 64440 h 301634"/>
                  <a:gd name="connsiteX29" fmla="*/ 0 w 274213"/>
                  <a:gd name="connsiteY29" fmla="*/ 110028 h 301634"/>
                  <a:gd name="connsiteX30" fmla="*/ 0 w 274213"/>
                  <a:gd name="connsiteY30" fmla="*/ 301635 h 301634"/>
                  <a:gd name="connsiteX31" fmla="*/ 274213 w 274213"/>
                  <a:gd name="connsiteY31" fmla="*/ 301635 h 301634"/>
                  <a:gd name="connsiteX32" fmla="*/ 274213 w 274213"/>
                  <a:gd name="connsiteY32" fmla="*/ 110028 h 301634"/>
                  <a:gd name="connsiteX33" fmla="*/ 226226 w 274213"/>
                  <a:gd name="connsiteY33" fmla="*/ 64097 h 301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74213" h="301634">
                    <a:moveTo>
                      <a:pt x="253647" y="272842"/>
                    </a:moveTo>
                    <a:lnTo>
                      <a:pt x="185094" y="207717"/>
                    </a:lnTo>
                    <a:lnTo>
                      <a:pt x="253647" y="142591"/>
                    </a:lnTo>
                    <a:lnTo>
                      <a:pt x="253647" y="272842"/>
                    </a:lnTo>
                    <a:close/>
                    <a:moveTo>
                      <a:pt x="31535" y="281069"/>
                    </a:moveTo>
                    <a:lnTo>
                      <a:pt x="99402" y="216971"/>
                    </a:lnTo>
                    <a:lnTo>
                      <a:pt x="104201" y="212515"/>
                    </a:lnTo>
                    <a:cubicBezTo>
                      <a:pt x="122710" y="195034"/>
                      <a:pt x="151846" y="195034"/>
                      <a:pt x="170355" y="212515"/>
                    </a:cubicBezTo>
                    <a:lnTo>
                      <a:pt x="175154" y="216971"/>
                    </a:lnTo>
                    <a:lnTo>
                      <a:pt x="242679" y="281069"/>
                    </a:lnTo>
                    <a:lnTo>
                      <a:pt x="31535" y="281069"/>
                    </a:lnTo>
                    <a:close/>
                    <a:moveTo>
                      <a:pt x="20566" y="142248"/>
                    </a:moveTo>
                    <a:lnTo>
                      <a:pt x="89119" y="207374"/>
                    </a:lnTo>
                    <a:lnTo>
                      <a:pt x="20566" y="272500"/>
                    </a:lnTo>
                    <a:lnTo>
                      <a:pt x="20566" y="142248"/>
                    </a:lnTo>
                    <a:close/>
                    <a:moveTo>
                      <a:pt x="68553" y="54843"/>
                    </a:moveTo>
                    <a:lnTo>
                      <a:pt x="205660" y="54843"/>
                    </a:lnTo>
                    <a:lnTo>
                      <a:pt x="205660" y="168984"/>
                    </a:lnTo>
                    <a:lnTo>
                      <a:pt x="174811" y="198462"/>
                    </a:lnTo>
                    <a:cubicBezTo>
                      <a:pt x="152531" y="181324"/>
                      <a:pt x="121682" y="181324"/>
                      <a:pt x="99402" y="198462"/>
                    </a:cubicBezTo>
                    <a:lnTo>
                      <a:pt x="68553" y="168984"/>
                    </a:lnTo>
                    <a:lnTo>
                      <a:pt x="68553" y="54843"/>
                    </a:lnTo>
                    <a:close/>
                    <a:moveTo>
                      <a:pt x="226226" y="64097"/>
                    </a:moveTo>
                    <a:lnTo>
                      <a:pt x="226226" y="34277"/>
                    </a:lnTo>
                    <a:lnTo>
                      <a:pt x="178239" y="34277"/>
                    </a:lnTo>
                    <a:lnTo>
                      <a:pt x="137107" y="0"/>
                    </a:lnTo>
                    <a:lnTo>
                      <a:pt x="95975" y="34277"/>
                    </a:lnTo>
                    <a:lnTo>
                      <a:pt x="47987" y="34277"/>
                    </a:lnTo>
                    <a:lnTo>
                      <a:pt x="47987" y="64440"/>
                    </a:lnTo>
                    <a:lnTo>
                      <a:pt x="0" y="110028"/>
                    </a:lnTo>
                    <a:lnTo>
                      <a:pt x="0" y="301635"/>
                    </a:lnTo>
                    <a:lnTo>
                      <a:pt x="274213" y="301635"/>
                    </a:lnTo>
                    <a:lnTo>
                      <a:pt x="274213" y="110028"/>
                    </a:lnTo>
                    <a:lnTo>
                      <a:pt x="226226" y="64097"/>
                    </a:lnTo>
                    <a:close/>
                  </a:path>
                </a:pathLst>
              </a:custGeom>
              <a:solidFill>
                <a:srgbClr val="CF0063"/>
              </a:solidFill>
              <a:ln w="33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47354674-A190-D9A8-9E59-3AE5E2F222B0}"/>
                  </a:ext>
                </a:extLst>
              </p:cNvPr>
              <p:cNvSpPr/>
              <p:nvPr/>
            </p:nvSpPr>
            <p:spPr>
              <a:xfrm>
                <a:off x="221461" y="2273983"/>
                <a:ext cx="89123" cy="89804"/>
              </a:xfrm>
              <a:custGeom>
                <a:avLst/>
                <a:gdLst>
                  <a:gd name="connsiteX0" fmla="*/ 44221 w 89123"/>
                  <a:gd name="connsiteY0" fmla="*/ 56557 h 89804"/>
                  <a:gd name="connsiteX1" fmla="*/ 33253 w 89123"/>
                  <a:gd name="connsiteY1" fmla="*/ 45588 h 89804"/>
                  <a:gd name="connsiteX2" fmla="*/ 44221 w 89123"/>
                  <a:gd name="connsiteY2" fmla="*/ 34619 h 89804"/>
                  <a:gd name="connsiteX3" fmla="*/ 55190 w 89123"/>
                  <a:gd name="connsiteY3" fmla="*/ 45588 h 89804"/>
                  <a:gd name="connsiteX4" fmla="*/ 44221 w 89123"/>
                  <a:gd name="connsiteY4" fmla="*/ 56557 h 89804"/>
                  <a:gd name="connsiteX5" fmla="*/ 44221 w 89123"/>
                  <a:gd name="connsiteY5" fmla="*/ 89805 h 89804"/>
                  <a:gd name="connsiteX6" fmla="*/ 66501 w 89123"/>
                  <a:gd name="connsiteY6" fmla="*/ 84321 h 89804"/>
                  <a:gd name="connsiteX7" fmla="*/ 68900 w 89123"/>
                  <a:gd name="connsiteY7" fmla="*/ 76437 h 89804"/>
                  <a:gd name="connsiteX8" fmla="*/ 61017 w 89123"/>
                  <a:gd name="connsiteY8" fmla="*/ 74038 h 89804"/>
                  <a:gd name="connsiteX9" fmla="*/ 44221 w 89123"/>
                  <a:gd name="connsiteY9" fmla="*/ 78151 h 89804"/>
                  <a:gd name="connsiteX10" fmla="*/ 11316 w 89123"/>
                  <a:gd name="connsiteY10" fmla="*/ 44902 h 89804"/>
                  <a:gd name="connsiteX11" fmla="*/ 44564 w 89123"/>
                  <a:gd name="connsiteY11" fmla="*/ 11654 h 89804"/>
                  <a:gd name="connsiteX12" fmla="*/ 77812 w 89123"/>
                  <a:gd name="connsiteY12" fmla="*/ 44902 h 89804"/>
                  <a:gd name="connsiteX13" fmla="*/ 77812 w 89123"/>
                  <a:gd name="connsiteY13" fmla="*/ 55871 h 89804"/>
                  <a:gd name="connsiteX14" fmla="*/ 66844 w 89123"/>
                  <a:gd name="connsiteY14" fmla="*/ 44902 h 89804"/>
                  <a:gd name="connsiteX15" fmla="*/ 48677 w 89123"/>
                  <a:gd name="connsiteY15" fmla="*/ 22623 h 89804"/>
                  <a:gd name="connsiteX16" fmla="*/ 23655 w 89123"/>
                  <a:gd name="connsiteY16" fmla="*/ 36333 h 89804"/>
                  <a:gd name="connsiteX17" fmla="*/ 32910 w 89123"/>
                  <a:gd name="connsiteY17" fmla="*/ 63412 h 89804"/>
                  <a:gd name="connsiteX18" fmla="*/ 61360 w 89123"/>
                  <a:gd name="connsiteY18" fmla="*/ 58956 h 89804"/>
                  <a:gd name="connsiteX19" fmla="*/ 78155 w 89123"/>
                  <a:gd name="connsiteY19" fmla="*/ 66497 h 89804"/>
                  <a:gd name="connsiteX20" fmla="*/ 89124 w 89123"/>
                  <a:gd name="connsiteY20" fmla="*/ 55528 h 89804"/>
                  <a:gd name="connsiteX21" fmla="*/ 89124 w 89123"/>
                  <a:gd name="connsiteY21" fmla="*/ 44560 h 89804"/>
                  <a:gd name="connsiteX22" fmla="*/ 44564 w 89123"/>
                  <a:gd name="connsiteY22" fmla="*/ 0 h 89804"/>
                  <a:gd name="connsiteX23" fmla="*/ 4 w 89123"/>
                  <a:gd name="connsiteY23" fmla="*/ 44560 h 89804"/>
                  <a:gd name="connsiteX24" fmla="*/ 44221 w 89123"/>
                  <a:gd name="connsiteY24" fmla="*/ 89805 h 89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89123" h="89804">
                    <a:moveTo>
                      <a:pt x="44221" y="56557"/>
                    </a:moveTo>
                    <a:cubicBezTo>
                      <a:pt x="38051" y="56557"/>
                      <a:pt x="33253" y="51415"/>
                      <a:pt x="33253" y="45588"/>
                    </a:cubicBezTo>
                    <a:cubicBezTo>
                      <a:pt x="33253" y="39418"/>
                      <a:pt x="38394" y="34619"/>
                      <a:pt x="44221" y="34619"/>
                    </a:cubicBezTo>
                    <a:cubicBezTo>
                      <a:pt x="50391" y="34619"/>
                      <a:pt x="55190" y="39418"/>
                      <a:pt x="55190" y="45588"/>
                    </a:cubicBezTo>
                    <a:cubicBezTo>
                      <a:pt x="55190" y="51758"/>
                      <a:pt x="50391" y="56557"/>
                      <a:pt x="44221" y="56557"/>
                    </a:cubicBezTo>
                    <a:close/>
                    <a:moveTo>
                      <a:pt x="44221" y="89805"/>
                    </a:moveTo>
                    <a:cubicBezTo>
                      <a:pt x="52105" y="89805"/>
                      <a:pt x="59646" y="87748"/>
                      <a:pt x="66501" y="84321"/>
                    </a:cubicBezTo>
                    <a:cubicBezTo>
                      <a:pt x="69243" y="82607"/>
                      <a:pt x="70272" y="79179"/>
                      <a:pt x="68900" y="76437"/>
                    </a:cubicBezTo>
                    <a:cubicBezTo>
                      <a:pt x="67187" y="73695"/>
                      <a:pt x="63759" y="72667"/>
                      <a:pt x="61017" y="74038"/>
                    </a:cubicBezTo>
                    <a:cubicBezTo>
                      <a:pt x="55875" y="76780"/>
                      <a:pt x="50048" y="78151"/>
                      <a:pt x="44221" y="78151"/>
                    </a:cubicBezTo>
                    <a:cubicBezTo>
                      <a:pt x="26055" y="78151"/>
                      <a:pt x="10973" y="63069"/>
                      <a:pt x="11316" y="44902"/>
                    </a:cubicBezTo>
                    <a:cubicBezTo>
                      <a:pt x="11316" y="26736"/>
                      <a:pt x="26397" y="11654"/>
                      <a:pt x="44564" y="11654"/>
                    </a:cubicBezTo>
                    <a:cubicBezTo>
                      <a:pt x="62731" y="11654"/>
                      <a:pt x="77812" y="26393"/>
                      <a:pt x="77812" y="44902"/>
                    </a:cubicBezTo>
                    <a:lnTo>
                      <a:pt x="77812" y="55871"/>
                    </a:lnTo>
                    <a:cubicBezTo>
                      <a:pt x="71643" y="55871"/>
                      <a:pt x="66844" y="51072"/>
                      <a:pt x="66844" y="44902"/>
                    </a:cubicBezTo>
                    <a:cubicBezTo>
                      <a:pt x="66844" y="33934"/>
                      <a:pt x="59303" y="24679"/>
                      <a:pt x="48677" y="22623"/>
                    </a:cubicBezTo>
                    <a:cubicBezTo>
                      <a:pt x="38051" y="20566"/>
                      <a:pt x="27426" y="26393"/>
                      <a:pt x="23655" y="36333"/>
                    </a:cubicBezTo>
                    <a:cubicBezTo>
                      <a:pt x="19885" y="46274"/>
                      <a:pt x="23655" y="57928"/>
                      <a:pt x="32910" y="63412"/>
                    </a:cubicBezTo>
                    <a:cubicBezTo>
                      <a:pt x="42165" y="68896"/>
                      <a:pt x="54162" y="67182"/>
                      <a:pt x="61360" y="58956"/>
                    </a:cubicBezTo>
                    <a:cubicBezTo>
                      <a:pt x="65473" y="63755"/>
                      <a:pt x="71643" y="66497"/>
                      <a:pt x="78155" y="66497"/>
                    </a:cubicBezTo>
                    <a:cubicBezTo>
                      <a:pt x="84325" y="66497"/>
                      <a:pt x="89124" y="61698"/>
                      <a:pt x="89124" y="55528"/>
                    </a:cubicBezTo>
                    <a:lnTo>
                      <a:pt x="89124" y="44560"/>
                    </a:lnTo>
                    <a:cubicBezTo>
                      <a:pt x="89124" y="19880"/>
                      <a:pt x="69243" y="0"/>
                      <a:pt x="44564" y="0"/>
                    </a:cubicBezTo>
                    <a:cubicBezTo>
                      <a:pt x="19885" y="0"/>
                      <a:pt x="4" y="19880"/>
                      <a:pt x="4" y="44560"/>
                    </a:cubicBezTo>
                    <a:cubicBezTo>
                      <a:pt x="-338" y="69582"/>
                      <a:pt x="19542" y="89462"/>
                      <a:pt x="44221" y="89805"/>
                    </a:cubicBezTo>
                    <a:close/>
                  </a:path>
                </a:pathLst>
              </a:custGeom>
              <a:solidFill>
                <a:srgbClr val="CF0063"/>
              </a:solidFill>
              <a:ln w="337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CH"/>
              </a:p>
            </p:txBody>
          </p:sp>
        </p:grpSp>
      </p:grpSp>
      <p:pic>
        <p:nvPicPr>
          <p:cNvPr id="13" name="Graphique 12" descr="Journal contour">
            <a:extLst>
              <a:ext uri="{FF2B5EF4-FFF2-40B4-BE49-F238E27FC236}">
                <a16:creationId xmlns:a16="http://schemas.microsoft.com/office/drawing/2014/main" id="{52112C91-C951-0CAD-E661-30A1CC059B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2153" y="3385970"/>
            <a:ext cx="553478" cy="55347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3E120D1-496E-5970-F010-E45C6B5D50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15" y="4810829"/>
            <a:ext cx="264173" cy="517779"/>
          </a:xfrm>
          <a:prstGeom prst="rect">
            <a:avLst/>
          </a:prstGeom>
        </p:spPr>
      </p:pic>
      <p:grpSp>
        <p:nvGrpSpPr>
          <p:cNvPr id="21" name="Groupe 20">
            <a:extLst>
              <a:ext uri="{FF2B5EF4-FFF2-40B4-BE49-F238E27FC236}">
                <a16:creationId xmlns:a16="http://schemas.microsoft.com/office/drawing/2014/main" id="{B5048C9E-4C14-E6CF-DC9D-98870034A79F}"/>
              </a:ext>
            </a:extLst>
          </p:cNvPr>
          <p:cNvGrpSpPr/>
          <p:nvPr/>
        </p:nvGrpSpPr>
        <p:grpSpPr>
          <a:xfrm>
            <a:off x="399385" y="4068046"/>
            <a:ext cx="575230" cy="575404"/>
            <a:chOff x="4290613" y="6340975"/>
            <a:chExt cx="777460" cy="819050"/>
          </a:xfrm>
        </p:grpSpPr>
        <p:pic>
          <p:nvPicPr>
            <p:cNvPr id="11" name="Graphique 10" descr="Calendrier mensuel contour">
              <a:extLst>
                <a:ext uri="{FF2B5EF4-FFF2-40B4-BE49-F238E27FC236}">
                  <a16:creationId xmlns:a16="http://schemas.microsoft.com/office/drawing/2014/main" id="{0F3CADDE-221A-CDA3-D9BC-C2936159ED3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90613" y="6398430"/>
              <a:ext cx="761595" cy="761595"/>
            </a:xfrm>
            <a:prstGeom prst="rect">
              <a:avLst/>
            </a:prstGeom>
          </p:spPr>
        </p:pic>
        <p:pic>
          <p:nvPicPr>
            <p:cNvPr id="17" name="Graphique 16" descr="Coche avec un remplissage uni">
              <a:extLst>
                <a:ext uri="{FF2B5EF4-FFF2-40B4-BE49-F238E27FC236}">
                  <a16:creationId xmlns:a16="http://schemas.microsoft.com/office/drawing/2014/main" id="{6125C674-7F21-0FA3-F81E-305B2E0DA86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687275" y="6340975"/>
              <a:ext cx="380798" cy="380798"/>
            </a:xfrm>
            <a:prstGeom prst="rect">
              <a:avLst/>
            </a:prstGeom>
          </p:spPr>
        </p:pic>
      </p:grpSp>
      <p:pic>
        <p:nvPicPr>
          <p:cNvPr id="18" name="Graphique 17" descr="Ajouter avec un remplissage uni">
            <a:extLst>
              <a:ext uri="{FF2B5EF4-FFF2-40B4-BE49-F238E27FC236}">
                <a16:creationId xmlns:a16="http://schemas.microsoft.com/office/drawing/2014/main" id="{F32B36BD-5849-3AC7-3483-9D5D8E0BB0C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75909" y="5328608"/>
            <a:ext cx="510956" cy="510956"/>
          </a:xfrm>
          <a:prstGeom prst="rect">
            <a:avLst/>
          </a:prstGeom>
        </p:spPr>
      </p:pic>
      <p:pic>
        <p:nvPicPr>
          <p:cNvPr id="36" name="Graphique 35" descr="Case cochée avec un remplissage uni">
            <a:extLst>
              <a:ext uri="{FF2B5EF4-FFF2-40B4-BE49-F238E27FC236}">
                <a16:creationId xmlns:a16="http://schemas.microsoft.com/office/drawing/2014/main" id="{A994B08D-26A9-5775-9618-1A8DE0CB98F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50000" y="5918099"/>
            <a:ext cx="499603" cy="499603"/>
          </a:xfrm>
          <a:prstGeom prst="rect">
            <a:avLst/>
          </a:prstGeom>
        </p:spPr>
      </p:pic>
      <p:pic>
        <p:nvPicPr>
          <p:cNvPr id="6" name="Graphique 5" descr="Création de récits contour">
            <a:extLst>
              <a:ext uri="{FF2B5EF4-FFF2-40B4-BE49-F238E27FC236}">
                <a16:creationId xmlns:a16="http://schemas.microsoft.com/office/drawing/2014/main" id="{90CF4CBA-298A-8E24-B026-2767F6488D8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23326" y="2691336"/>
            <a:ext cx="566036" cy="56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0545F68-9FFB-4E05-9FD9-A87E69E09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586" y="1052736"/>
            <a:ext cx="7488831" cy="309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H" sz="2300" b="1" dirty="0">
                <a:solidFill>
                  <a:srgbClr val="CF0063"/>
                </a:solidFill>
              </a:rPr>
              <a:t>La revue est en Open Access (gold OA) :</a:t>
            </a:r>
          </a:p>
          <a:p>
            <a:pPr marL="0" indent="0">
              <a:buNone/>
            </a:pPr>
            <a:r>
              <a:rPr lang="fr-CH" sz="2300" dirty="0"/>
              <a:t>Vous êtes </a:t>
            </a:r>
            <a:r>
              <a:rPr lang="fr-CH" sz="2300" dirty="0" err="1"/>
              <a:t>financé-e</a:t>
            </a:r>
            <a:r>
              <a:rPr lang="fr-CH" sz="2300" dirty="0"/>
              <a:t> par le FNS </a:t>
            </a:r>
            <a:br>
              <a:rPr lang="fr-CH" sz="2300" dirty="0"/>
            </a:br>
            <a:r>
              <a:rPr lang="fr-CH" sz="2300" dirty="0">
                <a:sym typeface="Wingdings" panose="05000000000000000000" pitchFamily="2" charset="2"/>
              </a:rPr>
              <a:t></a:t>
            </a:r>
            <a:r>
              <a:rPr lang="fr-CH" sz="2300" dirty="0"/>
              <a:t> demandez à ce dernier de </a:t>
            </a:r>
            <a:r>
              <a:rPr lang="fr-CH" sz="2300" dirty="0">
                <a:hlinkClick r:id="rId3"/>
              </a:rPr>
              <a:t>prendre en charge les frais de publication</a:t>
            </a:r>
            <a:r>
              <a:rPr lang="fr-CH" sz="2300" dirty="0"/>
              <a:t>.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CH" sz="2300" dirty="0"/>
              <a:t>OU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fr-CH" sz="2300" dirty="0"/>
              <a:t>Les critères d’éligibilité du </a:t>
            </a:r>
            <a:r>
              <a:rPr lang="fr-CH" sz="2300" dirty="0">
                <a:hlinkClick r:id="rId4"/>
              </a:rPr>
              <a:t>Fonds d’aide à la publication UNIGE</a:t>
            </a:r>
            <a:r>
              <a:rPr lang="fr-CH" sz="2300" dirty="0"/>
              <a:t> sont remplis </a:t>
            </a:r>
            <a:br>
              <a:rPr lang="fr-CH" sz="2300" dirty="0"/>
            </a:br>
            <a:r>
              <a:rPr lang="fr-CH" sz="2300" dirty="0">
                <a:sym typeface="Wingdings" panose="05000000000000000000" pitchFamily="2" charset="2"/>
              </a:rPr>
              <a:t></a:t>
            </a:r>
            <a:r>
              <a:rPr lang="fr-CH" sz="2300" dirty="0"/>
              <a:t> effectuez une demande</a:t>
            </a:r>
            <a:endParaRPr lang="fr-CH" sz="2300" b="1" dirty="0">
              <a:solidFill>
                <a:srgbClr val="CF0063"/>
              </a:solidFill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2DA454B-FAA0-4019-B63A-91E8A2A21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Et s’il n’y a pas d’accord 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DCE9A06-C74B-4C79-8DA0-0416CF308B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83" y="1988840"/>
            <a:ext cx="1197228" cy="187188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3119EAD-518B-46BA-9B92-DD8EF18631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51" y="4725304"/>
            <a:ext cx="1206875" cy="1871888"/>
          </a:xfrm>
          <a:prstGeom prst="rect">
            <a:avLst/>
          </a:prstGeom>
        </p:spPr>
      </p:pic>
      <p:sp>
        <p:nvSpPr>
          <p:cNvPr id="8" name="Espace réservé du contenu 1">
            <a:extLst>
              <a:ext uri="{FF2B5EF4-FFF2-40B4-BE49-F238E27FC236}">
                <a16:creationId xmlns:a16="http://schemas.microsoft.com/office/drawing/2014/main" id="{6D81665C-62C9-38F2-BB90-19C96FF6AF55}"/>
              </a:ext>
            </a:extLst>
          </p:cNvPr>
          <p:cNvSpPr txBox="1">
            <a:spLocks/>
          </p:cNvSpPr>
          <p:nvPr/>
        </p:nvSpPr>
        <p:spPr>
          <a:xfrm>
            <a:off x="1455585" y="4653456"/>
            <a:ext cx="7488831" cy="540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20000"/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CH" sz="2300" b="1" dirty="0">
                <a:solidFill>
                  <a:srgbClr val="CF0063"/>
                </a:solidFill>
              </a:rPr>
              <a:t>La revue est hybride : </a:t>
            </a:r>
          </a:p>
          <a:p>
            <a:pPr marL="0" indent="0">
              <a:spcAft>
                <a:spcPts val="300"/>
              </a:spcAft>
              <a:buFont typeface="Arial" pitchFamily="34" charset="0"/>
              <a:buNone/>
            </a:pPr>
            <a:r>
              <a:rPr lang="fr-CH" sz="2300" dirty="0"/>
              <a:t>Utilisez la </a:t>
            </a:r>
            <a:r>
              <a:rPr lang="fr-CH" sz="2300" dirty="0">
                <a:hlinkClick r:id="rId7"/>
              </a:rPr>
              <a:t>voie verte</a:t>
            </a:r>
            <a:r>
              <a:rPr lang="fr-CH" sz="2300" dirty="0"/>
              <a:t>, avec votre version acceptée et l’Archive ouverte UNIGE (option recommandée). </a:t>
            </a:r>
          </a:p>
          <a:p>
            <a:pPr marL="0" indent="0" algn="ctr">
              <a:spcAft>
                <a:spcPts val="300"/>
              </a:spcAft>
              <a:buFont typeface="Arial" pitchFamily="34" charset="0"/>
              <a:buNone/>
            </a:pPr>
            <a:r>
              <a:rPr lang="fr-CH" sz="2300" dirty="0"/>
              <a:t>OU</a:t>
            </a:r>
          </a:p>
          <a:p>
            <a:pPr marL="0" indent="0">
              <a:spcAft>
                <a:spcPts val="1200"/>
              </a:spcAft>
              <a:buFont typeface="Arial" pitchFamily="34" charset="0"/>
              <a:buNone/>
            </a:pPr>
            <a:r>
              <a:rPr lang="fr-CH" sz="2300" dirty="0"/>
              <a:t>Payez pour la publication en OA.</a:t>
            </a:r>
            <a:endParaRPr lang="fr-CH" sz="2300" b="1" dirty="0">
              <a:solidFill>
                <a:srgbClr val="CF00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48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7B99114-1CE9-AD1A-3BC5-360F45E75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sz="2800" dirty="0"/>
              <a:t>Comment savoir si le journal est dans un accord ? Comment en bénéficier ?</a:t>
            </a:r>
          </a:p>
          <a:p>
            <a:pPr marL="263525" indent="0">
              <a:spcAft>
                <a:spcPts val="1200"/>
              </a:spcAft>
              <a:buNone/>
            </a:pPr>
            <a:r>
              <a:rPr lang="fr-CH" sz="2200" i="1" dirty="0">
                <a:sym typeface="Wingdings" panose="05000000000000000000" pitchFamily="2" charset="2"/>
              </a:rPr>
              <a:t>Vérifiez la liste des revues, les conditions et la procédure de l’éditeur sur </a:t>
            </a:r>
            <a:r>
              <a:rPr lang="fr-CH" sz="2200" i="1" u="sng" dirty="0">
                <a:solidFill>
                  <a:prstClr val="black"/>
                </a:solidFill>
                <a:hlinkClick r:id="rId3"/>
              </a:rPr>
              <a:t>https://unige.ch/-/biblio/oa-accords-editeurs</a:t>
            </a:r>
            <a:r>
              <a:rPr lang="fr-CH" sz="2200" i="1" dirty="0">
                <a:solidFill>
                  <a:prstClr val="black"/>
                </a:solidFill>
              </a:rPr>
              <a:t>. </a:t>
            </a:r>
          </a:p>
          <a:p>
            <a:pPr marL="0" indent="0">
              <a:buNone/>
            </a:pPr>
            <a:r>
              <a:rPr lang="fr-CH" sz="2800" dirty="0">
                <a:solidFill>
                  <a:prstClr val="black"/>
                </a:solidFill>
              </a:rPr>
              <a:t>Quand le quota sera-t-il épuisé ?</a:t>
            </a:r>
          </a:p>
          <a:p>
            <a:pPr marL="263525" indent="0">
              <a:spcAft>
                <a:spcPts val="1200"/>
              </a:spcAft>
              <a:buNone/>
            </a:pPr>
            <a:r>
              <a:rPr lang="fr-CH" sz="2200" i="1" dirty="0">
                <a:solidFill>
                  <a:prstClr val="black"/>
                </a:solidFill>
                <a:sym typeface="Wingdings" panose="05000000000000000000" pitchFamily="2" charset="2"/>
              </a:rPr>
              <a:t>Nous ne pouvons pas le savoir. Les informations dont nous disposons sur l’état des quotas sont </a:t>
            </a:r>
            <a:r>
              <a:rPr lang="fr-CH" sz="2200" i="1" dirty="0">
                <a:sym typeface="Wingdings" panose="05000000000000000000" pitchFamily="2" charset="2"/>
              </a:rPr>
              <a:t>sur </a:t>
            </a:r>
            <a:r>
              <a:rPr lang="fr-CH" sz="2200" i="1" u="sng" dirty="0">
                <a:solidFill>
                  <a:prstClr val="black"/>
                </a:solidFill>
                <a:hlinkClick r:id="rId3"/>
              </a:rPr>
              <a:t>https://unige.ch/-/biblio/oa-accords-editeurs</a:t>
            </a:r>
            <a:r>
              <a:rPr lang="fr-CH" sz="2200" i="1" dirty="0">
                <a:solidFill>
                  <a:prstClr val="black"/>
                </a:solidFill>
                <a:sym typeface="Wingdings" panose="05000000000000000000" pitchFamily="2" charset="2"/>
              </a:rPr>
              <a:t>. </a:t>
            </a:r>
          </a:p>
          <a:p>
            <a:pPr marL="0" indent="0">
              <a:buNone/>
            </a:pPr>
            <a:r>
              <a:rPr lang="fr-CH" sz="2800" dirty="0">
                <a:solidFill>
                  <a:prstClr val="black"/>
                </a:solidFill>
              </a:rPr>
              <a:t>Le quota est épuisé et mon article est accepté, que faire ?</a:t>
            </a:r>
          </a:p>
          <a:p>
            <a:pPr marL="263525" indent="0">
              <a:spcAft>
                <a:spcPts val="1200"/>
              </a:spcAft>
              <a:buNone/>
            </a:pPr>
            <a:r>
              <a:rPr lang="fr-FR" sz="2200" i="1" dirty="0">
                <a:solidFill>
                  <a:prstClr val="black"/>
                </a:solidFill>
                <a:sym typeface="Wingdings" panose="05000000000000000000" pitchFamily="2" charset="2"/>
              </a:rPr>
              <a:t>Agir comme s'il n'y avait pas d'accord</a:t>
            </a:r>
            <a:r>
              <a:rPr lang="fr-CH" sz="2200" i="1" dirty="0">
                <a:solidFill>
                  <a:prstClr val="black"/>
                </a:solidFill>
                <a:sym typeface="Wingdings" panose="05000000000000000000" pitchFamily="2" charset="2"/>
              </a:rPr>
              <a:t>.</a:t>
            </a:r>
            <a:endParaRPr lang="fr-CH" sz="2200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fr-CH" sz="2800" dirty="0"/>
              <a:t>Le journal est dans la liste et le quota n’est pas épuisé, mais j’ai reçu une facture à payer. Est-ce normal ?</a:t>
            </a:r>
          </a:p>
          <a:p>
            <a:pPr marL="263525" indent="0">
              <a:spcAft>
                <a:spcPts val="600"/>
              </a:spcAft>
              <a:buNone/>
            </a:pPr>
            <a:r>
              <a:rPr lang="fr-CH" sz="2200" i="1" dirty="0">
                <a:sym typeface="Wingdings" panose="05000000000000000000" pitchFamily="2" charset="2"/>
              </a:rPr>
              <a:t>Probablement pas. Écrivez à </a:t>
            </a:r>
            <a:r>
              <a:rPr lang="fr-CH" sz="2200" i="1" dirty="0">
                <a:sym typeface="Wingdings" panose="05000000000000000000" pitchFamily="2" charset="2"/>
                <a:hlinkClick r:id="rId4"/>
              </a:rPr>
              <a:t>openaccess@unige.ch</a:t>
            </a:r>
            <a:r>
              <a:rPr lang="fr-CH" sz="2200" i="1" dirty="0">
                <a:sym typeface="Wingdings" panose="05000000000000000000" pitchFamily="2" charset="2"/>
              </a:rPr>
              <a:t>. </a:t>
            </a:r>
            <a:endParaRPr lang="fr-CH" sz="2200" i="1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F486309-1786-DEA3-BDAC-94BE3CD8D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Questions fréquentes</a:t>
            </a:r>
          </a:p>
        </p:txBody>
      </p:sp>
    </p:spTree>
    <p:extLst>
      <p:ext uri="{BB962C8B-B14F-4D97-AF65-F5344CB8AC3E}">
        <p14:creationId xmlns:p14="http://schemas.microsoft.com/office/powerpoint/2010/main" val="256113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60548A8-FD27-4D74-9E82-72B996FA0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1307802"/>
            <a:ext cx="7772400" cy="1362075"/>
          </a:xfrm>
        </p:spPr>
        <p:txBody>
          <a:bodyPr/>
          <a:lstStyle/>
          <a:p>
            <a:r>
              <a:rPr lang="fr-CH" dirty="0"/>
              <a:t>Questions ?</a:t>
            </a:r>
          </a:p>
        </p:txBody>
      </p:sp>
      <p:pic>
        <p:nvPicPr>
          <p:cNvPr id="7" name="Image 6" descr="http://i.creativecommons.org/l/by-sa/3.0/88x31.png">
            <a:extLst>
              <a:ext uri="{FF2B5EF4-FFF2-40B4-BE49-F238E27FC236}">
                <a16:creationId xmlns:a16="http://schemas.microsoft.com/office/drawing/2014/main" id="{AF4BE487-689B-49D6-8975-E54A591DD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093296"/>
            <a:ext cx="1226459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 de texte 1">
            <a:extLst>
              <a:ext uri="{FF2B5EF4-FFF2-40B4-BE49-F238E27FC236}">
                <a16:creationId xmlns:a16="http://schemas.microsoft.com/office/drawing/2014/main" id="{6A589170-D739-4B82-9B7F-7E5766E88F4B}"/>
              </a:ext>
            </a:extLst>
          </p:cNvPr>
          <p:cNvSpPr txBox="1"/>
          <p:nvPr/>
        </p:nvSpPr>
        <p:spPr>
          <a:xfrm>
            <a:off x="2186131" y="6093296"/>
            <a:ext cx="5770245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fr-CH" sz="1000" dirty="0">
                <a:solidFill>
                  <a:srgbClr val="000000"/>
                </a:solidFill>
                <a:effectLst/>
                <a:latin typeface="Arial"/>
                <a:ea typeface="MS Mincho"/>
                <a:cs typeface="Arial"/>
              </a:rPr>
              <a:t>Floriane Muller &amp; Anouk Santos, pour la Bibliothèque de l’UNIGE, 2024</a:t>
            </a:r>
            <a:endParaRPr lang="fr-CH" sz="1000" dirty="0">
              <a:effectLst/>
              <a:latin typeface="Arial"/>
              <a:ea typeface="Calibri"/>
              <a:cs typeface="Times New Roman"/>
            </a:endParaRPr>
          </a:p>
          <a:p>
            <a:pPr algn="l">
              <a:spcAft>
                <a:spcPts val="0"/>
              </a:spcAft>
            </a:pPr>
            <a:r>
              <a:rPr lang="fr-CH" sz="1000" dirty="0">
                <a:effectLst/>
                <a:latin typeface="Arial Narrow"/>
                <a:ea typeface="Calibri"/>
                <a:cs typeface="Arial"/>
              </a:rPr>
              <a:t>Ce document</a:t>
            </a:r>
            <a:r>
              <a:rPr lang="fr-CH" sz="1000" dirty="0">
                <a:effectLst/>
                <a:latin typeface="Arial Narrow"/>
                <a:ea typeface="Times New Roman"/>
                <a:cs typeface="Arial"/>
              </a:rPr>
              <a:t> es</a:t>
            </a:r>
            <a:r>
              <a:rPr lang="fr-CH" sz="1000" dirty="0">
                <a:effectLst/>
                <a:latin typeface="Arial Narrow"/>
                <a:ea typeface="Calibri"/>
                <a:cs typeface="Arial"/>
              </a:rPr>
              <a:t>t sous licence Creative Commons</a:t>
            </a:r>
            <a:r>
              <a:rPr lang="fr-CH" sz="1000" dirty="0">
                <a:effectLst/>
                <a:latin typeface="Arial Narrow"/>
                <a:ea typeface="Times New Roman"/>
                <a:cs typeface="Arial"/>
              </a:rPr>
              <a:t> Attri</a:t>
            </a:r>
            <a:r>
              <a:rPr lang="fr-CH" sz="1000" dirty="0">
                <a:effectLst/>
                <a:latin typeface="Arial Narrow"/>
                <a:ea typeface="Calibri"/>
                <a:cs typeface="Arial"/>
              </a:rPr>
              <a:t>bution - Partage dans les mêmes c</a:t>
            </a:r>
            <a:r>
              <a:rPr lang="fr-CH" sz="1000" dirty="0">
                <a:effectLst/>
                <a:latin typeface="Arial Narrow"/>
                <a:ea typeface="Times New Roman"/>
                <a:cs typeface="Arial"/>
              </a:rPr>
              <a:t>onditions 4.0 International : </a:t>
            </a:r>
            <a:br>
              <a:rPr lang="fr-CH" sz="1000" dirty="0">
                <a:effectLst/>
                <a:latin typeface="Arial Narrow"/>
                <a:ea typeface="Times New Roman"/>
                <a:cs typeface="Arial"/>
              </a:rPr>
            </a:br>
            <a:r>
              <a:rPr lang="fr-CH" sz="1000" u="none" strike="noStrike" dirty="0">
                <a:solidFill>
                  <a:srgbClr val="0000FF"/>
                </a:solidFill>
                <a:effectLst/>
                <a:latin typeface="Arial Narrow"/>
                <a:ea typeface="Calibri"/>
                <a:cs typeface="Times New Roman"/>
                <a:hlinkClick r:id="rId4"/>
              </a:rPr>
              <a:t>http://creativecommons.org/licenses/by-sa/4.0/deed.fr</a:t>
            </a:r>
            <a:r>
              <a:rPr lang="fr-CH" sz="1000" dirty="0">
                <a:effectLst/>
                <a:latin typeface="Arial Narrow"/>
                <a:ea typeface="Times New Roman"/>
                <a:cs typeface="Arial"/>
              </a:rPr>
              <a:t>.</a:t>
            </a:r>
            <a:endParaRPr lang="fr-CH" sz="1000" dirty="0">
              <a:effectLst/>
              <a:latin typeface="Arial"/>
              <a:ea typeface="Calibri"/>
              <a:cs typeface="Times New Roman"/>
            </a:endParaRPr>
          </a:p>
        </p:txBody>
      </p:sp>
      <p:pic>
        <p:nvPicPr>
          <p:cNvPr id="5" name="Graphique 4" descr="Questions">
            <a:extLst>
              <a:ext uri="{FF2B5EF4-FFF2-40B4-BE49-F238E27FC236}">
                <a16:creationId xmlns:a16="http://schemas.microsoft.com/office/drawing/2014/main" id="{26F52453-D677-40AB-9DC0-1A75D0A1D7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32039" y="364363"/>
            <a:ext cx="3562673" cy="3562673"/>
          </a:xfrm>
          <a:prstGeom prst="rect">
            <a:avLst/>
          </a:prstGeom>
        </p:spPr>
      </p:pic>
      <p:sp>
        <p:nvSpPr>
          <p:cNvPr id="9" name="Espace réservé du texte 9">
            <a:extLst>
              <a:ext uri="{FF2B5EF4-FFF2-40B4-BE49-F238E27FC236}">
                <a16:creationId xmlns:a16="http://schemas.microsoft.com/office/drawing/2014/main" id="{EC890DBB-0C95-42B5-9E45-0C52A427DFEF}"/>
              </a:ext>
            </a:extLst>
          </p:cNvPr>
          <p:cNvSpPr txBox="1">
            <a:spLocks/>
          </p:cNvSpPr>
          <p:nvPr/>
        </p:nvSpPr>
        <p:spPr>
          <a:xfrm>
            <a:off x="2039203" y="3825353"/>
            <a:ext cx="4137719" cy="576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SzPct val="12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>
                <a:hlinkClick r:id="rId7"/>
              </a:rPr>
              <a:t>openaccess@unige.ch</a:t>
            </a:r>
            <a:r>
              <a:rPr lang="fr-CH" dirty="0"/>
              <a:t> </a:t>
            </a:r>
          </a:p>
        </p:txBody>
      </p:sp>
      <p:pic>
        <p:nvPicPr>
          <p:cNvPr id="11" name="Image 10" descr="cid:image009.png@01D6C97D.0F6DD70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3542474"/>
            <a:ext cx="1107143" cy="125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8644055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_pour_formations">
  <a:themeElements>
    <a:clrScheme name="UNIG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F0063"/>
      </a:accent1>
      <a:accent2>
        <a:srgbClr val="0067C5"/>
      </a:accent2>
      <a:accent3>
        <a:srgbClr val="007E64"/>
      </a:accent3>
      <a:accent4>
        <a:srgbClr val="F1AB00"/>
      </a:accent4>
      <a:accent5>
        <a:srgbClr val="FFFFFF"/>
      </a:accent5>
      <a:accent6>
        <a:srgbClr val="000000"/>
      </a:accent6>
      <a:hlink>
        <a:srgbClr val="CF0063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4751</TotalTime>
  <Words>555</Words>
  <Application>Microsoft Office PowerPoint</Application>
  <PresentationFormat>Affichage à l'écran (4:3)</PresentationFormat>
  <Paragraphs>63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Calibri</vt:lpstr>
      <vt:lpstr>Courier New</vt:lpstr>
      <vt:lpstr>TheSansOsF Black</vt:lpstr>
      <vt:lpstr>TheSansOsF Bold</vt:lpstr>
      <vt:lpstr>TheSansOsF Plain</vt:lpstr>
      <vt:lpstr>Wingdings</vt:lpstr>
      <vt:lpstr>modele_pour_formations</vt:lpstr>
      <vt:lpstr>Publier en Open Access sans frais grâce aux accords de l’UNIGE </vt:lpstr>
      <vt:lpstr>Open Access : nos abonnements évoluent</vt:lpstr>
      <vt:lpstr>Accords en vigueur à l’UNIGE</vt:lpstr>
      <vt:lpstr>Négociations avec les éditeurs</vt:lpstr>
      <vt:lpstr>Présentation PowerPoint</vt:lpstr>
      <vt:lpstr>Conditions principales</vt:lpstr>
      <vt:lpstr>Et s’il n’y a pas d’accord ?</vt:lpstr>
      <vt:lpstr>Questions fréquentes</vt:lpstr>
      <vt:lpstr>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Publier en Open Access sans frais grâce aux accords de l’UNIGE, en 15 minutes</dc:title>
  <dc:creator>Floriane Muller;Anouk Santos</dc:creator>
  <cp:lastModifiedBy>Floriane Sophie Muller</cp:lastModifiedBy>
  <cp:revision>424</cp:revision>
  <cp:lastPrinted>2024-02-28T09:20:05Z</cp:lastPrinted>
  <dcterms:created xsi:type="dcterms:W3CDTF">2020-12-04T14:47:05Z</dcterms:created>
  <dcterms:modified xsi:type="dcterms:W3CDTF">2024-03-01T17:29:51Z</dcterms:modified>
</cp:coreProperties>
</file>