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21383625" cy="30275213"/>
  <p:notesSz cx="9942513" cy="14371638"/>
  <p:defaultTextStyle>
    <a:defPPr>
      <a:defRPr lang="fr-FR"/>
    </a:defPPr>
    <a:lvl1pPr marL="0" algn="l" defTabSz="295122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1pPr>
    <a:lvl2pPr marL="1475611" algn="l" defTabSz="295122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2pPr>
    <a:lvl3pPr marL="2951221" algn="l" defTabSz="295122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3pPr>
    <a:lvl4pPr marL="4426830" algn="l" defTabSz="295122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4pPr>
    <a:lvl5pPr marL="5902442" algn="l" defTabSz="295122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5pPr>
    <a:lvl6pPr marL="7378051" algn="l" defTabSz="295122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6pPr>
    <a:lvl7pPr marL="8853662" algn="l" defTabSz="295122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7pPr>
    <a:lvl8pPr marL="10329273" algn="l" defTabSz="295122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8pPr>
    <a:lvl9pPr marL="11804883" algn="l" defTabSz="2951221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68" userDrawn="1">
          <p15:clr>
            <a:srgbClr val="A4A3A4"/>
          </p15:clr>
        </p15:guide>
        <p15:guide id="2" pos="7189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99902D-187B-0108-9843-02518AECCD71}" name="Floriane Sophie Muller" initials="FM" userId="S::Floriane.Muller@unige.ch::6b4d021e-e778-4371-88a5-9f255b274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oriane Sophie Muller" initials="FSM" lastIdx="9" clrIdx="0">
    <p:extLst>
      <p:ext uri="{19B8F6BF-5375-455C-9EA6-DF929625EA0E}">
        <p15:presenceInfo xmlns:p15="http://schemas.microsoft.com/office/powerpoint/2012/main" userId="S-1-5-21-2549886845-264585227-397852783-58385" providerId="AD"/>
      </p:ext>
    </p:extLst>
  </p:cmAuthor>
  <p:cmAuthor id="2" name="Dimitri Donzé" initials="DD" lastIdx="6" clrIdx="1">
    <p:extLst>
      <p:ext uri="{19B8F6BF-5375-455C-9EA6-DF929625EA0E}">
        <p15:presenceInfo xmlns:p15="http://schemas.microsoft.com/office/powerpoint/2012/main" userId="S-1-5-21-2549886845-264585227-397852783-30799" providerId="AD"/>
      </p:ext>
    </p:extLst>
  </p:cmAuthor>
  <p:cmAuthor id="3" name="Jean-Blaise Claivaz" initials="JC" lastIdx="5" clrIdx="2">
    <p:extLst>
      <p:ext uri="{19B8F6BF-5375-455C-9EA6-DF929625EA0E}">
        <p15:presenceInfo xmlns:p15="http://schemas.microsoft.com/office/powerpoint/2012/main" userId="S-1-5-21-2549886845-264585227-397852783-32795" providerId="AD"/>
      </p:ext>
    </p:extLst>
  </p:cmAuthor>
  <p:cmAuthor id="4" name="Claire Wuillemin" initials="CW" lastIdx="3" clrIdx="3">
    <p:extLst>
      <p:ext uri="{19B8F6BF-5375-455C-9EA6-DF929625EA0E}">
        <p15:presenceInfo xmlns:p15="http://schemas.microsoft.com/office/powerpoint/2012/main" userId="S-1-5-21-2549886845-264585227-397852783-547083" providerId="AD"/>
      </p:ext>
    </p:extLst>
  </p:cmAuthor>
  <p:cmAuthor id="5" name="Elena Maria Fachinotti" initials="EMF" lastIdx="1" clrIdx="4">
    <p:extLst>
      <p:ext uri="{19B8F6BF-5375-455C-9EA6-DF929625EA0E}">
        <p15:presenceInfo xmlns:p15="http://schemas.microsoft.com/office/powerpoint/2012/main" userId="S-1-5-21-2549886845-264585227-397852783-98107" providerId="AD"/>
      </p:ext>
    </p:extLst>
  </p:cmAuthor>
  <p:cmAuthor id="6" name="Floriane Sophie Muller" initials="FSM [2]" lastIdx="9" clrIdx="5">
    <p:extLst>
      <p:ext uri="{19B8F6BF-5375-455C-9EA6-DF929625EA0E}">
        <p15:presenceInfo xmlns:p15="http://schemas.microsoft.com/office/powerpoint/2012/main" userId="S::floriane.muller@unige.ch::6b4d021e-e778-4371-88a5-9f255b274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98BD"/>
    <a:srgbClr val="E1EDF3"/>
    <a:srgbClr val="CF0063"/>
    <a:srgbClr val="F68212"/>
    <a:srgbClr val="FCE4E2"/>
    <a:srgbClr val="FDEFE9"/>
    <a:srgbClr val="F47115"/>
    <a:srgbClr val="FF0000"/>
    <a:srgbClr val="21328F"/>
    <a:srgbClr val="F9A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0" autoAdjust="0"/>
    <p:restoredTop sz="93890" autoAdjust="0"/>
  </p:normalViewPr>
  <p:slideViewPr>
    <p:cSldViewPr>
      <p:cViewPr>
        <p:scale>
          <a:sx n="66" d="100"/>
          <a:sy n="66" d="100"/>
        </p:scale>
        <p:origin x="198" y="-7914"/>
      </p:cViewPr>
      <p:guideLst>
        <p:guide orient="horz" pos="11168"/>
        <p:guide pos="718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32450" y="0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FE537-9651-4CB0-B2AA-03DF37A33F2D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1797050"/>
            <a:ext cx="3424237" cy="4849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6916738"/>
            <a:ext cx="7954963" cy="5657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3650913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32450" y="13650913"/>
            <a:ext cx="4308475" cy="720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DA3B5-5F0E-423F-ACBB-1F6337CF9AC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054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9385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1pPr>
    <a:lvl2pPr marL="646926" algn="l" defTabSz="129385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2pPr>
    <a:lvl3pPr marL="1293850" algn="l" defTabSz="129385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3pPr>
    <a:lvl4pPr marL="1940776" algn="l" defTabSz="129385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4pPr>
    <a:lvl5pPr marL="2587701" algn="l" defTabSz="129385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5pPr>
    <a:lvl6pPr marL="3234627" algn="l" defTabSz="129385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6pPr>
    <a:lvl7pPr marL="3881551" algn="l" defTabSz="129385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7pPr>
    <a:lvl8pPr marL="4528477" algn="l" defTabSz="129385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8pPr>
    <a:lvl9pPr marL="5175403" algn="l" defTabSz="1293850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DA3B5-5F0E-423F-ACBB-1F6337CF9AC9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50561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3772" y="9404942"/>
            <a:ext cx="18176082" cy="648954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07546" y="17155953"/>
            <a:ext cx="14968538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4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49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3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98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3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47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22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9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065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8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1339263" y="7568805"/>
            <a:ext cx="15930057" cy="16124354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541664" y="7568805"/>
            <a:ext cx="47441207" cy="16124354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589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0781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9158" y="19454631"/>
            <a:ext cx="18176082" cy="6012994"/>
          </a:xfrm>
        </p:spPr>
        <p:txBody>
          <a:bodyPr anchor="t"/>
          <a:lstStyle>
            <a:lvl1pPr algn="l">
              <a:defRPr sz="12922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89158" y="12831931"/>
            <a:ext cx="18176082" cy="6622701"/>
          </a:xfrm>
        </p:spPr>
        <p:txBody>
          <a:bodyPr anchor="b"/>
          <a:lstStyle>
            <a:lvl1pPr marL="0" indent="0">
              <a:buNone/>
              <a:defRPr sz="6427">
                <a:solidFill>
                  <a:schemeClr val="tx1">
                    <a:tint val="75000"/>
                  </a:schemeClr>
                </a:solidFill>
              </a:defRPr>
            </a:lvl1pPr>
            <a:lvl2pPr marL="1474614" indent="0">
              <a:buNone/>
              <a:defRPr sz="5790">
                <a:solidFill>
                  <a:schemeClr val="tx1">
                    <a:tint val="75000"/>
                  </a:schemeClr>
                </a:solidFill>
              </a:defRPr>
            </a:lvl2pPr>
            <a:lvl3pPr marL="294922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3pPr>
            <a:lvl4pPr marL="4423843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4pPr>
            <a:lvl5pPr marL="5898456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5pPr>
            <a:lvl6pPr marL="7373070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6pPr>
            <a:lvl7pPr marL="8847684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7pPr>
            <a:lvl8pPr marL="10322298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8pPr>
            <a:lvl9pPr marL="11796912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475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541665" y="44095289"/>
            <a:ext cx="31685632" cy="124717058"/>
          </a:xfrm>
        </p:spPr>
        <p:txBody>
          <a:bodyPr/>
          <a:lstStyle>
            <a:lvl1pPr>
              <a:defRPr sz="9039"/>
            </a:lvl1pPr>
            <a:lvl2pPr>
              <a:defRPr sz="7767"/>
            </a:lvl2pPr>
            <a:lvl3pPr>
              <a:defRPr sz="6427"/>
            </a:lvl3pPr>
            <a:lvl4pPr>
              <a:defRPr sz="5790"/>
            </a:lvl4pPr>
            <a:lvl5pPr>
              <a:defRPr sz="5790"/>
            </a:lvl5pPr>
            <a:lvl6pPr>
              <a:defRPr sz="5790"/>
            </a:lvl6pPr>
            <a:lvl7pPr>
              <a:defRPr sz="5790"/>
            </a:lvl7pPr>
            <a:lvl8pPr>
              <a:defRPr sz="5790"/>
            </a:lvl8pPr>
            <a:lvl9pPr>
              <a:defRPr sz="579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583691" y="44095289"/>
            <a:ext cx="31685631" cy="124717058"/>
          </a:xfrm>
        </p:spPr>
        <p:txBody>
          <a:bodyPr/>
          <a:lstStyle>
            <a:lvl1pPr>
              <a:defRPr sz="9039"/>
            </a:lvl1pPr>
            <a:lvl2pPr>
              <a:defRPr sz="7767"/>
            </a:lvl2pPr>
            <a:lvl3pPr>
              <a:defRPr sz="6427"/>
            </a:lvl3pPr>
            <a:lvl4pPr>
              <a:defRPr sz="5790"/>
            </a:lvl4pPr>
            <a:lvl5pPr>
              <a:defRPr sz="5790"/>
            </a:lvl5pPr>
            <a:lvl6pPr>
              <a:defRPr sz="5790"/>
            </a:lvl6pPr>
            <a:lvl7pPr>
              <a:defRPr sz="5790"/>
            </a:lvl7pPr>
            <a:lvl8pPr>
              <a:defRPr sz="5790"/>
            </a:lvl8pPr>
            <a:lvl9pPr>
              <a:defRPr sz="579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2337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4" y="1212415"/>
            <a:ext cx="19245263" cy="504586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182" y="6776887"/>
            <a:ext cx="9448149" cy="2824282"/>
          </a:xfrm>
        </p:spPr>
        <p:txBody>
          <a:bodyPr anchor="b"/>
          <a:lstStyle>
            <a:lvl1pPr marL="0" indent="0">
              <a:buNone/>
              <a:defRPr sz="7767" b="1"/>
            </a:lvl1pPr>
            <a:lvl2pPr marL="1474614" indent="0">
              <a:buNone/>
              <a:defRPr sz="6427" b="1"/>
            </a:lvl2pPr>
            <a:lvl3pPr marL="2949228" indent="0">
              <a:buNone/>
              <a:defRPr sz="5790" b="1"/>
            </a:lvl3pPr>
            <a:lvl4pPr marL="4423843" indent="0">
              <a:buNone/>
              <a:defRPr sz="5155" b="1"/>
            </a:lvl4pPr>
            <a:lvl5pPr marL="5898456" indent="0">
              <a:buNone/>
              <a:defRPr sz="5155" b="1"/>
            </a:lvl5pPr>
            <a:lvl6pPr marL="7373070" indent="0">
              <a:buNone/>
              <a:defRPr sz="5155" b="1"/>
            </a:lvl6pPr>
            <a:lvl7pPr marL="8847684" indent="0">
              <a:buNone/>
              <a:defRPr sz="5155" b="1"/>
            </a:lvl7pPr>
            <a:lvl8pPr marL="10322298" indent="0">
              <a:buNone/>
              <a:defRPr sz="5155" b="1"/>
            </a:lvl8pPr>
            <a:lvl9pPr marL="11796912" indent="0">
              <a:buNone/>
              <a:defRPr sz="515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69182" y="9601167"/>
            <a:ext cx="9448149" cy="17443291"/>
          </a:xfrm>
        </p:spPr>
        <p:txBody>
          <a:bodyPr/>
          <a:lstStyle>
            <a:lvl1pPr>
              <a:defRPr sz="7767"/>
            </a:lvl1pPr>
            <a:lvl2pPr>
              <a:defRPr sz="6427"/>
            </a:lvl2pPr>
            <a:lvl3pPr>
              <a:defRPr sz="5790"/>
            </a:lvl3pPr>
            <a:lvl4pPr>
              <a:defRPr sz="5155"/>
            </a:lvl4pPr>
            <a:lvl5pPr>
              <a:defRPr sz="5155"/>
            </a:lvl5pPr>
            <a:lvl6pPr>
              <a:defRPr sz="5155"/>
            </a:lvl6pPr>
            <a:lvl7pPr>
              <a:defRPr sz="5155"/>
            </a:lvl7pPr>
            <a:lvl8pPr>
              <a:defRPr sz="5155"/>
            </a:lvl8pPr>
            <a:lvl9pPr>
              <a:defRPr sz="515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0862585" y="6776887"/>
            <a:ext cx="9451860" cy="2824282"/>
          </a:xfrm>
        </p:spPr>
        <p:txBody>
          <a:bodyPr anchor="b"/>
          <a:lstStyle>
            <a:lvl1pPr marL="0" indent="0">
              <a:buNone/>
              <a:defRPr sz="7767" b="1"/>
            </a:lvl1pPr>
            <a:lvl2pPr marL="1474614" indent="0">
              <a:buNone/>
              <a:defRPr sz="6427" b="1"/>
            </a:lvl2pPr>
            <a:lvl3pPr marL="2949228" indent="0">
              <a:buNone/>
              <a:defRPr sz="5790" b="1"/>
            </a:lvl3pPr>
            <a:lvl4pPr marL="4423843" indent="0">
              <a:buNone/>
              <a:defRPr sz="5155" b="1"/>
            </a:lvl4pPr>
            <a:lvl5pPr marL="5898456" indent="0">
              <a:buNone/>
              <a:defRPr sz="5155" b="1"/>
            </a:lvl5pPr>
            <a:lvl6pPr marL="7373070" indent="0">
              <a:buNone/>
              <a:defRPr sz="5155" b="1"/>
            </a:lvl6pPr>
            <a:lvl7pPr marL="8847684" indent="0">
              <a:buNone/>
              <a:defRPr sz="5155" b="1"/>
            </a:lvl7pPr>
            <a:lvl8pPr marL="10322298" indent="0">
              <a:buNone/>
              <a:defRPr sz="5155" b="1"/>
            </a:lvl8pPr>
            <a:lvl9pPr marL="11796912" indent="0">
              <a:buNone/>
              <a:defRPr sz="515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862585" y="9601167"/>
            <a:ext cx="9451860" cy="17443291"/>
          </a:xfrm>
        </p:spPr>
        <p:txBody>
          <a:bodyPr/>
          <a:lstStyle>
            <a:lvl1pPr>
              <a:defRPr sz="7767"/>
            </a:lvl1pPr>
            <a:lvl2pPr>
              <a:defRPr sz="6427"/>
            </a:lvl2pPr>
            <a:lvl3pPr>
              <a:defRPr sz="5790"/>
            </a:lvl3pPr>
            <a:lvl4pPr>
              <a:defRPr sz="5155"/>
            </a:lvl4pPr>
            <a:lvl5pPr>
              <a:defRPr sz="5155"/>
            </a:lvl5pPr>
            <a:lvl6pPr>
              <a:defRPr sz="5155"/>
            </a:lvl6pPr>
            <a:lvl7pPr>
              <a:defRPr sz="5155"/>
            </a:lvl7pPr>
            <a:lvl8pPr>
              <a:defRPr sz="5155"/>
            </a:lvl8pPr>
            <a:lvl9pPr>
              <a:defRPr sz="515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60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028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628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2" y="1205404"/>
            <a:ext cx="7035065" cy="5129967"/>
          </a:xfrm>
        </p:spPr>
        <p:txBody>
          <a:bodyPr anchor="b"/>
          <a:lstStyle>
            <a:lvl1pPr algn="l">
              <a:defRPr sz="6427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60406" y="1205407"/>
            <a:ext cx="11954041" cy="25839055"/>
          </a:xfrm>
        </p:spPr>
        <p:txBody>
          <a:bodyPr/>
          <a:lstStyle>
            <a:lvl1pPr>
              <a:defRPr sz="10310"/>
            </a:lvl1pPr>
            <a:lvl2pPr>
              <a:defRPr sz="9039"/>
            </a:lvl2pPr>
            <a:lvl3pPr>
              <a:defRPr sz="7767"/>
            </a:lvl3pPr>
            <a:lvl4pPr>
              <a:defRPr sz="6427"/>
            </a:lvl4pPr>
            <a:lvl5pPr>
              <a:defRPr sz="6427"/>
            </a:lvl5pPr>
            <a:lvl6pPr>
              <a:defRPr sz="6427"/>
            </a:lvl6pPr>
            <a:lvl7pPr>
              <a:defRPr sz="6427"/>
            </a:lvl7pPr>
            <a:lvl8pPr>
              <a:defRPr sz="6427"/>
            </a:lvl8pPr>
            <a:lvl9pPr>
              <a:defRPr sz="6427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69182" y="6335374"/>
            <a:ext cx="7035065" cy="20709089"/>
          </a:xfrm>
        </p:spPr>
        <p:txBody>
          <a:bodyPr/>
          <a:lstStyle>
            <a:lvl1pPr marL="0" indent="0">
              <a:buNone/>
              <a:defRPr sz="4520"/>
            </a:lvl1pPr>
            <a:lvl2pPr marL="1474614" indent="0">
              <a:buNone/>
              <a:defRPr sz="3884"/>
            </a:lvl2pPr>
            <a:lvl3pPr marL="2949228" indent="0">
              <a:buNone/>
              <a:defRPr sz="3249"/>
            </a:lvl3pPr>
            <a:lvl4pPr marL="4423843" indent="0">
              <a:buNone/>
              <a:defRPr sz="2895"/>
            </a:lvl4pPr>
            <a:lvl5pPr marL="5898456" indent="0">
              <a:buNone/>
              <a:defRPr sz="2895"/>
            </a:lvl5pPr>
            <a:lvl6pPr marL="7373070" indent="0">
              <a:buNone/>
              <a:defRPr sz="2895"/>
            </a:lvl6pPr>
            <a:lvl7pPr marL="8847684" indent="0">
              <a:buNone/>
              <a:defRPr sz="2895"/>
            </a:lvl7pPr>
            <a:lvl8pPr marL="10322298" indent="0">
              <a:buNone/>
              <a:defRPr sz="2895"/>
            </a:lvl8pPr>
            <a:lvl9pPr marL="11796912" indent="0">
              <a:buNone/>
              <a:defRPr sz="289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0012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91341" y="21192652"/>
            <a:ext cx="12830175" cy="2501913"/>
          </a:xfrm>
        </p:spPr>
        <p:txBody>
          <a:bodyPr anchor="b"/>
          <a:lstStyle>
            <a:lvl1pPr algn="l">
              <a:defRPr sz="6427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191341" y="2705149"/>
            <a:ext cx="12830175" cy="18165128"/>
          </a:xfrm>
        </p:spPr>
        <p:txBody>
          <a:bodyPr/>
          <a:lstStyle>
            <a:lvl1pPr marL="0" indent="0">
              <a:buNone/>
              <a:defRPr sz="10310"/>
            </a:lvl1pPr>
            <a:lvl2pPr marL="1474614" indent="0">
              <a:buNone/>
              <a:defRPr sz="9039"/>
            </a:lvl2pPr>
            <a:lvl3pPr marL="2949228" indent="0">
              <a:buNone/>
              <a:defRPr sz="7767"/>
            </a:lvl3pPr>
            <a:lvl4pPr marL="4423843" indent="0">
              <a:buNone/>
              <a:defRPr sz="6427"/>
            </a:lvl4pPr>
            <a:lvl5pPr marL="5898456" indent="0">
              <a:buNone/>
              <a:defRPr sz="6427"/>
            </a:lvl5pPr>
            <a:lvl6pPr marL="7373070" indent="0">
              <a:buNone/>
              <a:defRPr sz="6427"/>
            </a:lvl6pPr>
            <a:lvl7pPr marL="8847684" indent="0">
              <a:buNone/>
              <a:defRPr sz="6427"/>
            </a:lvl7pPr>
            <a:lvl8pPr marL="10322298" indent="0">
              <a:buNone/>
              <a:defRPr sz="6427"/>
            </a:lvl8pPr>
            <a:lvl9pPr marL="11796912" indent="0">
              <a:buNone/>
              <a:defRPr sz="6427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191341" y="23694562"/>
            <a:ext cx="12830175" cy="3553130"/>
          </a:xfrm>
        </p:spPr>
        <p:txBody>
          <a:bodyPr/>
          <a:lstStyle>
            <a:lvl1pPr marL="0" indent="0">
              <a:buNone/>
              <a:defRPr sz="4520"/>
            </a:lvl1pPr>
            <a:lvl2pPr marL="1474614" indent="0">
              <a:buNone/>
              <a:defRPr sz="3884"/>
            </a:lvl2pPr>
            <a:lvl3pPr marL="2949228" indent="0">
              <a:buNone/>
              <a:defRPr sz="3249"/>
            </a:lvl3pPr>
            <a:lvl4pPr marL="4423843" indent="0">
              <a:buNone/>
              <a:defRPr sz="2895"/>
            </a:lvl4pPr>
            <a:lvl5pPr marL="5898456" indent="0">
              <a:buNone/>
              <a:defRPr sz="2895"/>
            </a:lvl5pPr>
            <a:lvl6pPr marL="7373070" indent="0">
              <a:buNone/>
              <a:defRPr sz="2895"/>
            </a:lvl6pPr>
            <a:lvl7pPr marL="8847684" indent="0">
              <a:buNone/>
              <a:defRPr sz="2895"/>
            </a:lvl7pPr>
            <a:lvl8pPr marL="10322298" indent="0">
              <a:buNone/>
              <a:defRPr sz="2895"/>
            </a:lvl8pPr>
            <a:lvl9pPr marL="11796912" indent="0">
              <a:buNone/>
              <a:defRPr sz="289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13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69184" y="1212415"/>
            <a:ext cx="19245263" cy="5045868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184" y="7064220"/>
            <a:ext cx="19245263" cy="19980241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69183" y="28060639"/>
            <a:ext cx="4989513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5A451-AE96-48FF-8B39-B683EF0913A9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7306072" y="28060639"/>
            <a:ext cx="6771481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5324933" y="28060639"/>
            <a:ext cx="4989513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0926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49228" rtl="0" eaLnBrk="1" latinLnBrk="0" hangingPunct="1">
        <a:spcBef>
          <a:spcPct val="0"/>
        </a:spcBef>
        <a:buNone/>
        <a:defRPr sz="141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5960" indent="-1105960" algn="l" defTabSz="2949228" rtl="0" eaLnBrk="1" latinLnBrk="0" hangingPunct="1">
        <a:spcBef>
          <a:spcPct val="20000"/>
        </a:spcBef>
        <a:buFont typeface="Arial" pitchFamily="34" charset="0"/>
        <a:buChar char="•"/>
        <a:defRPr sz="10310" kern="1200">
          <a:solidFill>
            <a:schemeClr val="tx1"/>
          </a:solidFill>
          <a:latin typeface="+mn-lt"/>
          <a:ea typeface="+mn-ea"/>
          <a:cs typeface="+mn-cs"/>
        </a:defRPr>
      </a:lvl1pPr>
      <a:lvl2pPr marL="2396248" indent="-921634" algn="l" defTabSz="2949228" rtl="0" eaLnBrk="1" latinLnBrk="0" hangingPunct="1">
        <a:spcBef>
          <a:spcPct val="20000"/>
        </a:spcBef>
        <a:buFont typeface="Arial" pitchFamily="34" charset="0"/>
        <a:buChar char="–"/>
        <a:defRPr sz="9039" kern="1200">
          <a:solidFill>
            <a:schemeClr val="tx1"/>
          </a:solidFill>
          <a:latin typeface="+mn-lt"/>
          <a:ea typeface="+mn-ea"/>
          <a:cs typeface="+mn-cs"/>
        </a:defRPr>
      </a:lvl2pPr>
      <a:lvl3pPr marL="3686536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7767" kern="1200">
          <a:solidFill>
            <a:schemeClr val="tx1"/>
          </a:solidFill>
          <a:latin typeface="+mn-lt"/>
          <a:ea typeface="+mn-ea"/>
          <a:cs typeface="+mn-cs"/>
        </a:defRPr>
      </a:lvl3pPr>
      <a:lvl4pPr marL="5161148" indent="-737307" algn="l" defTabSz="2949228" rtl="0" eaLnBrk="1" latinLnBrk="0" hangingPunct="1">
        <a:spcBef>
          <a:spcPct val="20000"/>
        </a:spcBef>
        <a:buFont typeface="Arial" pitchFamily="34" charset="0"/>
        <a:buChar char="–"/>
        <a:defRPr sz="6427" kern="1200">
          <a:solidFill>
            <a:schemeClr val="tx1"/>
          </a:solidFill>
          <a:latin typeface="+mn-lt"/>
          <a:ea typeface="+mn-ea"/>
          <a:cs typeface="+mn-cs"/>
        </a:defRPr>
      </a:lvl4pPr>
      <a:lvl5pPr marL="6635764" indent="-737307" algn="l" defTabSz="2949228" rtl="0" eaLnBrk="1" latinLnBrk="0" hangingPunct="1">
        <a:spcBef>
          <a:spcPct val="20000"/>
        </a:spcBef>
        <a:buFont typeface="Arial" pitchFamily="34" charset="0"/>
        <a:buChar char="»"/>
        <a:defRPr sz="6427" kern="1200">
          <a:solidFill>
            <a:schemeClr val="tx1"/>
          </a:solidFill>
          <a:latin typeface="+mn-lt"/>
          <a:ea typeface="+mn-ea"/>
          <a:cs typeface="+mn-cs"/>
        </a:defRPr>
      </a:lvl5pPr>
      <a:lvl6pPr marL="8110377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6pPr>
      <a:lvl7pPr marL="9584991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7pPr>
      <a:lvl8pPr marL="11059605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8pPr>
      <a:lvl9pPr marL="12534220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1pPr>
      <a:lvl2pPr marL="1474614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2pPr>
      <a:lvl3pPr marL="2949228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3pPr>
      <a:lvl4pPr marL="4423843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4pPr>
      <a:lvl5pPr marL="5898456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5pPr>
      <a:lvl6pPr marL="7373070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6pPr>
      <a:lvl7pPr marL="8847684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7pPr>
      <a:lvl8pPr marL="10322298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8pPr>
      <a:lvl9pPr marL="11796912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doi.org/10.5281/zenodo.13928352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gif"/><Relationship Id="rId15" Type="http://schemas.openxmlformats.org/officeDocument/2006/relationships/hyperlink" Target="http://creativecommons.org/licenses/by-sa/4.0/deed.fr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Ellipse 87">
            <a:extLst>
              <a:ext uri="{FF2B5EF4-FFF2-40B4-BE49-F238E27FC236}">
                <a16:creationId xmlns:a16="http://schemas.microsoft.com/office/drawing/2014/main" id="{E1F8C238-2A66-4865-8088-BE96EA5F4FA0}"/>
              </a:ext>
            </a:extLst>
          </p:cNvPr>
          <p:cNvSpPr/>
          <p:nvPr/>
        </p:nvSpPr>
        <p:spPr>
          <a:xfrm>
            <a:off x="12389842" y="14289209"/>
            <a:ext cx="6294858" cy="2588129"/>
          </a:xfrm>
          <a:prstGeom prst="ellipse">
            <a:avLst/>
          </a:prstGeom>
          <a:solidFill>
            <a:srgbClr val="F68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8196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4DC04DB7-3CDA-4938-9AF9-2C8E42132F04}"/>
              </a:ext>
            </a:extLst>
          </p:cNvPr>
          <p:cNvSpPr/>
          <p:nvPr/>
        </p:nvSpPr>
        <p:spPr>
          <a:xfrm>
            <a:off x="1240581" y="3679268"/>
            <a:ext cx="13543132" cy="6551469"/>
          </a:xfrm>
          <a:prstGeom prst="ellipse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8196"/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B015A2CD-01D9-217E-9EF8-9759CC62A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35163"/>
              </p:ext>
            </p:extLst>
          </p:nvPr>
        </p:nvGraphicFramePr>
        <p:xfrm>
          <a:off x="2498190" y="6408935"/>
          <a:ext cx="16807558" cy="6592680"/>
        </p:xfrm>
        <a:graphic>
          <a:graphicData uri="http://schemas.openxmlformats.org/drawingml/2006/table">
            <a:tbl>
              <a:tblPr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{793D81CF-94F2-401A-BA57-92F5A7B2D0C5}</a:tableStyleId>
              </a:tblPr>
              <a:tblGrid>
                <a:gridCol w="16807558">
                  <a:extLst>
                    <a:ext uri="{9D8B030D-6E8A-4147-A177-3AD203B41FA5}">
                      <a16:colId xmlns:a16="http://schemas.microsoft.com/office/drawing/2014/main" val="4125289906"/>
                    </a:ext>
                  </a:extLst>
                </a:gridCol>
              </a:tblGrid>
              <a:tr h="1302781">
                <a:tc>
                  <a:txBody>
                    <a:bodyPr/>
                    <a:lstStyle/>
                    <a:p>
                      <a:pPr marL="0" marR="0" lvl="0" indent="0" algn="just" defTabSz="20852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3100" b="0" dirty="0">
                          <a:latin typeface="TheSansOsF Plain" panose="020B0502050302020203" pitchFamily="34" charset="0"/>
                        </a:rPr>
                        <a:t>L’ensemble des collaborateurs et collaboratrices rendent leurs publications </a:t>
                      </a:r>
                      <a:r>
                        <a:rPr lang="fr-CH" sz="3100" b="1" dirty="0">
                          <a:latin typeface="TheSansOsF Plain" panose="020B0502050302020203" pitchFamily="34" charset="0"/>
                        </a:rPr>
                        <a:t>librement accessibles</a:t>
                      </a:r>
                      <a:r>
                        <a:rPr lang="fr-CH" sz="3100" b="0" dirty="0">
                          <a:latin typeface="TheSansOsF Plain" panose="020B0502050302020203" pitchFamily="34" charset="0"/>
                        </a:rPr>
                        <a:t> (en OA) et les diffusent dans l'</a:t>
                      </a:r>
                      <a:r>
                        <a:rPr lang="fr-CH" sz="3100" b="1" dirty="0">
                          <a:latin typeface="TheSansOsF Plain" panose="020B0502050302020203" pitchFamily="34" charset="0"/>
                        </a:rPr>
                        <a:t>Archive ouverte</a:t>
                      </a:r>
                      <a:r>
                        <a:rPr lang="fr-CH" sz="3100" b="0" dirty="0">
                          <a:latin typeface="TheSansOsF Plain" panose="020B0502050302020203" pitchFamily="34" charset="0"/>
                        </a:rPr>
                        <a:t>.</a:t>
                      </a:r>
                      <a:endParaRPr lang="fr-CH" sz="3100" b="0" dirty="0">
                        <a:latin typeface="TheSansOsF Plain" panose="020B0502050302020203" pitchFamily="34" charset="0"/>
                        <a:cs typeface="Arial" panose="020B0604020202020204" pitchFamily="34" charset="0"/>
                      </a:endParaRPr>
                    </a:p>
                  </a:txBody>
                  <a:tcPr marL="288000" marR="288000" marT="288000" marB="288000"/>
                </a:tc>
                <a:extLst>
                  <a:ext uri="{0D108BD9-81ED-4DB2-BD59-A6C34878D82A}">
                    <a16:rowId xmlns:a16="http://schemas.microsoft.com/office/drawing/2014/main" val="1034636987"/>
                  </a:ext>
                </a:extLst>
              </a:tr>
              <a:tr h="4621748">
                <a:tc>
                  <a:txBody>
                    <a:bodyPr/>
                    <a:lstStyle/>
                    <a:p>
                      <a:pPr marL="2262188" marR="0" lvl="0" indent="0" algn="l" defTabSz="1660525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797050" algn="l"/>
                          <a:tab pos="1876425" algn="l"/>
                        </a:tabLst>
                        <a:defRPr/>
                      </a:pPr>
                      <a:r>
                        <a:rPr lang="fr-CH" sz="3100" b="1" dirty="0">
                          <a:latin typeface="TheSansOsF Plain" panose="020B0502050302020203" pitchFamily="34" charset="0"/>
                        </a:rPr>
                        <a:t>Voie dorée à privilégier</a:t>
                      </a:r>
                    </a:p>
                    <a:p>
                      <a:pPr marL="2774950" lvl="1" indent="-255588" defTabSz="1660525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2800" b="0" dirty="0">
                          <a:latin typeface="TheSansOsF Plain" panose="020B0502050302020203" pitchFamily="34" charset="0"/>
                        </a:rPr>
                        <a:t>Divers accords avec des éditeurs signés par la Bibliothèque</a:t>
                      </a:r>
                    </a:p>
                    <a:p>
                      <a:pPr marL="2774950" lvl="1" indent="-255588" defTabSz="1660525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2800" b="0" dirty="0">
                          <a:latin typeface="TheSansOsF Plain" panose="020B0502050302020203" pitchFamily="34" charset="0"/>
                        </a:rPr>
                        <a:t>Existence d’un Fonds d’aide à la publication en OA</a:t>
                      </a:r>
                    </a:p>
                    <a:p>
                      <a:pPr marL="2774950" lvl="1" indent="-255588" algn="l" defTabSz="1660525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2800" b="0" kern="1200" dirty="0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Voie hybride à éviter, sauf si un accord </a:t>
                      </a:r>
                      <a:r>
                        <a:rPr lang="fr-CH" sz="2800" b="0" kern="1200" dirty="0" err="1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Read&amp;Publish</a:t>
                      </a:r>
                      <a:r>
                        <a:rPr lang="fr-CH" sz="2800" b="0" kern="1200" dirty="0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 existe avec l’éditeur</a:t>
                      </a:r>
                    </a:p>
                    <a:p>
                      <a:pPr marL="2774950" lvl="1" indent="-255588" defTabSz="1660525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2800" b="0" kern="1200" dirty="0">
                          <a:effectLst/>
                          <a:latin typeface="TheSansOsF Plain" panose="020B0502050302020203" pitchFamily="34" charset="0"/>
                          <a:cs typeface="Arial" panose="020B0604020202020204" pitchFamily="34" charset="0"/>
                        </a:rPr>
                        <a:t>L’auteur-e doit choisir la licence la moins restrictive parmi celles proposées</a:t>
                      </a:r>
                      <a:endParaRPr lang="fr-CH" sz="2800" b="0" dirty="0">
                        <a:latin typeface="TheSansOsF Plain" panose="020B0502050302020203" pitchFamily="34" charset="0"/>
                      </a:endParaRPr>
                    </a:p>
                    <a:p>
                      <a:pPr marL="2262188" indent="0" defTabSz="1660525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76425" algn="l"/>
                        </a:tabLst>
                      </a:pPr>
                      <a:endParaRPr lang="fr-CH" sz="2000" b="0" dirty="0">
                        <a:latin typeface="TheSansOsF Plain" panose="020B0502050302020203" pitchFamily="34" charset="0"/>
                      </a:endParaRPr>
                    </a:p>
                    <a:p>
                      <a:pPr marL="2262188" indent="0" defTabSz="1660525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76425" algn="l"/>
                        </a:tabLst>
                      </a:pPr>
                      <a:r>
                        <a:rPr lang="fr-CH" sz="3100" b="1" dirty="0">
                          <a:latin typeface="TheSansOsF Plain" panose="020B0502050302020203" pitchFamily="34" charset="0"/>
                        </a:rPr>
                        <a:t>Voie verte</a:t>
                      </a:r>
                    </a:p>
                    <a:p>
                      <a:pPr marL="2774950" lvl="1" indent="-255588" algn="l" defTabSz="1660525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2800" b="0" kern="1200" dirty="0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Archive ouverte pour une diffusion des publications la plus large possible</a:t>
                      </a:r>
                    </a:p>
                    <a:p>
                      <a:pPr marL="2774950" lvl="1" indent="-255588" algn="l" defTabSz="1660525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2800" b="0" kern="1200" dirty="0">
                          <a:solidFill>
                            <a:schemeClr val="dk1"/>
                          </a:solidFill>
                          <a:effectLst/>
                          <a:latin typeface="TheSansOsF Plain" panose="020B0502050302020203" pitchFamily="34" charset="0"/>
                          <a:ea typeface="+mn-ea"/>
                          <a:cs typeface="Arial" panose="020B0604020202020204" pitchFamily="34" charset="0"/>
                        </a:rPr>
                        <a:t>Version acceptée ou Version publiée</a:t>
                      </a:r>
                    </a:p>
                  </a:txBody>
                  <a:tcPr marL="129326" marR="127289" marT="288000" marB="288000"/>
                </a:tc>
                <a:extLst>
                  <a:ext uri="{0D108BD9-81ED-4DB2-BD59-A6C34878D82A}">
                    <a16:rowId xmlns:a16="http://schemas.microsoft.com/office/drawing/2014/main" val="1287961330"/>
                  </a:ext>
                </a:extLst>
              </a:tr>
            </a:tbl>
          </a:graphicData>
        </a:graphic>
      </p:graphicFrame>
      <p:sp>
        <p:nvSpPr>
          <p:cNvPr id="21" name="Ellipse 20">
            <a:extLst>
              <a:ext uri="{FF2B5EF4-FFF2-40B4-BE49-F238E27FC236}">
                <a16:creationId xmlns:a16="http://schemas.microsoft.com/office/drawing/2014/main" id="{01F54FA8-BC12-4C28-BF55-D494A7B09693}"/>
              </a:ext>
            </a:extLst>
          </p:cNvPr>
          <p:cNvSpPr/>
          <p:nvPr/>
        </p:nvSpPr>
        <p:spPr>
          <a:xfrm>
            <a:off x="1230643" y="13649464"/>
            <a:ext cx="13277593" cy="5173979"/>
          </a:xfrm>
          <a:prstGeom prst="ellipse">
            <a:avLst/>
          </a:prstGeom>
          <a:solidFill>
            <a:srgbClr val="5298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8196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6DD357E-270A-470D-BC43-2032DE2CFDCE}"/>
              </a:ext>
            </a:extLst>
          </p:cNvPr>
          <p:cNvSpPr/>
          <p:nvPr/>
        </p:nvSpPr>
        <p:spPr>
          <a:xfrm>
            <a:off x="-1" y="21805270"/>
            <a:ext cx="21383625" cy="54251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8196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228D7258-FF57-4DFA-86D4-4C4D35FDA2BE}"/>
              </a:ext>
            </a:extLst>
          </p:cNvPr>
          <p:cNvSpPr/>
          <p:nvPr/>
        </p:nvSpPr>
        <p:spPr>
          <a:xfrm>
            <a:off x="1118128" y="22879162"/>
            <a:ext cx="19199044" cy="3923740"/>
          </a:xfrm>
          <a:prstGeom prst="roundRect">
            <a:avLst>
              <a:gd name="adj" fmla="val 131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8196" dirty="0"/>
          </a:p>
        </p:txBody>
      </p:sp>
      <p:pic>
        <p:nvPicPr>
          <p:cNvPr id="13" name="Graphique 12" descr="Déverrouiller">
            <a:extLst>
              <a:ext uri="{FF2B5EF4-FFF2-40B4-BE49-F238E27FC236}">
                <a16:creationId xmlns:a16="http://schemas.microsoft.com/office/drawing/2014/main" id="{6EEA555A-0E20-4FB3-8FE5-29CF96C787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907926">
            <a:off x="19105583" y="1110912"/>
            <a:ext cx="1293256" cy="129325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05D4F94-765B-48BB-BFAA-1736894F570C}"/>
              </a:ext>
            </a:extLst>
          </p:cNvPr>
          <p:cNvSpPr/>
          <p:nvPr/>
        </p:nvSpPr>
        <p:spPr>
          <a:xfrm>
            <a:off x="-10666" y="15948"/>
            <a:ext cx="21394293" cy="2958717"/>
          </a:xfrm>
          <a:prstGeom prst="rect">
            <a:avLst/>
          </a:prstGeom>
          <a:solidFill>
            <a:srgbClr val="F68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8196" dirty="0"/>
          </a:p>
        </p:txBody>
      </p:sp>
      <p:sp>
        <p:nvSpPr>
          <p:cNvPr id="4" name="Rectangle 3"/>
          <p:cNvSpPr/>
          <p:nvPr/>
        </p:nvSpPr>
        <p:spPr>
          <a:xfrm>
            <a:off x="-10666" y="27270400"/>
            <a:ext cx="21394293" cy="3022806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2892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2821" y="27773203"/>
            <a:ext cx="5644552" cy="203410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5814ED3D-FBD9-4C2D-8EFC-4E383E70DC30}"/>
              </a:ext>
            </a:extLst>
          </p:cNvPr>
          <p:cNvSpPr txBox="1"/>
          <p:nvPr/>
        </p:nvSpPr>
        <p:spPr>
          <a:xfrm>
            <a:off x="2177819" y="670161"/>
            <a:ext cx="16735460" cy="169138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697"/>
              </a:spcBef>
              <a:spcAft>
                <a:spcPts val="1697"/>
              </a:spcAft>
            </a:pPr>
            <a:r>
              <a:rPr lang="fr-CH" sz="9334" dirty="0">
                <a:solidFill>
                  <a:srgbClr val="F68212"/>
                </a:solidFill>
                <a:latin typeface="TheSansOsF ExtraBold" panose="020B0802050302020203" pitchFamily="34" charset="0"/>
                <a:cs typeface="Arial" panose="020B0604020202020204" pitchFamily="34" charset="0"/>
              </a:rPr>
              <a:t>Les politiques Open Access</a:t>
            </a: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E84C3AEE-AE19-4CC8-80C9-BE80F967A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33738"/>
              </p:ext>
            </p:extLst>
          </p:nvPr>
        </p:nvGraphicFramePr>
        <p:xfrm>
          <a:off x="2498190" y="16300509"/>
          <a:ext cx="16808400" cy="4813761"/>
        </p:xfrm>
        <a:graphic>
          <a:graphicData uri="http://schemas.openxmlformats.org/drawingml/2006/table">
            <a:tbl>
              <a:tblPr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{B301B821-A1FF-4177-AEE7-76D212191A09}</a:tableStyleId>
              </a:tblPr>
              <a:tblGrid>
                <a:gridCol w="16808400">
                  <a:extLst>
                    <a:ext uri="{9D8B030D-6E8A-4147-A177-3AD203B41FA5}">
                      <a16:colId xmlns:a16="http://schemas.microsoft.com/office/drawing/2014/main" val="4125289906"/>
                    </a:ext>
                  </a:extLst>
                </a:gridCol>
              </a:tblGrid>
              <a:tr h="948842">
                <a:tc>
                  <a:txBody>
                    <a:bodyPr/>
                    <a:lstStyle/>
                    <a:p>
                      <a:pPr marL="0" marR="0" lvl="0" indent="0" algn="just" defTabSz="20852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3100" b="0" kern="1200" dirty="0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Toutes les publications d’un projet financé à ≥ 50% par le FNS doivent être en Open Access et publiées avec une licence </a:t>
                      </a:r>
                      <a:r>
                        <a:rPr lang="fr-CH" sz="3100" b="1" kern="1200" dirty="0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Creative Commons Attribution </a:t>
                      </a:r>
                      <a:r>
                        <a:rPr lang="fr-CH" sz="3100" b="0" kern="1200" dirty="0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(CC BY).</a:t>
                      </a:r>
                    </a:p>
                  </a:txBody>
                  <a:tcPr marL="288000" marR="288000" marT="216000" marB="216000">
                    <a:solidFill>
                      <a:srgbClr val="E1ED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636987"/>
                  </a:ext>
                </a:extLst>
              </a:tr>
              <a:tr h="1500195">
                <a:tc>
                  <a:txBody>
                    <a:bodyPr/>
                    <a:lstStyle/>
                    <a:p>
                      <a:pPr marL="1612900" marR="0" lvl="0" indent="0" algn="l" defTabSz="16605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76425" algn="l"/>
                          <a:tab pos="10129838" algn="l"/>
                          <a:tab pos="11560175" algn="l"/>
                        </a:tabLst>
                        <a:defRPr/>
                      </a:pPr>
                      <a:r>
                        <a:rPr lang="fr-CH" sz="3100" b="0" dirty="0">
                          <a:latin typeface="TheSansOsF Plain" panose="020B0502050302020203" pitchFamily="34" charset="0"/>
                        </a:rPr>
                        <a:t>Prise en charge des frais de publication,	Sans embargo pour les articles, 12</a:t>
                      </a:r>
                      <a:endParaRPr lang="fr-CH" sz="3100" b="0" kern="1200" dirty="0">
                        <a:solidFill>
                          <a:schemeClr val="dk1"/>
                        </a:solidFill>
                        <a:latin typeface="TheSansOsF Plain" panose="020B0502050302020203" pitchFamily="34" charset="0"/>
                        <a:ea typeface="+mn-ea"/>
                        <a:cs typeface="+mn-cs"/>
                      </a:endParaRPr>
                    </a:p>
                    <a:p>
                      <a:pPr marL="1616075" marR="0" lvl="0" indent="0" algn="l" defTabSz="16605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129838" algn="l"/>
                          <a:tab pos="11560175" algn="l"/>
                        </a:tabLst>
                        <a:defRPr/>
                      </a:pPr>
                      <a:r>
                        <a:rPr lang="fr-CH" sz="3100" b="0" kern="1200" dirty="0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sauf dans les revues hybrides et les                                 mois possible pour les livres</a:t>
                      </a:r>
                    </a:p>
                    <a:p>
                      <a:pPr marL="1616075" marR="0" lvl="0" indent="0" algn="l" defTabSz="16605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129838" algn="l"/>
                          <a:tab pos="11560175" algn="l"/>
                        </a:tabLst>
                        <a:defRPr/>
                      </a:pPr>
                      <a:r>
                        <a:rPr lang="fr-CH" sz="3100" b="0" kern="1200" dirty="0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numéros spéciaux             	</a:t>
                      </a:r>
                      <a:r>
                        <a:rPr lang="fr-CH" sz="3100" b="0" kern="1200" dirty="0" err="1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Rights</a:t>
                      </a:r>
                      <a:r>
                        <a:rPr lang="fr-CH" sz="3100" b="0" kern="1200" dirty="0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3100" b="0" kern="1200" dirty="0" err="1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Retention</a:t>
                      </a:r>
                      <a:r>
                        <a:rPr lang="fr-CH" sz="3100" b="0" kern="1200" dirty="0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3100" b="0" kern="1200" dirty="0" err="1">
                          <a:solidFill>
                            <a:schemeClr val="dk1"/>
                          </a:solidFill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Strategy</a:t>
                      </a:r>
                      <a:endParaRPr lang="fr-CH" sz="3100" b="0" kern="1200" dirty="0">
                        <a:solidFill>
                          <a:schemeClr val="dk1"/>
                        </a:solidFill>
                        <a:latin typeface="TheSansOsF Plain" panose="020B0502050302020203" pitchFamily="34" charset="0"/>
                        <a:ea typeface="+mn-ea"/>
                        <a:cs typeface="+mn-cs"/>
                      </a:endParaRPr>
                    </a:p>
                  </a:txBody>
                  <a:tcPr marL="129326" marR="0" marT="144000" marB="152747"/>
                </a:tc>
                <a:extLst>
                  <a:ext uri="{0D108BD9-81ED-4DB2-BD59-A6C34878D82A}">
                    <a16:rowId xmlns:a16="http://schemas.microsoft.com/office/drawing/2014/main" val="1287961330"/>
                  </a:ext>
                </a:extLst>
              </a:tr>
              <a:tr h="1307676">
                <a:tc>
                  <a:txBody>
                    <a:bodyPr/>
                    <a:lstStyle/>
                    <a:p>
                      <a:pPr marL="1612900" indent="0"/>
                      <a:r>
                        <a:rPr lang="fr-CH" sz="3100" b="0" kern="1200" dirty="0">
                          <a:solidFill>
                            <a:schemeClr val="dk1"/>
                          </a:solidFill>
                          <a:effectLst/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Obligatoire pour les </a:t>
                      </a:r>
                      <a:r>
                        <a:rPr lang="fr-CH" sz="3100" b="1" kern="1200" dirty="0">
                          <a:solidFill>
                            <a:schemeClr val="dk1"/>
                          </a:solidFill>
                          <a:effectLst/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livres</a:t>
                      </a:r>
                      <a:r>
                        <a:rPr lang="fr-CH" sz="3100" b="0" kern="1200" dirty="0">
                          <a:solidFill>
                            <a:schemeClr val="dk1"/>
                          </a:solidFill>
                          <a:effectLst/>
                          <a:latin typeface="TheSansOsF Plain" panose="020B0502050302020203" pitchFamily="34" charset="0"/>
                          <a:ea typeface="+mn-ea"/>
                          <a:cs typeface="+mn-cs"/>
                        </a:rPr>
                        <a:t> aussi, avec des dérogations possibles.</a:t>
                      </a:r>
                      <a:endParaRPr lang="fr-CH" sz="31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12900" indent="0" algn="l"/>
                      <a:r>
                        <a:rPr lang="fr-CH" sz="3100" b="0" kern="1200" dirty="0">
                          <a:effectLst/>
                          <a:latin typeface="TheSansOsF Plain" panose="020B0502050302020203" pitchFamily="34" charset="0"/>
                        </a:rPr>
                        <a:t>Le FNS se réserve le droit de prendre </a:t>
                      </a:r>
                      <a:r>
                        <a:rPr lang="fr-CH" sz="3100" b="1" kern="1200" dirty="0">
                          <a:effectLst/>
                          <a:latin typeface="TheSansOsF Plain" panose="020B0502050302020203" pitchFamily="34" charset="0"/>
                        </a:rPr>
                        <a:t>des mesures</a:t>
                      </a:r>
                      <a:r>
                        <a:rPr lang="fr-CH" sz="3100" b="0" kern="1200" dirty="0">
                          <a:effectLst/>
                          <a:latin typeface="TheSansOsF Plain" panose="020B0502050302020203" pitchFamily="34" charset="0"/>
                        </a:rPr>
                        <a:t> au cas où une publication n’est pas publiée en OA.</a:t>
                      </a:r>
                      <a:endParaRPr lang="fr-CH" sz="3100" b="0" kern="1200" dirty="0">
                        <a:effectLst/>
                        <a:latin typeface="TheSansOsF Plain" panose="020B0502050302020203" pitchFamily="34" charset="0"/>
                        <a:cs typeface="Arial" panose="020B0604020202020204" pitchFamily="34" charset="0"/>
                      </a:endParaRPr>
                    </a:p>
                  </a:txBody>
                  <a:tcPr marL="129326" marR="129326" marT="152747" marB="152747">
                    <a:solidFill>
                      <a:srgbClr val="E1ED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776741"/>
                  </a:ext>
                </a:extLst>
              </a:tr>
            </a:tbl>
          </a:graphicData>
        </a:graphic>
      </p:graphicFrame>
      <p:sp>
        <p:nvSpPr>
          <p:cNvPr id="32" name="ZoneTexte 31">
            <a:extLst>
              <a:ext uri="{FF2B5EF4-FFF2-40B4-BE49-F238E27FC236}">
                <a16:creationId xmlns:a16="http://schemas.microsoft.com/office/drawing/2014/main" id="{D0F3EB95-FBF8-4756-A411-C3779426735B}"/>
              </a:ext>
            </a:extLst>
          </p:cNvPr>
          <p:cNvSpPr txBox="1"/>
          <p:nvPr/>
        </p:nvSpPr>
        <p:spPr>
          <a:xfrm>
            <a:off x="1788520" y="22267474"/>
            <a:ext cx="9878720" cy="918493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526" dirty="0">
                <a:latin typeface="TheSansOsF Bold" panose="020B0702050302020203" pitchFamily="34" charset="0"/>
              </a:rPr>
              <a:t>ResearchGate, Academia, SSRN… ?</a:t>
            </a:r>
            <a:endParaRPr lang="fr-CH" sz="4526" dirty="0">
              <a:latin typeface="TheSansOsF Bold" panose="020B0702050302020203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7A8B24B-BE04-4529-9C75-9ADBE7153B75}"/>
              </a:ext>
            </a:extLst>
          </p:cNvPr>
          <p:cNvSpPr txBox="1"/>
          <p:nvPr/>
        </p:nvSpPr>
        <p:spPr>
          <a:xfrm rot="357213">
            <a:off x="9423683" y="14523493"/>
            <a:ext cx="2706190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harsh" dir="t"/>
            </a:scene3d>
            <a:sp3d prstMaterial="matte"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fr-CH" sz="4800" b="1" dirty="0">
                <a:solidFill>
                  <a:srgbClr val="5298BD"/>
                </a:solidFill>
                <a:latin typeface="TheSansOsF ExtraBold" panose="020B0802050302020203" pitchFamily="34" charset="0"/>
              </a:rPr>
              <a:t>100% OA</a:t>
            </a:r>
            <a:br>
              <a:rPr lang="fr-CH" sz="4800" b="1" dirty="0">
                <a:solidFill>
                  <a:srgbClr val="5298BD"/>
                </a:solidFill>
                <a:latin typeface="TheSansOsF ExtraBold" panose="020B0802050302020203" pitchFamily="34" charset="0"/>
              </a:rPr>
            </a:br>
            <a:r>
              <a:rPr lang="fr-CH" sz="4800" b="1" dirty="0">
                <a:solidFill>
                  <a:srgbClr val="5298BD"/>
                </a:solidFill>
                <a:latin typeface="TheSansOsF ExtraBold" panose="020B0802050302020203" pitchFamily="34" charset="0"/>
              </a:rPr>
              <a:t>dès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93DD479-11BD-407B-AB94-532ECB5AC003}"/>
              </a:ext>
            </a:extLst>
          </p:cNvPr>
          <p:cNvSpPr txBox="1"/>
          <p:nvPr/>
        </p:nvSpPr>
        <p:spPr>
          <a:xfrm>
            <a:off x="1599477" y="23292622"/>
            <a:ext cx="18236346" cy="34036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CH" sz="3253" b="1" dirty="0">
                <a:latin typeface="TheSansOsF Plain" panose="020B0502050302020203" pitchFamily="34" charset="0"/>
                <a:cs typeface="Arial" panose="020B0604020202020204" pitchFamily="34" charset="0"/>
              </a:rPr>
              <a:t>La publication sur un réseau académique ne satisfait pas les critères de l’Open Access !</a:t>
            </a:r>
          </a:p>
          <a:p>
            <a:pPr marL="1021567" indent="-484963">
              <a:spcBef>
                <a:spcPts val="566"/>
              </a:spcBef>
              <a:buSzPct val="120000"/>
              <a:buFont typeface="Wingdings" panose="05000000000000000000" pitchFamily="2" charset="2"/>
              <a:buChar char=""/>
            </a:pPr>
            <a:r>
              <a:rPr lang="fr-CH" sz="3253" dirty="0">
                <a:latin typeface="TheSansOsF Plain" panose="020B0502050302020203" pitchFamily="34" charset="0"/>
                <a:cs typeface="Arial" panose="020B0604020202020204" pitchFamily="34" charset="0"/>
              </a:rPr>
              <a:t>L’inscription obligatoire à ces réseaux entrave le libre accès.</a:t>
            </a:r>
          </a:p>
          <a:p>
            <a:pPr marL="1021567" indent="-484963">
              <a:spcBef>
                <a:spcPts val="566"/>
              </a:spcBef>
              <a:buSzPct val="120000"/>
              <a:buFont typeface="Wingdings" panose="05000000000000000000" pitchFamily="2" charset="2"/>
              <a:buChar char=""/>
            </a:pPr>
            <a:r>
              <a:rPr lang="fr-CH" sz="3253" dirty="0">
                <a:latin typeface="TheSansOsF Plain" panose="020B0502050302020203" pitchFamily="34" charset="0"/>
                <a:cs typeface="Arial" panose="020B0604020202020204" pitchFamily="34" charset="0"/>
              </a:rPr>
              <a:t>La version diffusée n’est pas toujours celle issue du </a:t>
            </a:r>
            <a:r>
              <a:rPr lang="fr-CH" sz="3253" dirty="0" err="1">
                <a:latin typeface="TheSansOsF Plain" panose="020B0502050302020203" pitchFamily="34" charset="0"/>
                <a:cs typeface="Arial" panose="020B0604020202020204" pitchFamily="34" charset="0"/>
              </a:rPr>
              <a:t>peer-review</a:t>
            </a:r>
            <a:r>
              <a:rPr lang="fr-CH" sz="3253" dirty="0">
                <a:latin typeface="TheSansOsF Plain" panose="020B0502050302020203" pitchFamily="34" charset="0"/>
                <a:cs typeface="Arial" panose="020B0604020202020204" pitchFamily="34" charset="0"/>
              </a:rPr>
              <a:t>.</a:t>
            </a:r>
          </a:p>
          <a:p>
            <a:pPr marL="1021567" indent="-484963">
              <a:spcBef>
                <a:spcPts val="566"/>
              </a:spcBef>
              <a:buSzPct val="120000"/>
              <a:buFont typeface="Wingdings" panose="05000000000000000000" pitchFamily="2" charset="2"/>
              <a:buChar char=""/>
            </a:pPr>
            <a:r>
              <a:rPr lang="fr-CH" sz="3253" dirty="0">
                <a:latin typeface="TheSansOsF Plain" panose="020B0502050302020203" pitchFamily="34" charset="0"/>
                <a:cs typeface="Arial" panose="020B0604020202020204" pitchFamily="34" charset="0"/>
              </a:rPr>
              <a:t>Ces réseaux peuvent rendre leur accès payant du jour au lendemain, ou cesser leur activité.</a:t>
            </a:r>
          </a:p>
          <a:p>
            <a:pPr marL="1021567" indent="-484963">
              <a:spcBef>
                <a:spcPts val="566"/>
              </a:spcBef>
              <a:buSzPct val="120000"/>
              <a:buFont typeface="Wingdings" panose="05000000000000000000" pitchFamily="2" charset="2"/>
              <a:buChar char=""/>
            </a:pPr>
            <a:r>
              <a:rPr lang="fr-CH" sz="3253" dirty="0">
                <a:latin typeface="TheSansOsF Plain" panose="020B0502050302020203" pitchFamily="34" charset="0"/>
                <a:cs typeface="Arial" panose="020B0604020202020204" pitchFamily="34" charset="0"/>
              </a:rPr>
              <a:t>Ce sont des entreprises commerciales qui pratiquent le commerce des données des utilisateurs et utilisatrices.</a:t>
            </a:r>
          </a:p>
        </p:txBody>
      </p:sp>
      <p:pic>
        <p:nvPicPr>
          <p:cNvPr id="57" name="Graphique 56" descr="Déverrouiller">
            <a:extLst>
              <a:ext uri="{FF2B5EF4-FFF2-40B4-BE49-F238E27FC236}">
                <a16:creationId xmlns:a16="http://schemas.microsoft.com/office/drawing/2014/main" id="{9F94BFD8-F27C-4B9C-8243-F21354A689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157902">
            <a:off x="20650285" y="-62531"/>
            <a:ext cx="823801" cy="823801"/>
          </a:xfrm>
          <a:prstGeom prst="rect">
            <a:avLst/>
          </a:prstGeom>
        </p:spPr>
      </p:pic>
      <p:pic>
        <p:nvPicPr>
          <p:cNvPr id="58" name="Graphique 57" descr="Déverrouiller">
            <a:extLst>
              <a:ext uri="{FF2B5EF4-FFF2-40B4-BE49-F238E27FC236}">
                <a16:creationId xmlns:a16="http://schemas.microsoft.com/office/drawing/2014/main" id="{2E91CB1B-E6ED-4D9F-B039-AFAF511654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907926">
            <a:off x="19110820" y="-46487"/>
            <a:ext cx="791713" cy="791713"/>
          </a:xfrm>
          <a:prstGeom prst="rect">
            <a:avLst/>
          </a:prstGeom>
        </p:spPr>
      </p:pic>
      <p:pic>
        <p:nvPicPr>
          <p:cNvPr id="60" name="Graphique 59" descr="Déverrouiller">
            <a:extLst>
              <a:ext uri="{FF2B5EF4-FFF2-40B4-BE49-F238E27FC236}">
                <a16:creationId xmlns:a16="http://schemas.microsoft.com/office/drawing/2014/main" id="{8A4E41A9-F979-43A7-B9DC-3193C29A28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3115857">
            <a:off x="20530007" y="773629"/>
            <a:ext cx="1020775" cy="1020775"/>
          </a:xfrm>
          <a:prstGeom prst="rect">
            <a:avLst/>
          </a:prstGeom>
        </p:spPr>
      </p:pic>
      <p:pic>
        <p:nvPicPr>
          <p:cNvPr id="61" name="Graphique 60" descr="Déverrouiller">
            <a:extLst>
              <a:ext uri="{FF2B5EF4-FFF2-40B4-BE49-F238E27FC236}">
                <a16:creationId xmlns:a16="http://schemas.microsoft.com/office/drawing/2014/main" id="{06F18B9A-F0A9-4235-A619-3AAA0D8753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9349057">
            <a:off x="19644418" y="797953"/>
            <a:ext cx="461565" cy="461565"/>
          </a:xfrm>
          <a:prstGeom prst="rect">
            <a:avLst/>
          </a:prstGeom>
        </p:spPr>
      </p:pic>
      <p:pic>
        <p:nvPicPr>
          <p:cNvPr id="62" name="Graphique 61" descr="Déverrouiller">
            <a:extLst>
              <a:ext uri="{FF2B5EF4-FFF2-40B4-BE49-F238E27FC236}">
                <a16:creationId xmlns:a16="http://schemas.microsoft.com/office/drawing/2014/main" id="{6ECFF2D1-A850-4F84-9A1F-5823C6BAE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907926">
            <a:off x="19787914" y="-228282"/>
            <a:ext cx="1293256" cy="1293256"/>
          </a:xfrm>
          <a:prstGeom prst="rect">
            <a:avLst/>
          </a:prstGeom>
        </p:spPr>
      </p:pic>
      <p:pic>
        <p:nvPicPr>
          <p:cNvPr id="63" name="Graphique 62" descr="Déverrouiller">
            <a:extLst>
              <a:ext uri="{FF2B5EF4-FFF2-40B4-BE49-F238E27FC236}">
                <a16:creationId xmlns:a16="http://schemas.microsoft.com/office/drawing/2014/main" id="{370BC33F-5517-48EB-B69B-F5C364D645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157902">
            <a:off x="1535218" y="-19860"/>
            <a:ext cx="823801" cy="823801"/>
          </a:xfrm>
          <a:prstGeom prst="rect">
            <a:avLst/>
          </a:prstGeom>
        </p:spPr>
      </p:pic>
      <p:pic>
        <p:nvPicPr>
          <p:cNvPr id="65" name="Graphique 64" descr="Déverrouiller">
            <a:extLst>
              <a:ext uri="{FF2B5EF4-FFF2-40B4-BE49-F238E27FC236}">
                <a16:creationId xmlns:a16="http://schemas.microsoft.com/office/drawing/2014/main" id="{6B62ED25-25E6-4ADD-91CB-19FBA4B102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3115857">
            <a:off x="1477775" y="864236"/>
            <a:ext cx="1020775" cy="1020775"/>
          </a:xfrm>
          <a:prstGeom prst="rect">
            <a:avLst/>
          </a:prstGeom>
        </p:spPr>
      </p:pic>
      <p:pic>
        <p:nvPicPr>
          <p:cNvPr id="66" name="Graphique 65" descr="Déverrouiller">
            <a:extLst>
              <a:ext uri="{FF2B5EF4-FFF2-40B4-BE49-F238E27FC236}">
                <a16:creationId xmlns:a16="http://schemas.microsoft.com/office/drawing/2014/main" id="{44344B54-7984-491E-85C8-868B8152E0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9349057">
            <a:off x="639520" y="1264524"/>
            <a:ext cx="461565" cy="461565"/>
          </a:xfrm>
          <a:prstGeom prst="rect">
            <a:avLst/>
          </a:prstGeom>
        </p:spPr>
      </p:pic>
      <p:pic>
        <p:nvPicPr>
          <p:cNvPr id="67" name="Graphique 66" descr="Déverrouiller">
            <a:extLst>
              <a:ext uri="{FF2B5EF4-FFF2-40B4-BE49-F238E27FC236}">
                <a16:creationId xmlns:a16="http://schemas.microsoft.com/office/drawing/2014/main" id="{8CBA2751-8D32-4D65-B0AA-877334BD23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907926">
            <a:off x="666086" y="10277"/>
            <a:ext cx="1293256" cy="1293256"/>
          </a:xfrm>
          <a:prstGeom prst="rect">
            <a:avLst/>
          </a:prstGeom>
        </p:spPr>
      </p:pic>
      <p:pic>
        <p:nvPicPr>
          <p:cNvPr id="68" name="Graphique 67" descr="Déverrouiller">
            <a:extLst>
              <a:ext uri="{FF2B5EF4-FFF2-40B4-BE49-F238E27FC236}">
                <a16:creationId xmlns:a16="http://schemas.microsoft.com/office/drawing/2014/main" id="{A2804B2E-26BA-4CCF-AA40-C19577B0B7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7630972">
            <a:off x="-177331" y="-154059"/>
            <a:ext cx="1020775" cy="1020775"/>
          </a:xfrm>
          <a:prstGeom prst="rect">
            <a:avLst/>
          </a:prstGeom>
        </p:spPr>
      </p:pic>
      <p:pic>
        <p:nvPicPr>
          <p:cNvPr id="69" name="Graphique 68" descr="Déverrouiller">
            <a:extLst>
              <a:ext uri="{FF2B5EF4-FFF2-40B4-BE49-F238E27FC236}">
                <a16:creationId xmlns:a16="http://schemas.microsoft.com/office/drawing/2014/main" id="{D9D283A7-8006-4085-9C8C-CD69FBA9BE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298472">
            <a:off x="-163181" y="1020225"/>
            <a:ext cx="920753" cy="920753"/>
          </a:xfrm>
          <a:prstGeom prst="rect">
            <a:avLst/>
          </a:prstGeom>
        </p:spPr>
      </p:pic>
      <p:pic>
        <p:nvPicPr>
          <p:cNvPr id="70" name="Graphique 69" descr="Déverrouiller">
            <a:extLst>
              <a:ext uri="{FF2B5EF4-FFF2-40B4-BE49-F238E27FC236}">
                <a16:creationId xmlns:a16="http://schemas.microsoft.com/office/drawing/2014/main" id="{92371A32-625C-426A-96C7-C4E91BB83C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706038">
            <a:off x="10489" y="1898531"/>
            <a:ext cx="1293256" cy="1293256"/>
          </a:xfrm>
          <a:prstGeom prst="rect">
            <a:avLst/>
          </a:prstGeom>
        </p:spPr>
      </p:pic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CDD15E19-9DF3-4A24-A573-C8315A5D6C41}"/>
              </a:ext>
            </a:extLst>
          </p:cNvPr>
          <p:cNvSpPr/>
          <p:nvPr/>
        </p:nvSpPr>
        <p:spPr>
          <a:xfrm>
            <a:off x="3325821" y="589294"/>
            <a:ext cx="15275319" cy="187453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8196"/>
          </a:p>
        </p:txBody>
      </p:sp>
      <p:pic>
        <p:nvPicPr>
          <p:cNvPr id="72" name="Graphique 71" descr="Déverrouiller">
            <a:extLst>
              <a:ext uri="{FF2B5EF4-FFF2-40B4-BE49-F238E27FC236}">
                <a16:creationId xmlns:a16="http://schemas.microsoft.com/office/drawing/2014/main" id="{BFE46F62-4A0B-4F0F-8954-54F48FD27F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9842429">
            <a:off x="18497916" y="1207981"/>
            <a:ext cx="1293256" cy="1293256"/>
          </a:xfrm>
          <a:prstGeom prst="rect">
            <a:avLst/>
          </a:prstGeom>
        </p:spPr>
      </p:pic>
      <p:pic>
        <p:nvPicPr>
          <p:cNvPr id="73" name="Graphique 72" descr="Déverrouiller">
            <a:extLst>
              <a:ext uri="{FF2B5EF4-FFF2-40B4-BE49-F238E27FC236}">
                <a16:creationId xmlns:a16="http://schemas.microsoft.com/office/drawing/2014/main" id="{F910E4D2-89D9-4DBE-B801-868BAAF23A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7016726">
            <a:off x="18391868" y="-4991"/>
            <a:ext cx="682004" cy="682004"/>
          </a:xfrm>
          <a:prstGeom prst="rect">
            <a:avLst/>
          </a:prstGeom>
        </p:spPr>
      </p:pic>
      <p:pic>
        <p:nvPicPr>
          <p:cNvPr id="75" name="Graphique 74" descr="Déverrouiller">
            <a:extLst>
              <a:ext uri="{FF2B5EF4-FFF2-40B4-BE49-F238E27FC236}">
                <a16:creationId xmlns:a16="http://schemas.microsoft.com/office/drawing/2014/main" id="{1D71F14F-C479-459E-B94F-AE2C017131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907926">
            <a:off x="19292232" y="1997409"/>
            <a:ext cx="1293256" cy="1293256"/>
          </a:xfrm>
          <a:prstGeom prst="rect">
            <a:avLst/>
          </a:prstGeom>
        </p:spPr>
      </p:pic>
      <p:pic>
        <p:nvPicPr>
          <p:cNvPr id="76" name="Graphique 75" descr="Déverrouiller">
            <a:extLst>
              <a:ext uri="{FF2B5EF4-FFF2-40B4-BE49-F238E27FC236}">
                <a16:creationId xmlns:a16="http://schemas.microsoft.com/office/drawing/2014/main" id="{8101F5E9-1CB4-4DD1-BEAF-75CC5FF214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20631075" y="2667063"/>
            <a:ext cx="839513" cy="839513"/>
          </a:xfrm>
          <a:prstGeom prst="rect">
            <a:avLst/>
          </a:prstGeom>
        </p:spPr>
      </p:pic>
      <p:pic>
        <p:nvPicPr>
          <p:cNvPr id="15" name="Graphique 14" descr="Avertissement">
            <a:extLst>
              <a:ext uri="{FF2B5EF4-FFF2-40B4-BE49-F238E27FC236}">
                <a16:creationId xmlns:a16="http://schemas.microsoft.com/office/drawing/2014/main" id="{CE452A01-9C4F-4F69-901C-9E8B5029B35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78789" y="19682486"/>
            <a:ext cx="807738" cy="807738"/>
          </a:xfrm>
          <a:prstGeom prst="rect">
            <a:avLst/>
          </a:prstGeom>
        </p:spPr>
      </p:pic>
      <p:pic>
        <p:nvPicPr>
          <p:cNvPr id="10" name="Graphique 9" descr="Pièces">
            <a:extLst>
              <a:ext uri="{FF2B5EF4-FFF2-40B4-BE49-F238E27FC236}">
                <a16:creationId xmlns:a16="http://schemas.microsoft.com/office/drawing/2014/main" id="{E75AF935-9A2F-4096-A34E-076B6802F6C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42805" y="1794316"/>
            <a:ext cx="1293256" cy="1293256"/>
          </a:xfrm>
          <a:prstGeom prst="rect">
            <a:avLst/>
          </a:prstGeom>
        </p:spPr>
      </p:pic>
      <p:pic>
        <p:nvPicPr>
          <p:cNvPr id="78" name="Graphique 77" descr="Pièces">
            <a:extLst>
              <a:ext uri="{FF2B5EF4-FFF2-40B4-BE49-F238E27FC236}">
                <a16:creationId xmlns:a16="http://schemas.microsoft.com/office/drawing/2014/main" id="{732584FB-CD61-46D5-BD6A-936AE88CF78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618377" y="1148789"/>
            <a:ext cx="1293256" cy="1293256"/>
          </a:xfrm>
          <a:prstGeom prst="rect">
            <a:avLst/>
          </a:prstGeom>
        </p:spPr>
      </p:pic>
      <p:pic>
        <p:nvPicPr>
          <p:cNvPr id="79" name="Image 78">
            <a:extLst>
              <a:ext uri="{FF2B5EF4-FFF2-40B4-BE49-F238E27FC236}">
                <a16:creationId xmlns:a16="http://schemas.microsoft.com/office/drawing/2014/main" id="{8557DA22-8A28-4CB0-8233-2ACA475A09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180" y="17897936"/>
            <a:ext cx="521036" cy="814649"/>
          </a:xfrm>
          <a:prstGeom prst="rect">
            <a:avLst/>
          </a:prstGeom>
        </p:spPr>
      </p:pic>
      <p:pic>
        <p:nvPicPr>
          <p:cNvPr id="80" name="Image 79">
            <a:extLst>
              <a:ext uri="{FF2B5EF4-FFF2-40B4-BE49-F238E27FC236}">
                <a16:creationId xmlns:a16="http://schemas.microsoft.com/office/drawing/2014/main" id="{02EF75E5-096B-4DF8-80AC-BA11F5970BE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EA32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892" y="17897936"/>
            <a:ext cx="521036" cy="814649"/>
          </a:xfrm>
          <a:prstGeom prst="rect">
            <a:avLst/>
          </a:prstGeom>
        </p:spPr>
      </p:pic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C9E47E11-9329-4608-AF29-891D9B9CB658}"/>
              </a:ext>
            </a:extLst>
          </p:cNvPr>
          <p:cNvCxnSpPr>
            <a:cxnSpLocks/>
          </p:cNvCxnSpPr>
          <p:nvPr/>
        </p:nvCxnSpPr>
        <p:spPr>
          <a:xfrm>
            <a:off x="12244577" y="17897936"/>
            <a:ext cx="0" cy="1224000"/>
          </a:xfrm>
          <a:prstGeom prst="line">
            <a:avLst/>
          </a:prstGeom>
          <a:ln w="76200">
            <a:solidFill>
              <a:srgbClr val="4695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33F40EC2-F0C4-46AF-94FD-ED6C4CCD7C7F}"/>
              </a:ext>
            </a:extLst>
          </p:cNvPr>
          <p:cNvCxnSpPr>
            <a:cxnSpLocks/>
          </p:cNvCxnSpPr>
          <p:nvPr/>
        </p:nvCxnSpPr>
        <p:spPr>
          <a:xfrm>
            <a:off x="3851052" y="17897936"/>
            <a:ext cx="0" cy="1224000"/>
          </a:xfrm>
          <a:prstGeom prst="line">
            <a:avLst/>
          </a:prstGeom>
          <a:ln w="76200">
            <a:solidFill>
              <a:srgbClr val="F68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Image 82">
            <a:extLst>
              <a:ext uri="{FF2B5EF4-FFF2-40B4-BE49-F238E27FC236}">
                <a16:creationId xmlns:a16="http://schemas.microsoft.com/office/drawing/2014/main" id="{76EF6308-5C62-4B36-A5DE-EE88E692401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473" y="8252166"/>
            <a:ext cx="521036" cy="814649"/>
          </a:xfrm>
          <a:prstGeom prst="rect">
            <a:avLst/>
          </a:prstGeom>
        </p:spPr>
      </p:pic>
      <p:pic>
        <p:nvPicPr>
          <p:cNvPr id="84" name="Image 83">
            <a:extLst>
              <a:ext uri="{FF2B5EF4-FFF2-40B4-BE49-F238E27FC236}">
                <a16:creationId xmlns:a16="http://schemas.microsoft.com/office/drawing/2014/main" id="{D7056F1B-BA74-4B09-A329-D8F6F8B3061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EA32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473" y="11237344"/>
            <a:ext cx="521036" cy="814649"/>
          </a:xfrm>
          <a:prstGeom prst="rect">
            <a:avLst/>
          </a:prstGeom>
        </p:spPr>
      </p:pic>
      <p:cxnSp>
        <p:nvCxnSpPr>
          <p:cNvPr id="85" name="Connecteur droit 84">
            <a:extLst>
              <a:ext uri="{FF2B5EF4-FFF2-40B4-BE49-F238E27FC236}">
                <a16:creationId xmlns:a16="http://schemas.microsoft.com/office/drawing/2014/main" id="{91D644A4-090C-455B-81F6-6D2312048293}"/>
              </a:ext>
            </a:extLst>
          </p:cNvPr>
          <p:cNvCxnSpPr>
            <a:cxnSpLocks/>
          </p:cNvCxnSpPr>
          <p:nvPr/>
        </p:nvCxnSpPr>
        <p:spPr>
          <a:xfrm flipH="1">
            <a:off x="4504944" y="11237344"/>
            <a:ext cx="0" cy="1332000"/>
          </a:xfrm>
          <a:prstGeom prst="line">
            <a:avLst/>
          </a:prstGeom>
          <a:ln w="76200">
            <a:solidFill>
              <a:srgbClr val="4695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id="{FDB5C53B-DEF0-4BD3-96BE-85EA4CD87969}"/>
              </a:ext>
            </a:extLst>
          </p:cNvPr>
          <p:cNvCxnSpPr>
            <a:cxnSpLocks/>
          </p:cNvCxnSpPr>
          <p:nvPr/>
        </p:nvCxnSpPr>
        <p:spPr>
          <a:xfrm>
            <a:off x="4506730" y="8252164"/>
            <a:ext cx="0" cy="2340000"/>
          </a:xfrm>
          <a:prstGeom prst="line">
            <a:avLst/>
          </a:prstGeom>
          <a:ln w="76200">
            <a:solidFill>
              <a:srgbClr val="F68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AE0CA02A-4936-4B6A-B9DB-D7C828615314}"/>
              </a:ext>
            </a:extLst>
          </p:cNvPr>
          <p:cNvSpPr txBox="1"/>
          <p:nvPr/>
        </p:nvSpPr>
        <p:spPr>
          <a:xfrm rot="367700">
            <a:off x="9734833" y="4557517"/>
            <a:ext cx="2981522" cy="1754326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harsh" dir="t"/>
            </a:scene3d>
            <a:sp3d prstMaterial="matte"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fr-CH" sz="5400" b="1" dirty="0">
                <a:ln/>
                <a:solidFill>
                  <a:srgbClr val="CF0063"/>
                </a:solidFill>
                <a:latin typeface="TheSansOsF ExtraBold" panose="020B0802050302020203" pitchFamily="34" charset="0"/>
              </a:rPr>
              <a:t>100% OA</a:t>
            </a:r>
            <a:br>
              <a:rPr lang="fr-CH" sz="5400" b="1" dirty="0">
                <a:ln/>
                <a:solidFill>
                  <a:srgbClr val="CF0063"/>
                </a:solidFill>
                <a:latin typeface="TheSansOsF ExtraBold" panose="020B0802050302020203" pitchFamily="34" charset="0"/>
              </a:rPr>
            </a:br>
            <a:r>
              <a:rPr lang="fr-CH" sz="5400" b="1" dirty="0">
                <a:ln/>
                <a:solidFill>
                  <a:srgbClr val="CF0063"/>
                </a:solidFill>
                <a:latin typeface="TheSansOsF ExtraBold" panose="020B0802050302020203" pitchFamily="34" charset="0"/>
              </a:rPr>
              <a:t>dès 2022</a:t>
            </a:r>
          </a:p>
        </p:txBody>
      </p:sp>
      <p:pic>
        <p:nvPicPr>
          <p:cNvPr id="26" name="Graphique 25">
            <a:extLst>
              <a:ext uri="{FF2B5EF4-FFF2-40B4-BE49-F238E27FC236}">
                <a16:creationId xmlns:a16="http://schemas.microsoft.com/office/drawing/2014/main" id="{A3F0C556-8A02-0273-5977-26E3D4AC719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3505753" y="14845710"/>
            <a:ext cx="3814453" cy="1329159"/>
          </a:xfrm>
          <a:prstGeom prst="rect">
            <a:avLst/>
          </a:prstGeom>
        </p:spPr>
      </p:pic>
      <p:pic>
        <p:nvPicPr>
          <p:cNvPr id="31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E172F83A-C0D4-53B8-F84B-FBCE10E2B2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605" y="4375026"/>
            <a:ext cx="6128460" cy="2208486"/>
          </a:xfrm>
          <a:prstGeom prst="rect">
            <a:avLst/>
          </a:prstGeom>
        </p:spPr>
      </p:pic>
      <p:sp>
        <p:nvSpPr>
          <p:cNvPr id="39" name="ZoneTexte 38">
            <a:extLst>
              <a:ext uri="{FF2B5EF4-FFF2-40B4-BE49-F238E27FC236}">
                <a16:creationId xmlns:a16="http://schemas.microsoft.com/office/drawing/2014/main" id="{02BC9946-CD17-4544-8217-2B6F2CB432A9}"/>
              </a:ext>
            </a:extLst>
          </p:cNvPr>
          <p:cNvSpPr txBox="1"/>
          <p:nvPr/>
        </p:nvSpPr>
        <p:spPr>
          <a:xfrm>
            <a:off x="4583105" y="14870048"/>
            <a:ext cx="4230645" cy="1359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CH" sz="5091" b="1" dirty="0">
                <a:solidFill>
                  <a:schemeClr val="bg1"/>
                </a:solidFill>
                <a:latin typeface="Abadi" panose="020B0604020104020204" pitchFamily="34" charset="0"/>
                <a:cs typeface="Aharoni" panose="020B0604020202020204" pitchFamily="2" charset="-79"/>
              </a:rPr>
              <a:t>Fonds national</a:t>
            </a:r>
          </a:p>
          <a:p>
            <a:pPr>
              <a:lnSpc>
                <a:spcPct val="80000"/>
              </a:lnSpc>
            </a:pPr>
            <a:r>
              <a:rPr lang="fr-CH" sz="5091" b="1" dirty="0">
                <a:solidFill>
                  <a:schemeClr val="bg1"/>
                </a:solidFill>
                <a:latin typeface="Abadi" panose="020B0604020104020204" pitchFamily="34" charset="0"/>
                <a:cs typeface="Aharoni" panose="020B0604020202020204" pitchFamily="2" charset="-79"/>
              </a:rPr>
              <a:t>suisse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FB20C5EC-E8F4-4E43-8228-E7BBA8F7F807}"/>
              </a:ext>
            </a:extLst>
          </p:cNvPr>
          <p:cNvGrpSpPr/>
          <p:nvPr/>
        </p:nvGrpSpPr>
        <p:grpSpPr>
          <a:xfrm>
            <a:off x="2916823" y="14629402"/>
            <a:ext cx="1582301" cy="1546206"/>
            <a:chOff x="2916823" y="14461360"/>
            <a:chExt cx="1582301" cy="1546206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E71BFC30-0730-4E57-A838-3461B8E1C4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5254" r="66102" b="6699"/>
            <a:stretch/>
          </p:blipFill>
          <p:spPr>
            <a:xfrm>
              <a:off x="2916823" y="14461360"/>
              <a:ext cx="1582301" cy="1546206"/>
            </a:xfrm>
            <a:prstGeom prst="rect">
              <a:avLst/>
            </a:prstGeom>
          </p:spPr>
        </p:pic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2A03587-2151-DB40-8DD0-6629CCC4560D}"/>
                </a:ext>
              </a:extLst>
            </p:cNvPr>
            <p:cNvSpPr/>
            <p:nvPr/>
          </p:nvSpPr>
          <p:spPr>
            <a:xfrm>
              <a:off x="4204996" y="14930003"/>
              <a:ext cx="294128" cy="10380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8196"/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717F2D3A-BC78-0302-AB4A-48CD0FECC0C5}"/>
              </a:ext>
            </a:extLst>
          </p:cNvPr>
          <p:cNvSpPr txBox="1"/>
          <p:nvPr/>
        </p:nvSpPr>
        <p:spPr>
          <a:xfrm>
            <a:off x="1126134" y="27739006"/>
            <a:ext cx="10633566" cy="1200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601" b="1" dirty="0">
                <a:solidFill>
                  <a:schemeClr val="bg1"/>
                </a:solidFill>
                <a:latin typeface="TheSansOsF Bold" panose="020B0702050302020203" pitchFamily="34" charset="0"/>
                <a:cs typeface="Arial" panose="020B0604020202020204" pitchFamily="34" charset="0"/>
              </a:rPr>
              <a:t>BIBLIOTHÈQUE</a:t>
            </a:r>
          </a:p>
          <a:p>
            <a:r>
              <a:rPr lang="fr-CH" sz="3601" b="1" dirty="0">
                <a:solidFill>
                  <a:schemeClr val="bg1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openaccess@unige.ch 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A4B0B9F1-11C5-5795-FBE2-DC7196AAA87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14720" y="29035152"/>
            <a:ext cx="1800000" cy="629775"/>
          </a:xfrm>
          <a:prstGeom prst="rect">
            <a:avLst/>
          </a:prstGeom>
        </p:spPr>
      </p:pic>
      <p:sp>
        <p:nvSpPr>
          <p:cNvPr id="22" name="Zone de texte 1">
            <a:extLst>
              <a:ext uri="{FF2B5EF4-FFF2-40B4-BE49-F238E27FC236}">
                <a16:creationId xmlns:a16="http://schemas.microsoft.com/office/drawing/2014/main" id="{6BB8650F-566C-6AE2-2720-F591ACA3926C}"/>
              </a:ext>
            </a:extLst>
          </p:cNvPr>
          <p:cNvSpPr txBox="1"/>
          <p:nvPr/>
        </p:nvSpPr>
        <p:spPr>
          <a:xfrm>
            <a:off x="3130972" y="29107158"/>
            <a:ext cx="13249472" cy="6297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MS Mincho"/>
                <a:cs typeface="Arial"/>
              </a:rPr>
              <a:t>Bibliothèque de l’UNIGE, 2024</a:t>
            </a:r>
            <a:endParaRPr lang="fr-CH" sz="1200" dirty="0">
              <a:solidFill>
                <a:schemeClr val="bg1"/>
              </a:solidFill>
              <a:latin typeface="TheSansOsF Plain" panose="020B0502050302020203" pitchFamily="34" charset="0"/>
              <a:ea typeface="MS Mincho"/>
              <a:cs typeface="Times New Roman"/>
            </a:endParaRPr>
          </a:p>
          <a:p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Ce document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 es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t sous licence Creative Commons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 Attri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bution - Partage dans les mêmes c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onditions 4.0 International </a:t>
            </a:r>
            <a:r>
              <a:rPr lang="fr-CH" sz="1200" dirty="0">
                <a:solidFill>
                  <a:schemeClr val="bg1">
                    <a:lumMod val="75000"/>
                  </a:schemeClr>
                </a:solidFill>
                <a:latin typeface="TheSansOsF Plain" panose="020B0502050302020203" pitchFamily="34" charset="0"/>
                <a:ea typeface="Calibri"/>
                <a:cs typeface="Times New Roman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http://creativecommons.org/licenses/by-sa/4.0/deed.fr</a:t>
            </a:r>
            <a:endParaRPr lang="fr-CH" sz="1200" dirty="0">
              <a:solidFill>
                <a:schemeClr val="bg1">
                  <a:lumMod val="75000"/>
                </a:schemeClr>
              </a:solidFill>
              <a:latin typeface="TheSansOsF Plain" panose="020B0502050302020203" pitchFamily="34" charset="0"/>
              <a:ea typeface="Calibri"/>
              <a:cs typeface="Times New Roman"/>
            </a:endParaRPr>
          </a:p>
          <a:p>
            <a:r>
              <a:rPr lang="fr-CH" sz="1200" dirty="0">
                <a:solidFill>
                  <a:schemeClr val="bg1">
                    <a:lumMod val="85000"/>
                  </a:schemeClr>
                </a:solidFill>
                <a:latin typeface="TheSansOsF Plain" panose="020B0502050302020203" pitchFamily="34" charset="0"/>
                <a:ea typeface="Calibri"/>
                <a:cs typeface="Times New Roman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https://doi.org/10.5281/zenodo.13928352</a:t>
            </a:r>
            <a:r>
              <a:rPr lang="fr-CH" sz="1200" dirty="0">
                <a:solidFill>
                  <a:schemeClr val="bg1">
                    <a:lumMod val="85000"/>
                  </a:schemeClr>
                </a:solidFill>
                <a:latin typeface="TheSansOsF Plain" panose="020B0502050302020203" pitchFamily="34" charset="0"/>
                <a:ea typeface="Calibri"/>
                <a:cs typeface="Times New Roman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6588833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332</Words>
  <Application>Microsoft Office PowerPoint</Application>
  <PresentationFormat>Personnalisé</PresentationFormat>
  <Paragraphs>33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Abadi</vt:lpstr>
      <vt:lpstr>Arial</vt:lpstr>
      <vt:lpstr>Calibri</vt:lpstr>
      <vt:lpstr>TheSansOsF Bold</vt:lpstr>
      <vt:lpstr>TheSansOsF ExtraBold</vt:lpstr>
      <vt:lpstr>TheSansOsF Plain</vt:lpstr>
      <vt:lpstr>Wingdings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politiques Open Access</dc:title>
  <dc:creator>Floriane Sophie Muller</dc:creator>
  <cp:lastModifiedBy>Floriane Sophie Muller</cp:lastModifiedBy>
  <cp:revision>171</cp:revision>
  <cp:lastPrinted>2020-09-29T14:38:13Z</cp:lastPrinted>
  <dcterms:created xsi:type="dcterms:W3CDTF">2011-11-23T15:39:26Z</dcterms:created>
  <dcterms:modified xsi:type="dcterms:W3CDTF">2024-10-14T10:06:32Z</dcterms:modified>
</cp:coreProperties>
</file>