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03D07A4-35C3-4846-A57C-3172663BB498}">
  <a:tblStyle styleId="{503D07A4-35C3-4846-A57C-3172663BB4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520f640b0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520f640b0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520f640b0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520f640b0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520f640b0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520f640b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520f640b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520f640b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520f640b0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520f640b0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520f640b0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e520f640b0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eb.archive.org/web/20210721110009/https://asapbio.org/feedbackasap" TargetMode="External"/><Relationship Id="rId4" Type="http://schemas.openxmlformats.org/officeDocument/2006/relationships/hyperlink" Target="https://doi.org/10.5281/zenodo.5118798" TargetMode="External"/><Relationship Id="rId5" Type="http://schemas.openxmlformats.org/officeDocument/2006/relationships/hyperlink" Target="https://orcid.org/0000-0001-9488-1870" TargetMode="External"/><Relationship Id="rId6" Type="http://schemas.openxmlformats.org/officeDocument/2006/relationships/hyperlink" Target="https://datascience.virginia.edu/people/daniel-mietchen" TargetMode="External"/><Relationship Id="rId7" Type="http://schemas.openxmlformats.org/officeDocument/2006/relationships/hyperlink" Target="https://twitter.com/EvoMRI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jane.biosemantics.org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eb.archive.org/web/20210721110009/https://asapbio.org/feedbackasap" TargetMode="External"/><Relationship Id="rId4" Type="http://schemas.openxmlformats.org/officeDocument/2006/relationships/hyperlink" Target="https://doi.org/10.5281/zenodo.5118798" TargetMode="External"/><Relationship Id="rId5" Type="http://schemas.openxmlformats.org/officeDocument/2006/relationships/hyperlink" Target="https://orcid.org/0000-0001-9488-1870" TargetMode="External"/><Relationship Id="rId6" Type="http://schemas.openxmlformats.org/officeDocument/2006/relationships/hyperlink" Target="https://datascience.virginia.edu/people/daniel-mietchen" TargetMode="External"/><Relationship Id="rId7" Type="http://schemas.openxmlformats.org/officeDocument/2006/relationships/hyperlink" Target="https://twitter.com/EvoMR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142164"/>
            <a:ext cx="7136700" cy="267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Tackling information overload: identifying preprint reviewers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452875" y="4440450"/>
            <a:ext cx="813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FeedbackASAP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 🟢   21 July 2021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 🟢   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DOI: </a:t>
            </a: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10.5281/zenodo.5118798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Daniel Mietchen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 🟢  </a:t>
            </a: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6"/>
              </a:rPr>
              <a:t>daniel.mietchen@virginia.edu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🟢  </a:t>
            </a:r>
            <a:r>
              <a:rPr lang="en" u="sng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@EvoMRI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-164575"/>
            <a:ext cx="85206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questions to be addressed during peer review</a:t>
            </a:r>
            <a:endParaRPr/>
          </a:p>
        </p:txBody>
      </p:sp>
      <p:graphicFrame>
        <p:nvGraphicFramePr>
          <p:cNvPr id="73" name="Google Shape;73;p14"/>
          <p:cNvGraphicFramePr/>
          <p:nvPr/>
        </p:nvGraphicFramePr>
        <p:xfrm>
          <a:off x="952500" y="574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{503D07A4-35C3-4846-A57C-3172663BB498}</a:tableStyleId>
              </a:tblPr>
              <a:tblGrid>
                <a:gridCol w="1600850"/>
                <a:gridCol w="3967425"/>
                <a:gridCol w="16707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preprint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criterion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manuscript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 the science sound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 it clearly documented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 it clearly explained/ contextualized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are associated materials shared appropriately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 it reproducible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 it free of scientific errors/ plagiarism/ fakes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 it linguistically correct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important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Not </a:t>
                      </a:r>
                      <a:r>
                        <a:rPr lang="en">
                          <a:solidFill>
                            <a:schemeClr val="accent5"/>
                          </a:solidFill>
                        </a:rPr>
                        <a:t>important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is it novel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important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Not </a:t>
                      </a:r>
                      <a:r>
                        <a:rPr lang="en">
                          <a:solidFill>
                            <a:schemeClr val="accent5"/>
                          </a:solidFill>
                        </a:rPr>
                        <a:t>important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does it fit the scope of the journal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important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Not </a:t>
                      </a:r>
                      <a:r>
                        <a:rPr lang="en">
                          <a:solidFill>
                            <a:schemeClr val="accent5"/>
                          </a:solidFill>
                        </a:rPr>
                        <a:t>important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is it likely to have impact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important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-164575"/>
            <a:ext cx="8520600" cy="12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differences between electronic preprints and manuscripts submitted for journal peer review</a:t>
            </a:r>
            <a:endParaRPr/>
          </a:p>
        </p:txBody>
      </p:sp>
      <p:graphicFrame>
        <p:nvGraphicFramePr>
          <p:cNvPr id="79" name="Google Shape;79;p15"/>
          <p:cNvGraphicFramePr/>
          <p:nvPr/>
        </p:nvGraphicFramePr>
        <p:xfrm>
          <a:off x="952500" y="104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{503D07A4-35C3-4846-A57C-3172663BB498}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preprints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criterion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manuscripts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public &amp; online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accessibility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confidential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can be clear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licensing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unclear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mining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unclear/ confidential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tagging/ annotation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unclear/ confidential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commenting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unclear/ confidential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PDF &amp; </a:t>
                      </a: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web-based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file format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PDF &amp; usually offline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flexible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timing of the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narrow window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flexible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number of reviewers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small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any part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scope of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entire manuscript &amp; add-ons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104800" y="64025"/>
            <a:ext cx="90393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Criteria</a:t>
            </a:r>
            <a:r>
              <a:rPr lang="en"/>
              <a:t> that can be leveraged for preprint peer review</a:t>
            </a:r>
            <a:endParaRPr/>
          </a:p>
        </p:txBody>
      </p:sp>
      <p:graphicFrame>
        <p:nvGraphicFramePr>
          <p:cNvPr id="85" name="Google Shape;85;p16"/>
          <p:cNvGraphicFramePr/>
          <p:nvPr/>
        </p:nvGraphicFramePr>
        <p:xfrm>
          <a:off x="190500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{503D07A4-35C3-4846-A57C-3172663BB498}</a:tableStyleId>
              </a:tblPr>
              <a:tblGrid>
                <a:gridCol w="2173650"/>
                <a:gridCol w="1882400"/>
                <a:gridCol w="4753425"/>
              </a:tblGrid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preprint</a:t>
                      </a:r>
                      <a:r>
                        <a:rPr i="1" lang="en"/>
                        <a:t>s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criterion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Implications for the review process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public &amp; online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accessibility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Reviewers can find, read &amp; comment before they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can be clear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licensing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licenses allow reuse, which increases visibility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42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mining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Allows to find and display similar works based on text, ref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tagging/ annotation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Can be done collaboratively, facilitates exploration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commenting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Quality of comments predicts quality of potential reviews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PDF &amp; </a:t>
                      </a: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web-based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file format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PDF often unwieldy; web-based better for engagement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flexible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timing of the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Can accommodate </a:t>
                      </a:r>
                      <a:r>
                        <a:rPr lang="en"/>
                        <a:t>reviewer availability better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flexible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number of reviewers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Potentially many, with complementing expertise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any part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scope of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Reviewers can focus on what’s important to them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104800" y="64025"/>
            <a:ext cx="90393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use the criteria to find reviewers for preprints</a:t>
            </a:r>
            <a:endParaRPr/>
          </a:p>
        </p:txBody>
      </p:sp>
      <p:graphicFrame>
        <p:nvGraphicFramePr>
          <p:cNvPr id="91" name="Google Shape;91;p17"/>
          <p:cNvGraphicFramePr/>
          <p:nvPr/>
        </p:nvGraphicFramePr>
        <p:xfrm>
          <a:off x="190500" y="104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{503D07A4-35C3-4846-A57C-3172663BB498}</a:tableStyleId>
              </a:tblPr>
              <a:tblGrid>
                <a:gridCol w="2257325"/>
                <a:gridCol w="1811850"/>
                <a:gridCol w="4693675"/>
              </a:tblGrid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preprint</a:t>
                      </a:r>
                      <a:r>
                        <a:rPr i="1" lang="en"/>
                        <a:t>s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criterion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Implications for finding reviewers</a:t>
                      </a:r>
                      <a:endParaRPr i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public &amp; online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accessibility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Link to the work can be shared widely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can be clear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licensing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licenses allow reuse &amp; adaptation, greater visibility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mining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Can help find reviewers/ commenters of similar work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tagging/ annotation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Can help navigate/ identify parts of interest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possible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commenting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Some c</a:t>
                      </a:r>
                      <a:r>
                        <a:rPr lang="en"/>
                        <a:t>ommenters</a:t>
                      </a:r>
                      <a:r>
                        <a:rPr lang="en"/>
                        <a:t> might be suitable reviewers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PDF &amp; </a:t>
                      </a:r>
                      <a:r>
                        <a:rPr b="1" lang="en">
                          <a:solidFill>
                            <a:schemeClr val="accent5"/>
                          </a:solidFill>
                        </a:rPr>
                        <a:t>often web-based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file format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Web-based formats can be repackaged into feeds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flexible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timing of the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Outreach</a:t>
                      </a:r>
                      <a:r>
                        <a:rPr lang="en"/>
                        <a:t> to potential reviewers can happen early &amp; often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flexible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number of reviewers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Perhaps 1-2 per core section, recruited by expertise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</a:rPr>
                        <a:t>any part</a:t>
                      </a:r>
                      <a:endParaRPr b="1"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scope of review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Reviewers can focus on what’s not been reviewed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104800" y="64025"/>
            <a:ext cx="90393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preprint servers attract reviewers?</a:t>
            </a:r>
            <a:endParaRPr/>
          </a:p>
        </p:txBody>
      </p:sp>
      <p:sp>
        <p:nvSpPr>
          <p:cNvPr id="97" name="Google Shape;97;p18"/>
          <p:cNvSpPr txBox="1"/>
          <p:nvPr/>
        </p:nvSpPr>
        <p:spPr>
          <a:xfrm>
            <a:off x="532700" y="995525"/>
            <a:ext cx="7894200" cy="36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Default to open licenses and formats, so as to allow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reposting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reusing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repackaging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Make it easy to find out which aspects of a preprint are most in need of review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Make it easy to annotate preprints by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having HTML versions and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enabling Hypothes.is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which can also be used for tagging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Replace tracking tools like DISQUS with non-tracking ones for commenting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Make it easy to subscribe to content alerts using specific filters, e.g.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mentions of concept X in section Y, e.g.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a particular cell line in the methods section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a specific author or institution in the article metadata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a specific set of papers or datasets cited in the reference section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preprints/ papers with high similarity to a given piece of text (similar to </a:t>
            </a: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JANE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104800" y="64025"/>
            <a:ext cx="90393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&amp; discussion</a:t>
            </a:r>
            <a:endParaRPr/>
          </a:p>
        </p:txBody>
      </p:sp>
      <p:sp>
        <p:nvSpPr>
          <p:cNvPr id="103" name="Google Shape;103;p19"/>
          <p:cNvSpPr txBox="1"/>
          <p:nvPr/>
        </p:nvSpPr>
        <p:spPr>
          <a:xfrm>
            <a:off x="532700" y="995525"/>
            <a:ext cx="7894200" cy="28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Thank you!</a:t>
            </a:r>
            <a:endParaRPr sz="10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452875" y="4440450"/>
            <a:ext cx="813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FeedbackASAP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 🟢   21 July 2021  🟢   DOI: </a:t>
            </a: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10.5281/zenodo.5118798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Daniel Mietchen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 🟢  </a:t>
            </a: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6"/>
              </a:rPr>
              <a:t>daniel.mietchen@virginia.edu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🟢  </a:t>
            </a:r>
            <a:r>
              <a:rPr lang="en" u="sng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@EvoMRI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