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693400" cy="7561263"/>
  <p:notesSz cx="6858000" cy="9144000"/>
  <p:custDataLst>
    <p:tags r:id="rId3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77">
          <p15:clr>
            <a:srgbClr val="A4A3A4"/>
          </p15:clr>
        </p15:guide>
        <p15:guide id="2" orient="horz" pos="4659">
          <p15:clr>
            <a:srgbClr val="A4A3A4"/>
          </p15:clr>
        </p15:guide>
        <p15:guide id="3" pos="2352">
          <p15:clr>
            <a:srgbClr val="A4A3A4"/>
          </p15:clr>
        </p15:guide>
        <p15:guide id="4" pos="2249">
          <p15:clr>
            <a:srgbClr val="A4A3A4"/>
          </p15:clr>
        </p15:guide>
        <p15:guide id="5" pos="217">
          <p15:clr>
            <a:srgbClr val="A4A3A4"/>
          </p15:clr>
        </p15:guide>
        <p15:guide id="6" pos="4385">
          <p15:clr>
            <a:srgbClr val="A4A3A4"/>
          </p15:clr>
        </p15:guide>
        <p15:guide id="7" pos="4490">
          <p15:clr>
            <a:srgbClr val="A4A3A4"/>
          </p15:clr>
        </p15:guide>
        <p15:guide id="8" pos="65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FC8"/>
    <a:srgbClr val="C5AEF4"/>
    <a:srgbClr val="009BD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29" autoAdjust="0"/>
  </p:normalViewPr>
  <p:slideViewPr>
    <p:cSldViewPr snapToGrid="0" snapToObjects="1">
      <p:cViewPr varScale="1">
        <p:scale>
          <a:sx n="100" d="100"/>
          <a:sy n="100" d="100"/>
        </p:scale>
        <p:origin x="-1476" y="-102"/>
      </p:cViewPr>
      <p:guideLst>
        <p:guide orient="horz" pos="677"/>
        <p:guide orient="horz" pos="4659"/>
        <p:guide pos="2352"/>
        <p:guide pos="2249"/>
        <p:guide pos="217"/>
        <p:guide pos="4385"/>
        <p:guide pos="4490"/>
        <p:guide pos="65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688" y="2349500"/>
            <a:ext cx="9090025" cy="16208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3375" y="4284663"/>
            <a:ext cx="7486650" cy="19319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23C98B-0ABE-405D-A3D5-4E66C951E44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50A83D-0FC6-4039-8FE3-CD4D0288FFF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53350" y="303213"/>
            <a:ext cx="2405063" cy="645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303213"/>
            <a:ext cx="7065962" cy="6451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DD5FD5-470A-4D0E-962C-4AE0501A050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4988" y="1763713"/>
            <a:ext cx="4735512" cy="2419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34988" y="4335463"/>
            <a:ext cx="4735512" cy="2419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half" idx="3"/>
          </p:nvPr>
        </p:nvSpPr>
        <p:spPr>
          <a:xfrm>
            <a:off x="5422900" y="1763713"/>
            <a:ext cx="4735513" cy="4991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534988" y="6884988"/>
            <a:ext cx="2495550" cy="525462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652838" y="6884988"/>
            <a:ext cx="3387725" cy="525462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662863" y="6884988"/>
            <a:ext cx="2495550" cy="525462"/>
          </a:xfrm>
        </p:spPr>
        <p:txBody>
          <a:bodyPr/>
          <a:lstStyle>
            <a:lvl1pPr>
              <a:defRPr/>
            </a:lvl1pPr>
          </a:lstStyle>
          <a:p>
            <a:fld id="{4E36CBD2-AFD6-448F-A11D-1DF5E8CF7AA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AB862-DCC4-4522-A865-649F0F77C14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90025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90025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33422D-DBDB-4FE5-9B09-9692D4B686C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988" y="1763713"/>
            <a:ext cx="4735512" cy="499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22900" y="1763713"/>
            <a:ext cx="4735513" cy="499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94239E-653D-4A82-BD25-9FF427C81C1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4400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2425" y="1692275"/>
            <a:ext cx="472598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2425" y="2397125"/>
            <a:ext cx="4725988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D21951-73BF-4E25-AB26-F75C408258F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7E4DDD-2707-45C8-85DD-05303150640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2ADB6E-AA1D-4539-92E9-F889C8005C2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7900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1475" y="301625"/>
            <a:ext cx="5976938" cy="64531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7900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C7E22-E7E7-4022-994F-7D2E85F529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0" y="5292725"/>
            <a:ext cx="64166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6675" cy="45354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6675" cy="887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6545F-9FBA-4DB7-9A15-1E5A90ED1DF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4988" y="303213"/>
            <a:ext cx="9623425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4988" y="1763713"/>
            <a:ext cx="9623425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4988" y="6884988"/>
            <a:ext cx="2495550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>
            <a:lvl1pPr defTabSz="1042988">
              <a:defRPr sz="16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2838" y="6884988"/>
            <a:ext cx="3387725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>
            <a:lvl1pPr algn="ctr" defTabSz="1042988">
              <a:defRPr sz="16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62863" y="6884988"/>
            <a:ext cx="2495550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>
            <a:lvl1pPr algn="r" defTabSz="1042988">
              <a:defRPr sz="1600"/>
            </a:lvl1pPr>
          </a:lstStyle>
          <a:p>
            <a:fld id="{A3087C58-75B8-440A-826A-53C6D2896CF9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1042988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42988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2pPr>
      <a:lvl3pPr algn="ctr" defTabSz="1042988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3pPr>
      <a:lvl4pPr algn="ctr" defTabSz="1042988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4pPr>
      <a:lvl5pPr algn="ctr" defTabSz="1042988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5pPr>
      <a:lvl6pPr marL="457200" algn="ctr" defTabSz="1042988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6pPr>
      <a:lvl7pPr marL="914400" algn="ctr" defTabSz="1042988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7pPr>
      <a:lvl8pPr marL="1371600" algn="ctr" defTabSz="1042988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8pPr>
      <a:lvl9pPr marL="1828800" algn="ctr" defTabSz="1042988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9pPr>
    </p:titleStyle>
    <p:bodyStyle>
      <a:lvl1pPr marL="390525" indent="-390525" algn="l" defTabSz="1042988" rtl="0" fontAlgn="base">
        <a:spcBef>
          <a:spcPct val="20000"/>
        </a:spcBef>
        <a:spcAft>
          <a:spcPct val="0"/>
        </a:spcAft>
        <a:buChar char="•"/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847725" indent="-325438" algn="l" defTabSz="1042988" rtl="0" fontAlgn="base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303338" indent="-260350" algn="l" defTabSz="1042988" rtl="0" fontAlgn="base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825625" indent="-260350" algn="l" defTabSz="1042988" rtl="0" fontAlgn="base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4pPr>
      <a:lvl5pPr marL="2346325" indent="-260350" algn="l" defTabSz="1042988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5pPr>
      <a:lvl6pPr marL="2803525" indent="-260350" algn="l" defTabSz="1042988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6pPr>
      <a:lvl7pPr marL="3260725" indent="-260350" algn="l" defTabSz="1042988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7pPr>
      <a:lvl8pPr marL="3717925" indent="-260350" algn="l" defTabSz="1042988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8pPr>
      <a:lvl9pPr marL="4175125" indent="-260350" algn="l" defTabSz="1042988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" name="TextBox 2241"/>
          <p:cNvSpPr txBox="1"/>
          <p:nvPr/>
        </p:nvSpPr>
        <p:spPr>
          <a:xfrm>
            <a:off x="7159741" y="1483024"/>
            <a:ext cx="3089159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Implications</a:t>
            </a:r>
            <a:endParaRPr lang="en-US" sz="1400" dirty="0"/>
          </a:p>
          <a:p>
            <a:pPr marL="171450" indent="-171450">
              <a:buFont typeface="Arial" charset="0"/>
              <a:buChar char="•"/>
            </a:pPr>
            <a:endParaRPr lang="en-US" sz="500" b="1" dirty="0" smtClean="0"/>
          </a:p>
        </p:txBody>
      </p:sp>
      <p:sp>
        <p:nvSpPr>
          <p:cNvPr id="25" name="Rounded Rectangle 24"/>
          <p:cNvSpPr/>
          <p:nvPr/>
        </p:nvSpPr>
        <p:spPr bwMode="auto">
          <a:xfrm>
            <a:off x="3681390" y="5254755"/>
            <a:ext cx="3428045" cy="1275047"/>
          </a:xfrm>
          <a:prstGeom prst="roundRect">
            <a:avLst/>
          </a:prstGeom>
          <a:solidFill>
            <a:srgbClr val="008FC8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42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8" name="Rounded Rectangle 37"/>
          <p:cNvSpPr/>
          <p:nvPr/>
        </p:nvSpPr>
        <p:spPr bwMode="auto">
          <a:xfrm>
            <a:off x="234996" y="1410738"/>
            <a:ext cx="3158657" cy="2389737"/>
          </a:xfrm>
          <a:prstGeom prst="roundRect">
            <a:avLst/>
          </a:prstGeom>
          <a:solidFill>
            <a:srgbClr val="008FC8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42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76200"/>
            <a:ext cx="10693400" cy="1143000"/>
          </a:xfrm>
          <a:prstGeom prst="rect">
            <a:avLst/>
          </a:prstGeom>
          <a:solidFill>
            <a:srgbClr val="008FC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306000" rIns="198000" anchor="ctr"/>
          <a:lstStyle/>
          <a:p>
            <a:r>
              <a:rPr lang="en-GB" sz="1600" b="1" dirty="0" err="1" smtClean="0"/>
              <a:t>Interprofessional</a:t>
            </a:r>
            <a:r>
              <a:rPr lang="en-GB" sz="1600" b="1" dirty="0" smtClean="0"/>
              <a:t> </a:t>
            </a:r>
            <a:r>
              <a:rPr lang="en-GB" sz="1600" b="1" dirty="0"/>
              <a:t>Online Learning for Primary Health </a:t>
            </a:r>
            <a:r>
              <a:rPr lang="en-GB" sz="1600" b="1" dirty="0" smtClean="0"/>
              <a:t>Care:</a:t>
            </a:r>
            <a:endParaRPr lang="en-GB" sz="1600" dirty="0"/>
          </a:p>
          <a:p>
            <a:r>
              <a:rPr lang="en-GB" sz="1600" dirty="0" smtClean="0"/>
              <a:t> Findings </a:t>
            </a:r>
            <a:r>
              <a:rPr lang="en-GB" sz="1600" dirty="0"/>
              <a:t>from a Scoping Review</a:t>
            </a:r>
            <a:endParaRPr lang="en-GB" sz="1600" b="1" dirty="0" smtClean="0">
              <a:solidFill>
                <a:schemeClr val="bg1"/>
              </a:solidFill>
            </a:endParaRPr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8643" y="139607"/>
            <a:ext cx="3131313" cy="1015960"/>
          </a:xfrm>
        </p:spPr>
      </p:pic>
      <p:sp>
        <p:nvSpPr>
          <p:cNvPr id="28" name="Rounded Rectangle 27"/>
          <p:cNvSpPr/>
          <p:nvPr/>
        </p:nvSpPr>
        <p:spPr bwMode="auto">
          <a:xfrm>
            <a:off x="73884" y="4046563"/>
            <a:ext cx="3467020" cy="3055291"/>
          </a:xfrm>
          <a:prstGeom prst="roundRect">
            <a:avLst/>
          </a:prstGeom>
          <a:solidFill>
            <a:srgbClr val="008FC8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42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5423" y="4293608"/>
            <a:ext cx="3331491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Methods and Design</a:t>
            </a:r>
          </a:p>
          <a:p>
            <a:endParaRPr lang="en-US" sz="500" b="1" dirty="0"/>
          </a:p>
          <a:p>
            <a:pPr marL="171450" indent="-171450">
              <a:buFont typeface="Arial" charset="0"/>
              <a:buChar char="•"/>
            </a:pPr>
            <a:r>
              <a:rPr lang="en-GB" sz="900" dirty="0"/>
              <a:t>Six electronic databases were searched from 2000 to October 2015 for relevant materials. In addition, Google, Google Scholar, organisational websites and journal hand searches were undertaken. </a:t>
            </a:r>
            <a:endParaRPr lang="en-US" sz="900" b="1" dirty="0"/>
          </a:p>
          <a:p>
            <a:pPr marL="171450" indent="-171450">
              <a:buFont typeface="Arial" charset="0"/>
              <a:buChar char="•"/>
            </a:pPr>
            <a:endParaRPr lang="en-GB" sz="900" dirty="0" smtClean="0"/>
          </a:p>
          <a:p>
            <a:pPr marL="171450" indent="-171450">
              <a:buFont typeface="Arial" charset="0"/>
              <a:buChar char="•"/>
            </a:pPr>
            <a:r>
              <a:rPr lang="en-GB" sz="900" dirty="0" smtClean="0"/>
              <a:t>Once </a:t>
            </a:r>
            <a:r>
              <a:rPr lang="en-GB" sz="900" dirty="0"/>
              <a:t>duplicates were removed, 1307 records were screened, independently by two reviewers to determine inclusion in the review. Following this initial screening, 181 full-text articles were assessed for eligibility </a:t>
            </a:r>
            <a:endParaRPr lang="en-GB" sz="900" dirty="0" smtClean="0"/>
          </a:p>
          <a:p>
            <a:pPr marL="171450" indent="-171450">
              <a:buFont typeface="Arial" charset="0"/>
              <a:buChar char="•"/>
            </a:pPr>
            <a:endParaRPr lang="en-GB" sz="900" dirty="0" smtClean="0"/>
          </a:p>
          <a:p>
            <a:pPr marL="171450" indent="-171450">
              <a:buFont typeface="Arial" charset="0"/>
              <a:buChar char="•"/>
            </a:pPr>
            <a:r>
              <a:rPr lang="en-GB" sz="900" dirty="0" smtClean="0"/>
              <a:t>Independent </a:t>
            </a:r>
            <a:r>
              <a:rPr lang="en-GB" sz="900" dirty="0"/>
              <a:t>assessment of these papers, again by two reviewers, resulted in 23 studies, which were included. Key educational, methodological and outcomes information was abstracted from all studies for analysis and synthesis. </a:t>
            </a:r>
            <a:endParaRPr lang="en-US" sz="900" b="1" dirty="0"/>
          </a:p>
        </p:txBody>
      </p:sp>
      <p:sp>
        <p:nvSpPr>
          <p:cNvPr id="2240" name="TextBox 2239"/>
          <p:cNvSpPr txBox="1"/>
          <p:nvPr/>
        </p:nvSpPr>
        <p:spPr>
          <a:xfrm>
            <a:off x="3702123" y="5363623"/>
            <a:ext cx="32891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Analysis</a:t>
            </a:r>
          </a:p>
          <a:p>
            <a:endParaRPr lang="en-US" sz="500" dirty="0"/>
          </a:p>
          <a:p>
            <a:pPr marL="171450" indent="-171450">
              <a:buFont typeface="Arial" charset="0"/>
              <a:buChar char="•"/>
            </a:pPr>
            <a:r>
              <a:rPr lang="en-GB" sz="900" dirty="0"/>
              <a:t>Given the heterogeneous nature of the included studies, a thematic approach to the analysis was employed </a:t>
            </a:r>
            <a:r>
              <a:rPr lang="en-GB" sz="900" i="1" dirty="0"/>
              <a:t>(Mays et al., 2005)</a:t>
            </a:r>
            <a:r>
              <a:rPr lang="en-GB" sz="900" dirty="0"/>
              <a:t>. This allowed the emergence of key issues (themes) from the literature, enabling an insight into the characteristics related to online learning. </a:t>
            </a:r>
            <a:endParaRPr lang="en-US" sz="9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234997" y="1564773"/>
            <a:ext cx="3144794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/>
              <a:t>Background</a:t>
            </a:r>
            <a:endParaRPr lang="en-GB" sz="1400" b="1" dirty="0" smtClean="0"/>
          </a:p>
          <a:p>
            <a:pPr marL="171450" indent="-171450">
              <a:buFont typeface="Arial" charset="0"/>
              <a:buChar char="•"/>
            </a:pPr>
            <a:r>
              <a:rPr lang="en-GB" sz="900" dirty="0" smtClean="0"/>
              <a:t>This report presents the findings from a scoping review which explores the nature of </a:t>
            </a:r>
            <a:r>
              <a:rPr lang="en-GB" sz="900" dirty="0" err="1" smtClean="0"/>
              <a:t>interprofessional</a:t>
            </a:r>
            <a:r>
              <a:rPr lang="en-GB" sz="900" dirty="0" smtClean="0"/>
              <a:t> online learning in primary health care. </a:t>
            </a:r>
          </a:p>
          <a:p>
            <a:pPr marL="171450" indent="-171450">
              <a:buFont typeface="Arial" charset="0"/>
              <a:buChar char="•"/>
            </a:pPr>
            <a:endParaRPr lang="en-GB" sz="900" dirty="0" smtClean="0"/>
          </a:p>
          <a:p>
            <a:pPr marL="171450" indent="-171450">
              <a:buFont typeface="Arial" charset="0"/>
              <a:buChar char="•"/>
            </a:pPr>
            <a:r>
              <a:rPr lang="en-GB" sz="900" dirty="0" smtClean="0"/>
              <a:t>“[</a:t>
            </a:r>
            <a:r>
              <a:rPr lang="en-GB" sz="900" dirty="0"/>
              <a:t>E-learning offers] learners increased control over learning sequence, pace of learning, providing effective support mechanisms and removing time obstructions. Geographical barriers are broken down allowing educators to promote programmes to a wide cohort of learners, from a variety of backgrounds, and disciplines, who can tailor content to their experiences to meet their personal learning objectives” Jenkins et al., 2014, p18 </a:t>
            </a:r>
            <a:endParaRPr lang="en-US" sz="900" dirty="0"/>
          </a:p>
          <a:p>
            <a:pPr marL="171450" indent="-171450">
              <a:buFont typeface="Arial" charset="0"/>
              <a:buChar char="•"/>
            </a:pPr>
            <a:endParaRPr lang="en-US" sz="900" b="1" dirty="0" smtClean="0">
              <a:solidFill>
                <a:sysClr val="windowText" lastClr="000000"/>
              </a:solidFill>
            </a:endParaRPr>
          </a:p>
          <a:p>
            <a:pPr marL="171450" indent="-171450">
              <a:buFont typeface="Arial" charset="0"/>
              <a:buChar char="•"/>
            </a:pPr>
            <a:endParaRPr lang="en-US" sz="900" b="1" dirty="0" smtClean="0">
              <a:solidFill>
                <a:sysClr val="windowText" lastClr="00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605" y="6711119"/>
            <a:ext cx="2667000" cy="63265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296148" y="1846785"/>
            <a:ext cx="3157457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err="1" smtClean="0"/>
              <a:t>Interprofessional</a:t>
            </a:r>
            <a:r>
              <a:rPr lang="en-GB" sz="800" dirty="0" smtClean="0"/>
              <a:t> </a:t>
            </a:r>
            <a:r>
              <a:rPr lang="en-GB" sz="800" dirty="0"/>
              <a:t>e-learning offers some valuable educational experiences to primary care practitioners. Importantly, this form of learning can support the development of </a:t>
            </a:r>
            <a:r>
              <a:rPr lang="en-GB" sz="800" dirty="0" err="1"/>
              <a:t>interprofessional</a:t>
            </a:r>
            <a:r>
              <a:rPr lang="en-GB" sz="800" dirty="0"/>
              <a:t> collaboration. </a:t>
            </a:r>
          </a:p>
          <a:p>
            <a:endParaRPr lang="en-GB" sz="8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E-learning </a:t>
            </a:r>
            <a:r>
              <a:rPr lang="en-GB" sz="800" dirty="0"/>
              <a:t>can be an effective method of education for busy primary care practitioners as its accessibility and ease of use helps overcome time pressures related to their clinical work. </a:t>
            </a:r>
          </a:p>
          <a:p>
            <a:endParaRPr lang="en-GB" sz="8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E-learning </a:t>
            </a:r>
            <a:r>
              <a:rPr lang="en-GB" sz="800" dirty="0"/>
              <a:t>is particularly useful where geographic limitations exist to accessing traditional forms of education (e.g. for practitioners based in rural communities). </a:t>
            </a:r>
          </a:p>
          <a:p>
            <a:endParaRPr lang="en-GB" sz="8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Economically</a:t>
            </a:r>
            <a:r>
              <a:rPr lang="en-GB" sz="800" dirty="0"/>
              <a:t>, the use of e-learning methods can elicit a variety of financial gains – reducing costs for physical learning spaces and travel expenses. However, the overall cost effectiveness of e-learning approaches remains unclear. </a:t>
            </a:r>
          </a:p>
          <a:p>
            <a:endParaRPr lang="en-GB" sz="8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A </a:t>
            </a:r>
            <a:r>
              <a:rPr lang="en-GB" sz="800" dirty="0"/>
              <a:t>key advantage to e-learning is its flexibility for engagement in a wide range of self-directed, facilitative, interactive, synchronous and asynchronous activities which can be organised to fit practitioners’ work schedules. </a:t>
            </a:r>
          </a:p>
          <a:p>
            <a:r>
              <a:rPr lang="en-GB" sz="800" dirty="0" smtClean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The </a:t>
            </a:r>
            <a:r>
              <a:rPr lang="en-GB" sz="800" dirty="0"/>
              <a:t>move from the traditional classroom-based approach has resulted in some learners feeling isolated or reporting a lack of support from online educators. However, the use of blended approaches can overcome this shortfall. </a:t>
            </a:r>
          </a:p>
          <a:p>
            <a:endParaRPr lang="en-GB" sz="8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Technical </a:t>
            </a:r>
            <a:r>
              <a:rPr lang="en-GB" sz="800" dirty="0"/>
              <a:t>difficulties, usually linked to minor software failures and connectivity problems, can undermine the quality of learners’ e-learning experiences, and so efforts are needed to eliminate such problems. </a:t>
            </a:r>
          </a:p>
          <a:p>
            <a:r>
              <a:rPr lang="en-GB" sz="800" dirty="0" smtClean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While </a:t>
            </a:r>
            <a:r>
              <a:rPr lang="en-GB" sz="800" dirty="0"/>
              <a:t>it is important to develop the evidence for e-learning related to changes in practitioners’ knowledge and skills, future evaluations should also focus on developing the robust evidence for its longer-term effects on behaviour, organisational practice, cost effectiveness and benefit for patients/clients. </a:t>
            </a:r>
            <a:endParaRPr lang="en-GB" sz="800" dirty="0"/>
          </a:p>
        </p:txBody>
      </p:sp>
      <p:sp>
        <p:nvSpPr>
          <p:cNvPr id="2256" name="Rectangle 2255"/>
          <p:cNvSpPr/>
          <p:nvPr/>
        </p:nvSpPr>
        <p:spPr>
          <a:xfrm>
            <a:off x="3540904" y="1349279"/>
            <a:ext cx="380146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dirty="0" smtClean="0"/>
              <a:t>Searching and Screening Results</a:t>
            </a:r>
          </a:p>
          <a:p>
            <a:r>
              <a:rPr lang="en-GB" sz="900" b="1" dirty="0" smtClean="0"/>
              <a:t>Identification </a:t>
            </a:r>
            <a:endParaRPr lang="en-GB" sz="900" dirty="0"/>
          </a:p>
          <a:p>
            <a:endParaRPr lang="en-GB" sz="900" dirty="0" smtClean="0"/>
          </a:p>
          <a:p>
            <a:r>
              <a:rPr lang="en-GB" sz="900" dirty="0" smtClean="0"/>
              <a:t>Abstracts </a:t>
            </a:r>
            <a:r>
              <a:rPr lang="en-GB" sz="900" dirty="0"/>
              <a:t>identified through database searching </a:t>
            </a:r>
            <a:r>
              <a:rPr lang="en-GB" sz="900" i="1" dirty="0"/>
              <a:t>n=1,303 </a:t>
            </a:r>
            <a:r>
              <a:rPr lang="en-GB" sz="900" dirty="0"/>
              <a:t> </a:t>
            </a:r>
            <a:r>
              <a:rPr lang="en-GB" sz="900" dirty="0" smtClean="0"/>
              <a:t>    </a:t>
            </a:r>
          </a:p>
          <a:p>
            <a:r>
              <a:rPr lang="en-GB" sz="900" dirty="0" smtClean="0"/>
              <a:t>Additional </a:t>
            </a:r>
            <a:r>
              <a:rPr lang="en-GB" sz="900" dirty="0"/>
              <a:t>sources identified through other searches </a:t>
            </a:r>
            <a:r>
              <a:rPr lang="en-GB" sz="900" i="1" dirty="0"/>
              <a:t>n=265</a:t>
            </a:r>
            <a:endParaRPr lang="en-GB" sz="900" dirty="0" smtClean="0"/>
          </a:p>
          <a:p>
            <a:endParaRPr lang="en-GB" sz="900" dirty="0" smtClean="0"/>
          </a:p>
          <a:p>
            <a:endParaRPr lang="en-GB" sz="900" dirty="0"/>
          </a:p>
          <a:p>
            <a:endParaRPr lang="en-GB" sz="900" dirty="0"/>
          </a:p>
          <a:p>
            <a:r>
              <a:rPr lang="en-GB" sz="900" dirty="0" smtClean="0"/>
              <a:t>Records </a:t>
            </a:r>
            <a:r>
              <a:rPr lang="en-GB" sz="900" dirty="0"/>
              <a:t>after duplicates removed </a:t>
            </a:r>
            <a:r>
              <a:rPr lang="en-GB" sz="900" i="1" dirty="0"/>
              <a:t>n=261 </a:t>
            </a:r>
            <a:endParaRPr lang="en-GB" sz="900" dirty="0"/>
          </a:p>
          <a:p>
            <a:endParaRPr lang="en-GB" sz="900" dirty="0"/>
          </a:p>
          <a:p>
            <a:r>
              <a:rPr lang="en-GB" sz="900" b="1" dirty="0"/>
              <a:t>Searching </a:t>
            </a:r>
            <a:endParaRPr lang="en-GB" sz="900" dirty="0"/>
          </a:p>
          <a:p>
            <a:r>
              <a:rPr lang="en-GB" sz="900" dirty="0" smtClean="0"/>
              <a:t>                                                                   Records </a:t>
            </a:r>
            <a:r>
              <a:rPr lang="en-GB" sz="900" dirty="0"/>
              <a:t>excluded </a:t>
            </a:r>
            <a:r>
              <a:rPr lang="en-GB" sz="900" i="1" dirty="0"/>
              <a:t>n=1,126 </a:t>
            </a:r>
            <a:endParaRPr lang="en-GB" sz="900" dirty="0"/>
          </a:p>
          <a:p>
            <a:endParaRPr lang="en-GB" sz="900" dirty="0"/>
          </a:p>
          <a:p>
            <a:endParaRPr lang="en-GB" sz="900" dirty="0" smtClean="0"/>
          </a:p>
          <a:p>
            <a:endParaRPr lang="en-GB" sz="900" dirty="0" smtClean="0"/>
          </a:p>
          <a:p>
            <a:r>
              <a:rPr lang="en-GB" sz="900" dirty="0" smtClean="0"/>
              <a:t>Records </a:t>
            </a:r>
            <a:r>
              <a:rPr lang="en-GB" sz="900" dirty="0"/>
              <a:t>screened </a:t>
            </a:r>
            <a:r>
              <a:rPr lang="en-GB" sz="900" i="1" dirty="0"/>
              <a:t>n=1,307 </a:t>
            </a:r>
            <a:endParaRPr lang="en-GB" sz="900" dirty="0"/>
          </a:p>
          <a:p>
            <a:endParaRPr lang="en-GB" sz="900" dirty="0"/>
          </a:p>
          <a:p>
            <a:r>
              <a:rPr lang="en-GB" sz="900" b="1" dirty="0"/>
              <a:t>Eligibility </a:t>
            </a:r>
            <a:endParaRPr lang="en-GB" sz="900" dirty="0"/>
          </a:p>
          <a:p>
            <a:pPr algn="r"/>
            <a:r>
              <a:rPr lang="en-GB" sz="900" dirty="0"/>
              <a:t>Full-text articles excluded with reasons </a:t>
            </a:r>
            <a:r>
              <a:rPr lang="en-GB" sz="900" i="1" dirty="0"/>
              <a:t>n=1,126 </a:t>
            </a:r>
            <a:endParaRPr lang="en-GB" sz="900" dirty="0"/>
          </a:p>
          <a:p>
            <a:pPr algn="r"/>
            <a:r>
              <a:rPr lang="en-GB" sz="900" dirty="0"/>
              <a:t>Not </a:t>
            </a:r>
            <a:r>
              <a:rPr lang="en-GB" sz="900" dirty="0" err="1"/>
              <a:t>interprofessional</a:t>
            </a:r>
            <a:r>
              <a:rPr lang="en-GB" sz="900" dirty="0"/>
              <a:t> </a:t>
            </a:r>
            <a:r>
              <a:rPr lang="en-GB" sz="900" i="1" dirty="0"/>
              <a:t>n=63 </a:t>
            </a:r>
            <a:endParaRPr lang="en-GB" sz="900" i="1" dirty="0" smtClean="0"/>
          </a:p>
          <a:p>
            <a:pPr algn="r"/>
            <a:r>
              <a:rPr lang="en-GB" sz="900" dirty="0" smtClean="0"/>
              <a:t>Not </a:t>
            </a:r>
            <a:r>
              <a:rPr lang="en-GB" sz="900" dirty="0"/>
              <a:t>primary care </a:t>
            </a:r>
            <a:r>
              <a:rPr lang="en-GB" sz="900" i="1" dirty="0"/>
              <a:t>n=52 </a:t>
            </a:r>
            <a:endParaRPr lang="en-GB" sz="900" i="1" dirty="0" smtClean="0"/>
          </a:p>
          <a:p>
            <a:pPr algn="r"/>
            <a:r>
              <a:rPr lang="en-GB" sz="900" dirty="0" smtClean="0"/>
              <a:t>No </a:t>
            </a:r>
            <a:r>
              <a:rPr lang="en-GB" sz="900" dirty="0"/>
              <a:t>online learning </a:t>
            </a:r>
            <a:r>
              <a:rPr lang="en-GB" sz="900" i="1" dirty="0"/>
              <a:t>n=37 </a:t>
            </a:r>
            <a:endParaRPr lang="en-GB" sz="900" i="1" dirty="0" smtClean="0"/>
          </a:p>
          <a:p>
            <a:pPr algn="r"/>
            <a:r>
              <a:rPr lang="en-GB" sz="900" dirty="0" smtClean="0"/>
              <a:t>No </a:t>
            </a:r>
            <a:r>
              <a:rPr lang="en-GB" sz="900" dirty="0"/>
              <a:t>evaluation </a:t>
            </a:r>
            <a:r>
              <a:rPr lang="en-GB" sz="900" i="1" dirty="0"/>
              <a:t>n=6 </a:t>
            </a:r>
            <a:endParaRPr lang="en-GB" sz="900" dirty="0"/>
          </a:p>
          <a:p>
            <a:r>
              <a:rPr lang="en-GB" sz="900" dirty="0"/>
              <a:t>Full-text articles assessed for eligibility </a:t>
            </a:r>
            <a:r>
              <a:rPr lang="en-GB" sz="900" i="1" dirty="0"/>
              <a:t>n=181 </a:t>
            </a:r>
            <a:endParaRPr lang="en-GB" sz="900" dirty="0"/>
          </a:p>
          <a:p>
            <a:endParaRPr lang="en-GB" sz="900" dirty="0"/>
          </a:p>
          <a:p>
            <a:r>
              <a:rPr lang="en-GB" sz="900" b="1" dirty="0"/>
              <a:t>Included </a:t>
            </a:r>
            <a:endParaRPr lang="en-GB" sz="900" dirty="0"/>
          </a:p>
          <a:p>
            <a:r>
              <a:rPr lang="en-GB" sz="900" dirty="0"/>
              <a:t>Studies included </a:t>
            </a:r>
            <a:r>
              <a:rPr lang="en-GB" sz="900" i="1" dirty="0"/>
              <a:t>n=23 </a:t>
            </a:r>
            <a:endParaRPr lang="en-GB" sz="900" dirty="0"/>
          </a:p>
        </p:txBody>
      </p:sp>
      <p:sp>
        <p:nvSpPr>
          <p:cNvPr id="64" name="Down Arrow 63"/>
          <p:cNvSpPr/>
          <p:nvPr/>
        </p:nvSpPr>
        <p:spPr bwMode="auto">
          <a:xfrm>
            <a:off x="3835908" y="2161875"/>
            <a:ext cx="242316" cy="372239"/>
          </a:xfrm>
          <a:prstGeom prst="downArrow">
            <a:avLst>
              <a:gd name="adj1" fmla="val 50000"/>
              <a:gd name="adj2" fmla="val 3649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42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58" name="Down Arrow 2257"/>
          <p:cNvSpPr/>
          <p:nvPr/>
        </p:nvSpPr>
        <p:spPr bwMode="auto">
          <a:xfrm>
            <a:off x="3838575" y="4016426"/>
            <a:ext cx="242316" cy="451066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42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6" name="Down Arrow 65"/>
          <p:cNvSpPr/>
          <p:nvPr/>
        </p:nvSpPr>
        <p:spPr bwMode="auto">
          <a:xfrm>
            <a:off x="3838575" y="2999505"/>
            <a:ext cx="242316" cy="451066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42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6.0&quot;&gt;&lt;object type=&quot;1&quot; unique_id=&quot;10001&quot;&gt;&lt;object type=&quot;8&quot; unique_id=&quot;10035&quot;&gt;&lt;/object&gt;&lt;object type=&quot;2&quot; unique_id=&quot;10036&quot;&gt;&lt;object type=&quot;3&quot; unique_id=&quot;10037&quot;&gt;&lt;property id=&quot;20148&quot; value=&quot;5&quot;/&gt;&lt;property id=&quot;20300&quot; value=&quot;Slide 1&quot;/&gt;&lt;property id=&quot;20307&quot; value=&quot;256&quot;/&gt;&lt;/object&gt;&lt;/object&gt;&lt;/object&gt;&lt;/database&gt;"/>
</p:tagLst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DDDDDD"/>
      </a:accent1>
      <a:accent2>
        <a:srgbClr val="33CCCC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B9B9"/>
      </a:accent6>
      <a:hlink>
        <a:srgbClr val="FF5050"/>
      </a:hlink>
      <a:folHlink>
        <a:srgbClr val="FF99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DDDDDD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8501</TotalTime>
  <Words>596</Words>
  <Application>Microsoft Office PowerPoint</Application>
  <PresentationFormat>Custom</PresentationFormat>
  <Paragraphs>59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University of Leicester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Stuart Johnson</dc:creator>
  <cp:lastModifiedBy>Fletcher, Simon N</cp:lastModifiedBy>
  <cp:revision>84</cp:revision>
  <dcterms:created xsi:type="dcterms:W3CDTF">2007-03-05T14:13:19Z</dcterms:created>
  <dcterms:modified xsi:type="dcterms:W3CDTF">2016-07-05T10:52:47Z</dcterms:modified>
</cp:coreProperties>
</file>