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9"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933B301-2724-4690-B93B-A1793B2AAA16}" type="datetimeFigureOut">
              <a:rPr lang="en-US" smtClean="0"/>
              <a:pPr/>
              <a:t>6/16/2018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314CF4A-C43B-4C34-81D5-B2DE99C6370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33B301-2724-4690-B93B-A1793B2AAA16}" type="datetimeFigureOut">
              <a:rPr lang="en-US" smtClean="0"/>
              <a:pPr/>
              <a:t>6/16/2018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4CF4A-C43B-4C34-81D5-B2DE99C6370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33B301-2724-4690-B93B-A1793B2AAA16}" type="datetimeFigureOut">
              <a:rPr lang="en-US" smtClean="0"/>
              <a:pPr/>
              <a:t>6/16/2018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4CF4A-C43B-4C34-81D5-B2DE99C6370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33B301-2724-4690-B93B-A1793B2AAA16}" type="datetimeFigureOut">
              <a:rPr lang="en-US" smtClean="0"/>
              <a:pPr/>
              <a:t>6/16/2018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4CF4A-C43B-4C34-81D5-B2DE99C6370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933B301-2724-4690-B93B-A1793B2AAA16}" type="datetimeFigureOut">
              <a:rPr lang="en-US" smtClean="0"/>
              <a:pPr/>
              <a:t>6/16/2018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4CF4A-C43B-4C34-81D5-B2DE99C6370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933B301-2724-4690-B93B-A1793B2AAA16}" type="datetimeFigureOut">
              <a:rPr lang="en-US" smtClean="0"/>
              <a:pPr/>
              <a:t>6/16/2018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14CF4A-C43B-4C34-81D5-B2DE99C6370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933B301-2724-4690-B93B-A1793B2AAA16}" type="datetimeFigureOut">
              <a:rPr lang="en-US" smtClean="0"/>
              <a:pPr/>
              <a:t>6/16/2018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14CF4A-C43B-4C34-81D5-B2DE99C6370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933B301-2724-4690-B93B-A1793B2AAA16}" type="datetimeFigureOut">
              <a:rPr lang="en-US" smtClean="0"/>
              <a:pPr/>
              <a:t>6/16/2018</a:t>
            </a:fld>
            <a:endParaRPr lang="en-US"/>
          </a:p>
        </p:txBody>
      </p:sp>
      <p:sp>
        <p:nvSpPr>
          <p:cNvPr id="8" name="Slide Number Placeholder 7"/>
          <p:cNvSpPr>
            <a:spLocks noGrp="1"/>
          </p:cNvSpPr>
          <p:nvPr>
            <p:ph type="sldNum" sz="quarter" idx="11"/>
          </p:nvPr>
        </p:nvSpPr>
        <p:spPr/>
        <p:txBody>
          <a:bodyPr/>
          <a:lstStyle/>
          <a:p>
            <a:fld id="{E314CF4A-C43B-4C34-81D5-B2DE99C6370A}"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33B301-2724-4690-B93B-A1793B2AAA16}" type="datetimeFigureOut">
              <a:rPr lang="en-US" smtClean="0"/>
              <a:pPr/>
              <a:t>6/16/2018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14CF4A-C43B-4C34-81D5-B2DE99C6370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933B301-2724-4690-B93B-A1793B2AAA16}" type="datetimeFigureOut">
              <a:rPr lang="en-US" smtClean="0"/>
              <a:pPr/>
              <a:t>6/16/2018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E314CF4A-C43B-4C34-81D5-B2DE99C6370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D933B301-2724-4690-B93B-A1793B2AAA16}" type="datetimeFigureOut">
              <a:rPr lang="en-US" smtClean="0"/>
              <a:pPr/>
              <a:t>6/16/2018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14CF4A-C43B-4C34-81D5-B2DE99C6370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D933B301-2724-4690-B93B-A1793B2AAA16}" type="datetimeFigureOut">
              <a:rPr lang="en-US" smtClean="0"/>
              <a:pPr/>
              <a:t>6/16/2018</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E314CF4A-C43B-4C34-81D5-B2DE99C6370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581400" y="1752600"/>
            <a:ext cx="5334000" cy="3970318"/>
          </a:xfrm>
          <a:prstGeom prst="rect">
            <a:avLst/>
          </a:prstGeom>
          <a:noFill/>
        </p:spPr>
        <p:txBody>
          <a:bodyPr wrap="square" rtlCol="0">
            <a:spAutoFit/>
          </a:bodyPr>
          <a:lstStyle/>
          <a:p>
            <a:pPr algn="just"/>
            <a:r>
              <a:rPr lang="en-US" dirty="0" smtClean="0">
                <a:latin typeface="Times New Roman" pitchFamily="18" charset="0"/>
                <a:cs typeface="Times New Roman" pitchFamily="18" charset="0"/>
              </a:rPr>
              <a:t>International journal of VLSI design &amp; Communication Systems (VLSICS) is a bi monthly open access peer-reviewed journal that publishes articles which contribute new results in all areas of VLSI Design &amp; Communications. The goal of this journal is to bring together researchers and practitioners from academia and industry to focus on advanced VLSI Design &amp; communication concepts and establishing new collaborations in these areas. Authors are solicited to contribute to this journal by submitting articles that illustrate research results, projects, surveying works and industrial experiences that describe significant advances in the VLSI design &amp; Communications</a:t>
            </a:r>
            <a:r>
              <a:rPr lang="en-US" dirty="0" smtClean="0"/>
              <a:t>. </a:t>
            </a:r>
            <a:br>
              <a:rPr lang="en-US" dirty="0" smtClean="0"/>
            </a:br>
            <a:endParaRPr lang="en-US" b="1" dirty="0">
              <a:solidFill>
                <a:schemeClr val="bg1"/>
              </a:solidFill>
              <a:latin typeface="Times New Roman" pitchFamily="18" charset="0"/>
              <a:cs typeface="Times New Roman" pitchFamily="18" charset="0"/>
            </a:endParaRPr>
          </a:p>
        </p:txBody>
      </p:sp>
      <p:sp>
        <p:nvSpPr>
          <p:cNvPr id="5" name="TextBox 4"/>
          <p:cNvSpPr txBox="1"/>
          <p:nvPr/>
        </p:nvSpPr>
        <p:spPr>
          <a:xfrm>
            <a:off x="2743200" y="5943600"/>
            <a:ext cx="59436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AIRCC Publishing Corporation</a:t>
            </a:r>
            <a:endParaRPr lang="en-US" sz="2400" b="1" dirty="0">
              <a:latin typeface="Times New Roman" pitchFamily="18" charset="0"/>
              <a:cs typeface="Times New Roman" pitchFamily="18" charset="0"/>
            </a:endParaRPr>
          </a:p>
        </p:txBody>
      </p:sp>
      <p:sp>
        <p:nvSpPr>
          <p:cNvPr id="7" name="TextBox 6"/>
          <p:cNvSpPr txBox="1"/>
          <p:nvPr/>
        </p:nvSpPr>
        <p:spPr>
          <a:xfrm>
            <a:off x="152400" y="152400"/>
            <a:ext cx="9144000" cy="830997"/>
          </a:xfrm>
          <a:prstGeom prst="rect">
            <a:avLst/>
          </a:prstGeom>
          <a:noFill/>
        </p:spPr>
        <p:txBody>
          <a:bodyPr wrap="square" rtlCol="0">
            <a:spAutoFit/>
          </a:bodyPr>
          <a:lstStyle/>
          <a:p>
            <a:pPr algn="ctr" fontAlgn="base">
              <a:spcBef>
                <a:spcPct val="0"/>
              </a:spcBef>
              <a:spcAft>
                <a:spcPct val="0"/>
              </a:spcAft>
            </a:pPr>
            <a:r>
              <a:rPr lang="en-US" sz="2400" b="1" dirty="0" smtClean="0">
                <a:latin typeface="Times New Roman" pitchFamily="18" charset="0"/>
                <a:cs typeface="Times New Roman" pitchFamily="18" charset="0"/>
              </a:rPr>
              <a:t>International journal of VLSI design &amp; Communication </a:t>
            </a:r>
            <a:r>
              <a:rPr lang="en-US" sz="2400" b="1" smtClean="0">
                <a:latin typeface="Times New Roman" pitchFamily="18" charset="0"/>
                <a:cs typeface="Times New Roman" pitchFamily="18" charset="0"/>
              </a:rPr>
              <a:t>Systems </a:t>
            </a:r>
            <a:endParaRPr lang="en-US" sz="2400" b="1" smtClean="0">
              <a:latin typeface="Times New Roman" pitchFamily="18" charset="0"/>
              <a:cs typeface="Times New Roman" pitchFamily="18" charset="0"/>
            </a:endParaRPr>
          </a:p>
          <a:p>
            <a:pPr algn="ctr" fontAlgn="base">
              <a:spcBef>
                <a:spcPct val="0"/>
              </a:spcBef>
              <a:spcAft>
                <a:spcPct val="0"/>
              </a:spcAft>
            </a:pPr>
            <a:r>
              <a:rPr lang="en-US" sz="2400" b="1"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VLSICS )</a:t>
            </a:r>
            <a:endParaRPr lang="en-US" sz="2400" b="1" dirty="0">
              <a:latin typeface="Times New Roman" pitchFamily="18" charset="0"/>
              <a:cs typeface="Times New Roman" pitchFamily="18" charset="0"/>
            </a:endParaRPr>
          </a:p>
        </p:txBody>
      </p:sp>
      <p:sp>
        <p:nvSpPr>
          <p:cNvPr id="13313" name="Rectangle 1"/>
          <p:cNvSpPr>
            <a:spLocks noChangeArrowheads="1"/>
          </p:cNvSpPr>
          <p:nvPr/>
        </p:nvSpPr>
        <p:spPr bwMode="auto">
          <a:xfrm>
            <a:off x="2209800" y="1066800"/>
            <a:ext cx="5363969"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ctr" fontAlgn="base">
              <a:spcBef>
                <a:spcPct val="0"/>
              </a:spcBef>
              <a:spcAft>
                <a:spcPct val="0"/>
              </a:spcAft>
            </a:pPr>
            <a:r>
              <a:rPr lang="en-US" sz="2000" b="1" dirty="0" smtClean="0">
                <a:latin typeface="Times New Roman" pitchFamily="18" charset="0"/>
                <a:cs typeface="Times New Roman" pitchFamily="18" charset="0"/>
              </a:rPr>
              <a:t>ISSN : 0976 - 1357 (Online); 0976 - 1527(print</a:t>
            </a:r>
            <a:r>
              <a:rPr lang="en-US" sz="2000" dirty="0" smtClean="0"/>
              <a:t>) </a:t>
            </a:r>
            <a:endParaRPr kumimoji="0" lang="en-US" sz="2000" b="1" i="0" u="none" strike="noStrike" cap="none" normalizeH="0" baseline="0" dirty="0" smtClean="0">
              <a:ln>
                <a:noFill/>
              </a:ln>
              <a:effectLst/>
              <a:latin typeface="Times New Roman" pitchFamily="18" charset="0"/>
              <a:cs typeface="Times New Roman" pitchFamily="18" charset="0"/>
            </a:endParaRPr>
          </a:p>
        </p:txBody>
      </p:sp>
      <p:pic>
        <p:nvPicPr>
          <p:cNvPr id="10" name="Picture 9" descr="jeba.jpg"/>
          <p:cNvPicPr>
            <a:picLocks noChangeAspect="1"/>
          </p:cNvPicPr>
          <p:nvPr/>
        </p:nvPicPr>
        <p:blipFill>
          <a:blip r:embed="rId2"/>
          <a:stretch>
            <a:fillRect/>
          </a:stretch>
        </p:blipFill>
        <p:spPr>
          <a:xfrm>
            <a:off x="0" y="2133600"/>
            <a:ext cx="3333750" cy="24384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0" y="1676400"/>
            <a:ext cx="5029200" cy="3970318"/>
          </a:xfrm>
          <a:prstGeom prst="rect">
            <a:avLst/>
          </a:prstGeom>
          <a:noFill/>
        </p:spPr>
        <p:txBody>
          <a:bodyPr wrap="square" rtlCol="0">
            <a:spAutoFit/>
          </a:bodyPr>
          <a:lstStyle/>
          <a:p>
            <a:pPr>
              <a:buFont typeface="Arial" pitchFamily="34" charset="0"/>
              <a:buChar char="•"/>
            </a:pPr>
            <a:r>
              <a:rPr lang="en-US" dirty="0" smtClean="0">
                <a:solidFill>
                  <a:schemeClr val="bg1"/>
                </a:solidFill>
                <a:latin typeface="Times New Roman" pitchFamily="18" charset="0"/>
                <a:cs typeface="Times New Roman" pitchFamily="18" charset="0"/>
              </a:rPr>
              <a:t> </a:t>
            </a:r>
            <a:r>
              <a:rPr lang="en-US" dirty="0" smtClean="0">
                <a:latin typeface="Times New Roman" pitchFamily="18" charset="0"/>
                <a:cs typeface="Times New Roman" pitchFamily="18" charset="0"/>
              </a:rPr>
              <a:t>Design</a:t>
            </a:r>
          </a:p>
          <a:p>
            <a:pPr>
              <a:buFont typeface="Arial" pitchFamily="34" charset="0"/>
              <a:buChar char="•"/>
            </a:pPr>
            <a:r>
              <a:rPr lang="en-US" dirty="0" smtClean="0">
                <a:latin typeface="Times New Roman" pitchFamily="18" charset="0"/>
                <a:cs typeface="Times New Roman" pitchFamily="18" charset="0"/>
              </a:rPr>
              <a:t> VLSI Circuits</a:t>
            </a:r>
          </a:p>
          <a:p>
            <a:pPr>
              <a:buFont typeface="Arial" pitchFamily="34" charset="0"/>
              <a:buChar char="•"/>
            </a:pPr>
            <a:r>
              <a:rPr lang="en-US" dirty="0" smtClean="0">
                <a:latin typeface="Times New Roman" pitchFamily="18" charset="0"/>
                <a:cs typeface="Times New Roman" pitchFamily="18" charset="0"/>
              </a:rPr>
              <a:t>  Computer-Aided Design (CAD)</a:t>
            </a:r>
          </a:p>
          <a:p>
            <a:pPr>
              <a:buFont typeface="Arial" pitchFamily="34" charset="0"/>
              <a:buChar char="•"/>
            </a:pPr>
            <a:r>
              <a:rPr lang="en-US" dirty="0" smtClean="0">
                <a:latin typeface="Times New Roman" pitchFamily="18" charset="0"/>
                <a:cs typeface="Times New Roman" pitchFamily="18" charset="0"/>
              </a:rPr>
              <a:t>  Low Power and Power Aware Design</a:t>
            </a:r>
          </a:p>
          <a:p>
            <a:pPr>
              <a:buFont typeface="Arial" pitchFamily="34" charset="0"/>
              <a:buChar char="•"/>
            </a:pPr>
            <a:r>
              <a:rPr lang="en-US" dirty="0" smtClean="0">
                <a:latin typeface="Times New Roman" pitchFamily="18" charset="0"/>
                <a:cs typeface="Times New Roman" pitchFamily="18" charset="0"/>
              </a:rPr>
              <a:t>  Testing, Reliability, Fault-Tolerance</a:t>
            </a:r>
          </a:p>
          <a:p>
            <a:pPr>
              <a:buFont typeface="Arial" pitchFamily="34" charset="0"/>
              <a:buChar char="•"/>
            </a:pPr>
            <a:r>
              <a:rPr lang="en-US" dirty="0" smtClean="0">
                <a:latin typeface="Times New Roman" pitchFamily="18" charset="0"/>
                <a:cs typeface="Times New Roman" pitchFamily="18" charset="0"/>
              </a:rPr>
              <a:t>   Emerging Technologies</a:t>
            </a:r>
          </a:p>
          <a:p>
            <a:pPr>
              <a:buFont typeface="Arial" pitchFamily="34" charset="0"/>
              <a:buChar char="•"/>
            </a:pPr>
            <a:r>
              <a:rPr lang="en-US" dirty="0" smtClean="0">
                <a:latin typeface="Times New Roman" pitchFamily="18" charset="0"/>
                <a:cs typeface="Times New Roman" pitchFamily="18" charset="0"/>
              </a:rPr>
              <a:t>   Post-CMOS VLSI</a:t>
            </a:r>
          </a:p>
          <a:p>
            <a:pPr>
              <a:buFont typeface="Arial" pitchFamily="34" charset="0"/>
              <a:buChar char="•"/>
            </a:pPr>
            <a:r>
              <a:rPr lang="en-US" dirty="0" smtClean="0">
                <a:latin typeface="Times New Roman" pitchFamily="18" charset="0"/>
                <a:cs typeface="Times New Roman" pitchFamily="18" charset="0"/>
              </a:rPr>
              <a:t>   VLSI Applications (Communications, Video,    Security, Sensor Networks, etc)</a:t>
            </a:r>
          </a:p>
          <a:p>
            <a:pPr>
              <a:buFont typeface="Arial" pitchFamily="34" charset="0"/>
              <a:buChar char="•"/>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Nano</a:t>
            </a:r>
            <a:r>
              <a:rPr lang="en-US" dirty="0" smtClean="0">
                <a:latin typeface="Times New Roman" pitchFamily="18" charset="0"/>
                <a:cs typeface="Times New Roman" pitchFamily="18" charset="0"/>
              </a:rPr>
              <a:t> Electronics, Molecular, Biological and Quantum Computing</a:t>
            </a:r>
          </a:p>
          <a:p>
            <a:pPr>
              <a:buFont typeface="Arial" pitchFamily="34" charset="0"/>
              <a:buChar char="•"/>
            </a:pPr>
            <a:r>
              <a:rPr lang="en-US" dirty="0" smtClean="0">
                <a:latin typeface="Times New Roman" pitchFamily="18" charset="0"/>
                <a:cs typeface="Times New Roman" pitchFamily="18" charset="0"/>
              </a:rPr>
              <a:t>   Intellectual Property Creating and Sharing</a:t>
            </a:r>
          </a:p>
          <a:p>
            <a:pPr>
              <a:buFont typeface="Arial" pitchFamily="34" charset="0"/>
              <a:buChar char="•"/>
            </a:pPr>
            <a:r>
              <a:rPr lang="en-US" dirty="0" smtClean="0">
                <a:latin typeface="Times New Roman" pitchFamily="18" charset="0"/>
                <a:cs typeface="Times New Roman" pitchFamily="18" charset="0"/>
              </a:rPr>
              <a:t>   Wireless Communications</a:t>
            </a:r>
            <a:r>
              <a:rPr lang="en-US" dirty="0" smtClean="0">
                <a:solidFill>
                  <a:schemeClr val="bg1"/>
                </a:solidFill>
                <a:latin typeface="Times New Roman" pitchFamily="18" charset="0"/>
                <a:cs typeface="Times New Roman" pitchFamily="18" charset="0"/>
              </a:rPr>
              <a:t/>
            </a:r>
            <a:br>
              <a:rPr lang="en-US" dirty="0" smtClean="0">
                <a:solidFill>
                  <a:schemeClr val="bg1"/>
                </a:solidFill>
                <a:latin typeface="Times New Roman" pitchFamily="18" charset="0"/>
                <a:cs typeface="Times New Roman" pitchFamily="18" charset="0"/>
              </a:rPr>
            </a:br>
            <a:endParaRPr lang="en-US" b="1" dirty="0">
              <a:solidFill>
                <a:schemeClr val="bg1"/>
              </a:solidFill>
              <a:latin typeface="Times New Roman" pitchFamily="18" charset="0"/>
              <a:cs typeface="Times New Roman" pitchFamily="18" charset="0"/>
            </a:endParaRPr>
          </a:p>
        </p:txBody>
      </p:sp>
      <p:sp>
        <p:nvSpPr>
          <p:cNvPr id="5" name="TextBox 4"/>
          <p:cNvSpPr txBox="1"/>
          <p:nvPr/>
        </p:nvSpPr>
        <p:spPr>
          <a:xfrm>
            <a:off x="2743200" y="5943600"/>
            <a:ext cx="59436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AIRCC Publishing Corporation</a:t>
            </a:r>
            <a:endParaRPr lang="en-US" sz="2400" b="1" dirty="0">
              <a:latin typeface="Times New Roman" pitchFamily="18" charset="0"/>
              <a:cs typeface="Times New Roman" pitchFamily="18" charset="0"/>
            </a:endParaRPr>
          </a:p>
        </p:txBody>
      </p:sp>
      <p:sp>
        <p:nvSpPr>
          <p:cNvPr id="7" name="TextBox 6"/>
          <p:cNvSpPr txBox="1"/>
          <p:nvPr/>
        </p:nvSpPr>
        <p:spPr>
          <a:xfrm>
            <a:off x="152400" y="152400"/>
            <a:ext cx="9144000" cy="830997"/>
          </a:xfrm>
          <a:prstGeom prst="rect">
            <a:avLst/>
          </a:prstGeom>
          <a:noFill/>
        </p:spPr>
        <p:txBody>
          <a:bodyPr wrap="square" rtlCol="0">
            <a:spAutoFit/>
          </a:bodyPr>
          <a:lstStyle/>
          <a:p>
            <a:pPr algn="ctr" fontAlgn="base">
              <a:spcBef>
                <a:spcPct val="0"/>
              </a:spcBef>
              <a:spcAft>
                <a:spcPct val="0"/>
              </a:spcAft>
            </a:pPr>
            <a:r>
              <a:rPr lang="en-US" sz="2400" b="1" dirty="0" smtClean="0">
                <a:latin typeface="Times New Roman" pitchFamily="18" charset="0"/>
                <a:cs typeface="Times New Roman" pitchFamily="18" charset="0"/>
              </a:rPr>
              <a:t>International journal of VLSI design &amp; Communication Systems </a:t>
            </a:r>
          </a:p>
          <a:p>
            <a:pPr algn="ctr" fontAlgn="base">
              <a:spcBef>
                <a:spcPct val="0"/>
              </a:spcBef>
              <a:spcAft>
                <a:spcPct val="0"/>
              </a:spcAft>
            </a:pPr>
            <a:r>
              <a:rPr lang="en-US" sz="2400" b="1" dirty="0" smtClean="0">
                <a:latin typeface="Times New Roman" pitchFamily="18" charset="0"/>
                <a:cs typeface="Times New Roman" pitchFamily="18" charset="0"/>
              </a:rPr>
              <a:t>( VLSICS )</a:t>
            </a:r>
            <a:endParaRPr lang="en-US" sz="2400" b="1" dirty="0">
              <a:latin typeface="Times New Roman" pitchFamily="18" charset="0"/>
              <a:cs typeface="Times New Roman" pitchFamily="18" charset="0"/>
            </a:endParaRPr>
          </a:p>
        </p:txBody>
      </p:sp>
      <p:sp>
        <p:nvSpPr>
          <p:cNvPr id="13313" name="Rectangle 1"/>
          <p:cNvSpPr>
            <a:spLocks noChangeArrowheads="1"/>
          </p:cNvSpPr>
          <p:nvPr/>
        </p:nvSpPr>
        <p:spPr bwMode="auto">
          <a:xfrm>
            <a:off x="2209800" y="1066800"/>
            <a:ext cx="5390386"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2000" b="1" dirty="0" smtClean="0">
                <a:latin typeface="Times New Roman" pitchFamily="18" charset="0"/>
                <a:cs typeface="Times New Roman" pitchFamily="18" charset="0"/>
              </a:rPr>
              <a:t>ISSN : 0976 - 1357 (Online); 0976 - 1527(print</a:t>
            </a:r>
            <a:r>
              <a:rPr lang="en-US" sz="2000" dirty="0" smtClean="0"/>
              <a:t>) </a:t>
            </a:r>
            <a:endParaRPr lang="en-US" sz="2000" b="1" dirty="0" smtClean="0">
              <a:latin typeface="Times New Roman" pitchFamily="18" charset="0"/>
              <a:cs typeface="Times New Roman" pitchFamily="18" charset="0"/>
            </a:endParaRPr>
          </a:p>
          <a:p>
            <a:pPr fontAlgn="base">
              <a:spcBef>
                <a:spcPct val="0"/>
              </a:spcBef>
              <a:spcAft>
                <a:spcPct val="0"/>
              </a:spcAft>
            </a:pPr>
            <a:r>
              <a:rPr lang="en-US" sz="2000" dirty="0" smtClean="0"/>
              <a:t> </a:t>
            </a:r>
            <a:endParaRPr lang="en-US" sz="2000" b="1"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effectLst/>
                <a:latin typeface="Times New Roman" pitchFamily="18" charset="0"/>
                <a:cs typeface="Times New Roman" pitchFamily="18" charset="0"/>
              </a:rPr>
              <a:t> </a:t>
            </a:r>
          </a:p>
        </p:txBody>
      </p:sp>
      <p:pic>
        <p:nvPicPr>
          <p:cNvPr id="8" name="Picture 7" descr="jeba.jpg"/>
          <p:cNvPicPr>
            <a:picLocks noChangeAspect="1"/>
          </p:cNvPicPr>
          <p:nvPr/>
        </p:nvPicPr>
        <p:blipFill>
          <a:blip r:embed="rId2"/>
          <a:stretch>
            <a:fillRect/>
          </a:stretch>
        </p:blipFill>
        <p:spPr>
          <a:xfrm>
            <a:off x="0" y="2057400"/>
            <a:ext cx="3505200" cy="24384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733800" y="1905000"/>
            <a:ext cx="5181600" cy="2893100"/>
          </a:xfrm>
          <a:prstGeom prst="rect">
            <a:avLst/>
          </a:prstGeom>
          <a:noFill/>
        </p:spPr>
        <p:txBody>
          <a:bodyPr wrap="square" rtlCol="0">
            <a:spAutoFit/>
          </a:bodyPr>
          <a:lstStyle/>
          <a:p>
            <a:pPr algn="just"/>
            <a:r>
              <a:rPr lang="en-US" sz="2000" b="1" dirty="0" smtClean="0">
                <a:solidFill>
                  <a:srgbClr val="FFFF00"/>
                </a:solidFill>
                <a:latin typeface="Times New Roman" pitchFamily="18" charset="0"/>
                <a:cs typeface="Times New Roman" pitchFamily="18" charset="0"/>
              </a:rPr>
              <a:t>Paper Submission</a:t>
            </a:r>
          </a:p>
          <a:p>
            <a:pPr algn="just"/>
            <a:endParaRPr lang="en-US" b="1" dirty="0" smtClean="0">
              <a:solidFill>
                <a:schemeClr val="bg1"/>
              </a:solidFill>
              <a:latin typeface="Times New Roman" pitchFamily="18" charset="0"/>
              <a:cs typeface="Times New Roman" pitchFamily="18" charset="0"/>
            </a:endParaRPr>
          </a:p>
          <a:p>
            <a:pPr algn="just"/>
            <a:r>
              <a:rPr lang="en-US" b="1" dirty="0" smtClean="0">
                <a:solidFill>
                  <a:schemeClr val="bg1"/>
                </a:solidFill>
                <a:latin typeface="Times New Roman" pitchFamily="18" charset="0"/>
                <a:cs typeface="Times New Roman" pitchFamily="18" charset="0"/>
              </a:rPr>
              <a:t>Authors are invited to submit papers for this journal through </a:t>
            </a:r>
            <a:r>
              <a:rPr lang="en-US" b="1" dirty="0" smtClean="0">
                <a:solidFill>
                  <a:srgbClr val="FF0000"/>
                </a:solidFill>
                <a:latin typeface="Times New Roman" pitchFamily="18" charset="0"/>
                <a:cs typeface="Times New Roman" pitchFamily="18" charset="0"/>
              </a:rPr>
              <a:t>E-mail vlsicsjournal@airccse.org</a:t>
            </a:r>
            <a:r>
              <a:rPr lang="en-US" b="1" dirty="0" smtClean="0">
                <a:solidFill>
                  <a:schemeClr val="bg1"/>
                </a:solidFill>
                <a:latin typeface="Times New Roman" pitchFamily="18" charset="0"/>
                <a:cs typeface="Times New Roman" pitchFamily="18" charset="0"/>
              </a:rPr>
              <a:t>. Submissions must be original and should not have been published previously or be under consideration for publication while being evaluated </a:t>
            </a:r>
          </a:p>
          <a:p>
            <a:r>
              <a:rPr lang="en-US" b="1" dirty="0" smtClean="0">
                <a:solidFill>
                  <a:schemeClr val="bg1"/>
                </a:solidFill>
                <a:latin typeface="Times New Roman" pitchFamily="18" charset="0"/>
                <a:cs typeface="Times New Roman" pitchFamily="18" charset="0"/>
              </a:rPr>
              <a:t>For this Journal.</a:t>
            </a:r>
            <a:r>
              <a:rPr lang="en-US" dirty="0" smtClean="0">
                <a:solidFill>
                  <a:schemeClr val="bg1"/>
                </a:solidFill>
                <a:latin typeface="Times New Roman" pitchFamily="18" charset="0"/>
                <a:cs typeface="Times New Roman" pitchFamily="18" charset="0"/>
              </a:rPr>
              <a:t/>
            </a:r>
            <a:br>
              <a:rPr lang="en-US" dirty="0" smtClean="0">
                <a:solidFill>
                  <a:schemeClr val="bg1"/>
                </a:solidFill>
                <a:latin typeface="Times New Roman" pitchFamily="18" charset="0"/>
                <a:cs typeface="Times New Roman" pitchFamily="18" charset="0"/>
              </a:rPr>
            </a:br>
            <a:r>
              <a:rPr lang="en-US" dirty="0" smtClean="0">
                <a:solidFill>
                  <a:schemeClr val="bg1"/>
                </a:solidFill>
                <a:latin typeface="Times New Roman" pitchFamily="18" charset="0"/>
                <a:cs typeface="Times New Roman" pitchFamily="18" charset="0"/>
              </a:rPr>
              <a:t/>
            </a:r>
            <a:br>
              <a:rPr lang="en-US" dirty="0" smtClean="0">
                <a:solidFill>
                  <a:schemeClr val="bg1"/>
                </a:solidFill>
                <a:latin typeface="Times New Roman" pitchFamily="18" charset="0"/>
                <a:cs typeface="Times New Roman" pitchFamily="18" charset="0"/>
              </a:rPr>
            </a:br>
            <a:endParaRPr lang="en-US" b="1" dirty="0">
              <a:solidFill>
                <a:schemeClr val="bg1"/>
              </a:solidFill>
              <a:latin typeface="Times New Roman" pitchFamily="18" charset="0"/>
              <a:cs typeface="Times New Roman" pitchFamily="18" charset="0"/>
            </a:endParaRPr>
          </a:p>
        </p:txBody>
      </p:sp>
      <p:sp>
        <p:nvSpPr>
          <p:cNvPr id="5" name="TextBox 4"/>
          <p:cNvSpPr txBox="1"/>
          <p:nvPr/>
        </p:nvSpPr>
        <p:spPr>
          <a:xfrm>
            <a:off x="2743200" y="5943600"/>
            <a:ext cx="59436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AIRCC Publishing Corporation</a:t>
            </a:r>
            <a:endParaRPr lang="en-US" sz="2400" b="1" dirty="0">
              <a:latin typeface="Times New Roman" pitchFamily="18" charset="0"/>
              <a:cs typeface="Times New Roman" pitchFamily="18" charset="0"/>
            </a:endParaRPr>
          </a:p>
        </p:txBody>
      </p:sp>
      <p:sp>
        <p:nvSpPr>
          <p:cNvPr id="7" name="TextBox 6"/>
          <p:cNvSpPr txBox="1"/>
          <p:nvPr/>
        </p:nvSpPr>
        <p:spPr>
          <a:xfrm>
            <a:off x="152400" y="152400"/>
            <a:ext cx="9144000" cy="830997"/>
          </a:xfrm>
          <a:prstGeom prst="rect">
            <a:avLst/>
          </a:prstGeom>
          <a:noFill/>
        </p:spPr>
        <p:txBody>
          <a:bodyPr wrap="square" rtlCol="0">
            <a:spAutoFit/>
          </a:bodyPr>
          <a:lstStyle/>
          <a:p>
            <a:pPr algn="ctr" fontAlgn="base">
              <a:spcBef>
                <a:spcPct val="0"/>
              </a:spcBef>
              <a:spcAft>
                <a:spcPct val="0"/>
              </a:spcAft>
            </a:pPr>
            <a:r>
              <a:rPr lang="en-US" sz="2400" b="1" dirty="0" smtClean="0">
                <a:latin typeface="Times New Roman" pitchFamily="18" charset="0"/>
                <a:cs typeface="Times New Roman" pitchFamily="18" charset="0"/>
              </a:rPr>
              <a:t>International journal of VLSI design &amp; Communication Systems </a:t>
            </a:r>
          </a:p>
          <a:p>
            <a:pPr algn="ctr" fontAlgn="base">
              <a:spcBef>
                <a:spcPct val="0"/>
              </a:spcBef>
              <a:spcAft>
                <a:spcPct val="0"/>
              </a:spcAft>
            </a:pPr>
            <a:r>
              <a:rPr lang="en-US" sz="2400" b="1" dirty="0" smtClean="0">
                <a:latin typeface="Times New Roman" pitchFamily="18" charset="0"/>
                <a:cs typeface="Times New Roman" pitchFamily="18" charset="0"/>
              </a:rPr>
              <a:t>( VLSICS )</a:t>
            </a:r>
            <a:endParaRPr lang="en-US" sz="2400" b="1" dirty="0">
              <a:latin typeface="Times New Roman" pitchFamily="18" charset="0"/>
              <a:cs typeface="Times New Roman" pitchFamily="18" charset="0"/>
            </a:endParaRPr>
          </a:p>
        </p:txBody>
      </p:sp>
      <p:sp>
        <p:nvSpPr>
          <p:cNvPr id="13313" name="Rectangle 1"/>
          <p:cNvSpPr>
            <a:spLocks noChangeArrowheads="1"/>
          </p:cNvSpPr>
          <p:nvPr/>
        </p:nvSpPr>
        <p:spPr bwMode="auto">
          <a:xfrm>
            <a:off x="2209800" y="1066800"/>
            <a:ext cx="5365571"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sz="2000" b="1" dirty="0" smtClean="0">
                <a:latin typeface="Times New Roman" pitchFamily="18" charset="0"/>
                <a:cs typeface="Times New Roman" pitchFamily="18" charset="0"/>
              </a:rPr>
              <a:t>ISSN : 0976 - 1357 (Online); 0976 - 1527(print</a:t>
            </a:r>
            <a:r>
              <a:rPr lang="en-US" sz="2000" dirty="0" smtClean="0"/>
              <a:t>) </a:t>
            </a:r>
            <a:endParaRPr lang="en-US" sz="2000" b="1" dirty="0" smtClean="0">
              <a:latin typeface="Times New Roman" pitchFamily="18" charset="0"/>
              <a:cs typeface="Times New Roman" pitchFamily="18" charset="0"/>
            </a:endParaRPr>
          </a:p>
        </p:txBody>
      </p:sp>
      <p:pic>
        <p:nvPicPr>
          <p:cNvPr id="8" name="Picture 7" descr="jeba.jpg"/>
          <p:cNvPicPr>
            <a:picLocks noChangeAspect="1"/>
          </p:cNvPicPr>
          <p:nvPr/>
        </p:nvPicPr>
        <p:blipFill>
          <a:blip r:embed="rId2"/>
          <a:stretch>
            <a:fillRect/>
          </a:stretch>
        </p:blipFill>
        <p:spPr>
          <a:xfrm>
            <a:off x="0" y="2438400"/>
            <a:ext cx="3581400" cy="204787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43200" y="6172200"/>
            <a:ext cx="59436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AIRCC Publishing Corporation</a:t>
            </a:r>
            <a:endParaRPr lang="en-US" sz="2400" b="1" dirty="0">
              <a:latin typeface="Times New Roman" pitchFamily="18" charset="0"/>
              <a:cs typeface="Times New Roman" pitchFamily="18" charset="0"/>
            </a:endParaRPr>
          </a:p>
        </p:txBody>
      </p:sp>
      <p:sp>
        <p:nvSpPr>
          <p:cNvPr id="7" name="TextBox 6"/>
          <p:cNvSpPr txBox="1"/>
          <p:nvPr/>
        </p:nvSpPr>
        <p:spPr>
          <a:xfrm>
            <a:off x="152400" y="152400"/>
            <a:ext cx="9144000" cy="830997"/>
          </a:xfrm>
          <a:prstGeom prst="rect">
            <a:avLst/>
          </a:prstGeom>
          <a:noFill/>
        </p:spPr>
        <p:txBody>
          <a:bodyPr wrap="square" rtlCol="0">
            <a:spAutoFit/>
          </a:bodyPr>
          <a:lstStyle/>
          <a:p>
            <a:pPr algn="ctr" fontAlgn="base">
              <a:spcBef>
                <a:spcPct val="0"/>
              </a:spcBef>
              <a:spcAft>
                <a:spcPct val="0"/>
              </a:spcAft>
            </a:pPr>
            <a:r>
              <a:rPr lang="en-US" sz="2400" b="1" dirty="0" smtClean="0">
                <a:latin typeface="Times New Roman" pitchFamily="18" charset="0"/>
                <a:cs typeface="Times New Roman" pitchFamily="18" charset="0"/>
              </a:rPr>
              <a:t>International journal of VLSI design &amp; Communication Systems </a:t>
            </a:r>
          </a:p>
          <a:p>
            <a:pPr algn="ctr" fontAlgn="base">
              <a:spcBef>
                <a:spcPct val="0"/>
              </a:spcBef>
              <a:spcAft>
                <a:spcPct val="0"/>
              </a:spcAft>
            </a:pPr>
            <a:r>
              <a:rPr lang="en-US" sz="2400" b="1" dirty="0" smtClean="0">
                <a:latin typeface="Times New Roman" pitchFamily="18" charset="0"/>
                <a:cs typeface="Times New Roman" pitchFamily="18" charset="0"/>
              </a:rPr>
              <a:t>( VLSICS )</a:t>
            </a:r>
            <a:endParaRPr lang="en-US" sz="2400" b="1" dirty="0">
              <a:latin typeface="Times New Roman" pitchFamily="18" charset="0"/>
              <a:cs typeface="Times New Roman" pitchFamily="18" charset="0"/>
            </a:endParaRPr>
          </a:p>
        </p:txBody>
      </p:sp>
      <p:sp>
        <p:nvSpPr>
          <p:cNvPr id="13313" name="Rectangle 1"/>
          <p:cNvSpPr>
            <a:spLocks noChangeArrowheads="1"/>
          </p:cNvSpPr>
          <p:nvPr/>
        </p:nvSpPr>
        <p:spPr bwMode="auto">
          <a:xfrm>
            <a:off x="2209800" y="1066800"/>
            <a:ext cx="5365571"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sz="2000" b="1" dirty="0" smtClean="0">
                <a:latin typeface="Times New Roman" pitchFamily="18" charset="0"/>
                <a:cs typeface="Times New Roman" pitchFamily="18" charset="0"/>
              </a:rPr>
              <a:t>ISSN : 0976 - 1357 (Online); 0976 - 1527(print</a:t>
            </a:r>
            <a:r>
              <a:rPr lang="en-US" sz="2000" dirty="0" smtClean="0"/>
              <a:t>) </a:t>
            </a:r>
            <a:endParaRPr lang="en-US" sz="2000" b="1" dirty="0" smtClean="0">
              <a:latin typeface="Times New Roman" pitchFamily="18" charset="0"/>
              <a:cs typeface="Times New Roman" pitchFamily="18" charset="0"/>
            </a:endParaRPr>
          </a:p>
        </p:txBody>
      </p:sp>
      <p:sp>
        <p:nvSpPr>
          <p:cNvPr id="10" name="TextBox 9"/>
          <p:cNvSpPr txBox="1"/>
          <p:nvPr/>
        </p:nvSpPr>
        <p:spPr>
          <a:xfrm>
            <a:off x="762000" y="4191000"/>
            <a:ext cx="8382000" cy="1015663"/>
          </a:xfrm>
          <a:prstGeom prst="rect">
            <a:avLst/>
          </a:prstGeom>
          <a:noFill/>
        </p:spPr>
        <p:txBody>
          <a:bodyPr wrap="square" rtlCol="0">
            <a:spAutoFit/>
          </a:bodyPr>
          <a:lstStyle/>
          <a:p>
            <a:endParaRPr lang="en-US" sz="2000" b="1" dirty="0" smtClean="0">
              <a:solidFill>
                <a:schemeClr val="bg1">
                  <a:lumMod val="95000"/>
                  <a:lumOff val="5000"/>
                </a:schemeClr>
              </a:solidFill>
              <a:latin typeface="Times New Roman" pitchFamily="18" charset="0"/>
              <a:cs typeface="Times New Roman" pitchFamily="18" charset="0"/>
            </a:endParaRPr>
          </a:p>
          <a:p>
            <a:endParaRPr lang="en-US" sz="2000" b="1" dirty="0" smtClean="0">
              <a:solidFill>
                <a:schemeClr val="bg1">
                  <a:lumMod val="95000"/>
                  <a:lumOff val="5000"/>
                </a:schemeClr>
              </a:solidFill>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For other details please visit : </a:t>
            </a:r>
            <a:r>
              <a:rPr lang="en-US" sz="2000" b="1" dirty="0" smtClean="0">
                <a:solidFill>
                  <a:srgbClr val="FF0000"/>
                </a:solidFill>
                <a:latin typeface="Times New Roman" pitchFamily="18" charset="0"/>
                <a:cs typeface="Times New Roman" pitchFamily="18" charset="0"/>
              </a:rPr>
              <a:t>http://airccse.org/journal/vlsi/vlsics.html</a:t>
            </a:r>
            <a:endParaRPr lang="en-US" sz="2000" b="1" dirty="0">
              <a:solidFill>
                <a:srgbClr val="FF0000"/>
              </a:solidFill>
              <a:latin typeface="Times New Roman" pitchFamily="18" charset="0"/>
              <a:cs typeface="Times New Roman" pitchFamily="18" charset="0"/>
            </a:endParaRPr>
          </a:p>
        </p:txBody>
      </p:sp>
      <p:sp>
        <p:nvSpPr>
          <p:cNvPr id="11" name="TextBox 10"/>
          <p:cNvSpPr txBox="1"/>
          <p:nvPr/>
        </p:nvSpPr>
        <p:spPr>
          <a:xfrm>
            <a:off x="3657600" y="2057400"/>
            <a:ext cx="5486400" cy="1785104"/>
          </a:xfrm>
          <a:prstGeom prst="rect">
            <a:avLst/>
          </a:prstGeom>
          <a:noFill/>
        </p:spPr>
        <p:txBody>
          <a:bodyPr wrap="square" rtlCol="0">
            <a:spAutoFit/>
          </a:bodyPr>
          <a:lstStyle/>
          <a:p>
            <a:r>
              <a:rPr lang="en-US" sz="2000" b="1" dirty="0" smtClean="0">
                <a:solidFill>
                  <a:srgbClr val="FFFF00"/>
                </a:solidFill>
                <a:latin typeface="Times New Roman" pitchFamily="18" charset="0"/>
                <a:cs typeface="Times New Roman" pitchFamily="18" charset="0"/>
              </a:rPr>
              <a:t>Important Dates</a:t>
            </a:r>
          </a:p>
          <a:p>
            <a:endParaRPr lang="en-US" b="1" dirty="0" smtClean="0">
              <a:solidFill>
                <a:schemeClr val="bg1">
                  <a:lumMod val="95000"/>
                  <a:lumOff val="5000"/>
                </a:schemeClr>
              </a:solidFill>
              <a:latin typeface="Times New Roman" pitchFamily="18" charset="0"/>
              <a:cs typeface="Times New Roman" pitchFamily="18" charset="0"/>
            </a:endParaRPr>
          </a:p>
          <a:p>
            <a:pPr>
              <a:buFont typeface="Arial" pitchFamily="34" charset="0"/>
              <a:buChar char="•"/>
            </a:pPr>
            <a:r>
              <a:rPr lang="en-US" b="1" dirty="0" smtClean="0">
                <a:latin typeface="Times New Roman" pitchFamily="18" charset="0"/>
                <a:cs typeface="Times New Roman" pitchFamily="18" charset="0"/>
              </a:rPr>
              <a:t>Submission Deadline : June 23, 2018 </a:t>
            </a:r>
          </a:p>
          <a:p>
            <a:pPr>
              <a:buFont typeface="Arial" pitchFamily="34" charset="0"/>
              <a:buChar char="•"/>
            </a:pPr>
            <a:r>
              <a:rPr lang="en-US" b="1" dirty="0" smtClean="0">
                <a:latin typeface="Times New Roman" pitchFamily="18" charset="0"/>
                <a:cs typeface="Times New Roman" pitchFamily="18" charset="0"/>
              </a:rPr>
              <a:t>Acceptance Notification : July 24, 2018 </a:t>
            </a:r>
          </a:p>
          <a:p>
            <a:pPr>
              <a:buFont typeface="Arial" pitchFamily="34" charset="0"/>
              <a:buChar char="•"/>
            </a:pPr>
            <a:r>
              <a:rPr lang="en-US" b="1" dirty="0" smtClean="0">
                <a:latin typeface="Times New Roman" pitchFamily="18" charset="0"/>
                <a:cs typeface="Times New Roman" pitchFamily="18" charset="0"/>
              </a:rPr>
              <a:t>Final Manuscript Due : July 31, 2018 </a:t>
            </a:r>
          </a:p>
          <a:p>
            <a:pPr>
              <a:buFont typeface="Arial" pitchFamily="34" charset="0"/>
              <a:buChar char="•"/>
            </a:pPr>
            <a:r>
              <a:rPr lang="en-US" b="1" dirty="0" smtClean="0">
                <a:latin typeface="Times New Roman" pitchFamily="18" charset="0"/>
                <a:cs typeface="Times New Roman" pitchFamily="18" charset="0"/>
              </a:rPr>
              <a:t>Publication Date : Determined by the Editor-in-Chief </a:t>
            </a:r>
            <a:endParaRPr lang="en-US" b="1" dirty="0">
              <a:latin typeface="Times New Roman" pitchFamily="18" charset="0"/>
              <a:cs typeface="Times New Roman" pitchFamily="18" charset="0"/>
            </a:endParaRPr>
          </a:p>
        </p:txBody>
      </p:sp>
      <p:sp>
        <p:nvSpPr>
          <p:cNvPr id="12" name="TextBox 11"/>
          <p:cNvSpPr txBox="1"/>
          <p:nvPr/>
        </p:nvSpPr>
        <p:spPr>
          <a:xfrm>
            <a:off x="2133600" y="5562600"/>
            <a:ext cx="71628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Contact us E-mail:</a:t>
            </a:r>
            <a:r>
              <a:rPr lang="en-US" sz="2400" b="1" dirty="0" smtClean="0">
                <a:solidFill>
                  <a:srgbClr val="FFFF00"/>
                </a:solidFill>
                <a:latin typeface="Times New Roman" pitchFamily="18" charset="0"/>
                <a:cs typeface="Times New Roman" pitchFamily="18" charset="0"/>
              </a:rPr>
              <a:t> vlsicsjournal@airccse.org</a:t>
            </a:r>
            <a:endParaRPr lang="en-US" sz="2400" b="1" dirty="0">
              <a:solidFill>
                <a:srgbClr val="FFFF00"/>
              </a:solidFill>
              <a:latin typeface="Times New Roman" pitchFamily="18" charset="0"/>
              <a:cs typeface="Times New Roman" pitchFamily="18" charset="0"/>
            </a:endParaRPr>
          </a:p>
        </p:txBody>
      </p:sp>
      <p:pic>
        <p:nvPicPr>
          <p:cNvPr id="9" name="Picture 8" descr="jeba.jpg"/>
          <p:cNvPicPr>
            <a:picLocks noChangeAspect="1"/>
          </p:cNvPicPr>
          <p:nvPr/>
        </p:nvPicPr>
        <p:blipFill>
          <a:blip r:embed="rId2"/>
          <a:stretch>
            <a:fillRect/>
          </a:stretch>
        </p:blipFill>
        <p:spPr>
          <a:xfrm>
            <a:off x="0" y="2209800"/>
            <a:ext cx="3581400" cy="204787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108</TotalTime>
  <Words>355</Words>
  <Application>Microsoft Office PowerPoint</Application>
  <PresentationFormat>On-screen Show (4:3)</PresentationFormat>
  <Paragraphs>44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Technic</vt:lpstr>
      <vt:lpstr>Slide 1</vt:lpstr>
      <vt:lpstr>Slide 2</vt:lpstr>
      <vt:lpstr>Slide 3</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NnN</dc:creator>
  <cp:lastModifiedBy>NnN</cp:lastModifiedBy>
  <cp:revision>29</cp:revision>
  <dcterms:created xsi:type="dcterms:W3CDTF">2016-10-26T11:45:35Z</dcterms:created>
  <dcterms:modified xsi:type="dcterms:W3CDTF">2018-06-16T06:46:30Z</dcterms:modified>
</cp:coreProperties>
</file>