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8800425" cy="43200638"/>
  <p:notesSz cx="6858000" cy="9144000"/>
  <p:defaultTextStyle>
    <a:defPPr>
      <a:defRPr lang="pt-BR"/>
    </a:defPPr>
    <a:lvl1pPr marL="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1pPr>
    <a:lvl2pPr marL="172798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2pPr>
    <a:lvl3pPr marL="3455975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3pPr>
    <a:lvl4pPr marL="518396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4pPr>
    <a:lvl5pPr marL="691195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5pPr>
    <a:lvl6pPr marL="863993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6pPr>
    <a:lvl7pPr marL="10367924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7pPr>
    <a:lvl8pPr marL="1209591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8pPr>
    <a:lvl9pPr marL="13823899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606" userDrawn="1">
          <p15:clr>
            <a:srgbClr val="A4A3A4"/>
          </p15:clr>
        </p15:guide>
        <p15:guide id="2" pos="90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F00"/>
    <a:srgbClr val="0030FF"/>
    <a:srgbClr val="1DB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30" d="100"/>
          <a:sy n="30" d="100"/>
        </p:scale>
        <p:origin x="-642" y="-72"/>
      </p:cViewPr>
      <p:guideLst>
        <p:guide orient="horz" pos="13606"/>
        <p:guide pos="90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EDBC-53B0-4419-B5DD-131D1F74B577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DFA9-B6A4-4B47-ACB3-2026C1BA5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9021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EDBC-53B0-4419-B5DD-131D1F74B577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DFA9-B6A4-4B47-ACB3-2026C1BA5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8726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EDBC-53B0-4419-B5DD-131D1F74B577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DFA9-B6A4-4B47-ACB3-2026C1BA5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575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EDBC-53B0-4419-B5DD-131D1F74B577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DFA9-B6A4-4B47-ACB3-2026C1BA5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620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EDBC-53B0-4419-B5DD-131D1F74B577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DFA9-B6A4-4B47-ACB3-2026C1BA5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4590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EDBC-53B0-4419-B5DD-131D1F74B577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DFA9-B6A4-4B47-ACB3-2026C1BA5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186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EDBC-53B0-4419-B5DD-131D1F74B577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DFA9-B6A4-4B47-ACB3-2026C1BA5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8950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EDBC-53B0-4419-B5DD-131D1F74B577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DFA9-B6A4-4B47-ACB3-2026C1BA5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5773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EDBC-53B0-4419-B5DD-131D1F74B577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DFA9-B6A4-4B47-ACB3-2026C1BA5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6305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EDBC-53B0-4419-B5DD-131D1F74B577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DFA9-B6A4-4B47-ACB3-2026C1BA5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3179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EDBC-53B0-4419-B5DD-131D1F74B577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DFA9-B6A4-4B47-ACB3-2026C1BA5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5929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5EDBC-53B0-4419-B5DD-131D1F74B577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2DFA9-B6A4-4B47-ACB3-2026C1BA5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2933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7382274"/>
            <a:ext cx="28800425" cy="64468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0" y="41154790"/>
            <a:ext cx="28800425" cy="20458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-1" y="7723143"/>
            <a:ext cx="28800425" cy="419289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1142728" y="8860404"/>
            <a:ext cx="2651760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IMPORTÂNCIA DE UM PROCEDIMENTO DE EVACUAÇÃO DE UM HOSPITAL: REVISÃO BIBLIOGRÁFICA 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142728" y="12174004"/>
            <a:ext cx="265176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Robson Antônio Junior, </a:t>
            </a:r>
            <a:r>
              <a:rPr lang="pt-B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Luanne</a:t>
            </a: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Cardoso Melo, Veronica de Lima </a:t>
            </a: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Gonçalves, </a:t>
            </a: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Selma Terezinha Milagre</a:t>
            </a:r>
            <a:endParaRPr lang="pt-B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819150" y="14527735"/>
            <a:ext cx="127825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pt-B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  <a:endParaRPr lang="pt-B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674595" y="15701527"/>
            <a:ext cx="13060455" cy="8894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x-none" sz="4400">
                <a:latin typeface="Times New Roman" panose="02020603050405020304" pitchFamily="18" charset="0"/>
                <a:cs typeface="Times New Roman" panose="02020603050405020304" pitchFamily="18" charset="0"/>
              </a:rPr>
              <a:t>Dentro de um hospital, diversas equipes de profissionais apresentam responsabilidades e atribuições em relação à procedimentos de evacuação, tais como: a direção do hospital (superintendente, assessores de planejamento e gerentes); setor de infraestrutura física; serviços de saúde ocupacional e segurança do trabalho; brigadistas; eletricistas; equipe de vigilância; setor de engenharia clínica; CIPA (Comissão Interna de Prevenção de Acidentes); equipes médicas e de enfermagem; pronto socorro; e trabalhadores em </a:t>
            </a:r>
            <a:r>
              <a:rPr lang="x-none" sz="4400">
                <a:latin typeface="Times New Roman" panose="02020603050405020304" pitchFamily="18" charset="0"/>
                <a:cs typeface="Times New Roman" panose="02020603050405020304" pitchFamily="18" charset="0"/>
              </a:rPr>
              <a:t>geral </a:t>
            </a:r>
            <a:r>
              <a:rPr lang="x-none" sz="4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x-none" sz="4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].</a:t>
            </a:r>
            <a:endParaRPr lang="pt-BR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x-none" sz="4400">
                <a:latin typeface="Times New Roman" panose="02020603050405020304" pitchFamily="18" charset="0"/>
                <a:cs typeface="Times New Roman" panose="02020603050405020304" pitchFamily="18" charset="0"/>
              </a:rPr>
              <a:t>Deste modo, este estudo objetivou 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realizar uma revisão bibliográfica mostrando a</a:t>
            </a:r>
            <a:r>
              <a:rPr lang="x-none" sz="4400">
                <a:latin typeface="Times New Roman" panose="02020603050405020304" pitchFamily="18" charset="0"/>
                <a:cs typeface="Times New Roman" panose="02020603050405020304" pitchFamily="18" charset="0"/>
              </a:rPr>
              <a:t> importância dos procedimentos de evacuação de uma área </a:t>
            </a:r>
            <a:r>
              <a:rPr lang="x-none" sz="4400">
                <a:latin typeface="Times New Roman" panose="02020603050405020304" pitchFamily="18" charset="0"/>
                <a:cs typeface="Times New Roman" panose="02020603050405020304" pitchFamily="18" charset="0"/>
              </a:rPr>
              <a:t>hospitalar</a:t>
            </a:r>
            <a:r>
              <a:rPr lang="x-none" sz="4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691243" y="25197414"/>
            <a:ext cx="127825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pt-B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MÉTODO</a:t>
            </a:r>
            <a:endParaRPr lang="pt-B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691243" y="26737681"/>
            <a:ext cx="13060455" cy="95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x-none" sz="4400">
                <a:latin typeface="Times New Roman" panose="02020603050405020304" pitchFamily="18" charset="0"/>
                <a:cs typeface="Times New Roman" panose="02020603050405020304" pitchFamily="18" charset="0"/>
              </a:rPr>
              <a:t>Para a realização desta pesquisa, foi feito o levantamento bibliográfico nas bases de dados Pubmed, Bireme, IEEE e Cochrane. Os descritores utilizados nesta pesquisa foram segurança, abandono de área, emergência em hospital e plano de evacuação de área hospitalar. Vale ressaltar que todos os descritores foram cruzados entre si, contribuindo com o aumento do número de artigo encontrados. </a:t>
            </a:r>
            <a:endParaRPr lang="pt-B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x-none" sz="4400">
                <a:latin typeface="Times New Roman" panose="02020603050405020304" pitchFamily="18" charset="0"/>
                <a:cs typeface="Times New Roman" panose="02020603050405020304" pitchFamily="18" charset="0"/>
              </a:rPr>
              <a:t>Após a realização das buscas, os artigos passaram pelo processo de exclusão. Três critérios foram adotados para isto, sendo eles: artigos repetidos; artigos que não se encaixavam no tema; e por fim, artigos com textos incompletos.</a:t>
            </a:r>
            <a:endParaRPr lang="pt-B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44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667000" y="35983071"/>
            <a:ext cx="127825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RESULTADOS</a:t>
            </a:r>
            <a:endParaRPr lang="pt-B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14862567" y="30374159"/>
            <a:ext cx="127825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pt-B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CONCLUSÃO</a:t>
            </a:r>
            <a:endParaRPr lang="pt-B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14844948" y="31566477"/>
            <a:ext cx="13060455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x-none" sz="4400">
                <a:latin typeface="Times New Roman" panose="02020603050405020304" pitchFamily="18" charset="0"/>
                <a:cs typeface="Times New Roman" panose="02020603050405020304" pitchFamily="18" charset="0"/>
              </a:rPr>
              <a:t>Como visto, os hospitais são locais que representam prontidão no atendimento em caso de situações de emergência. Por isso, um plano de evacuação de área bem definido e eficiente é fundamental para o salvamento de vidas, seja de pacientes ou de qualquer indivíduo dentro de um hospital. </a:t>
            </a:r>
            <a:endParaRPr lang="pt-B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4862567" y="28764459"/>
            <a:ext cx="12894339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Figura </a:t>
            </a: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PRISMA</a:t>
            </a:r>
            <a:endParaRPr lang="pt-B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2" name="Picture 8" descr="Resultado de imagem para logo capes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00" y="41388695"/>
            <a:ext cx="2165684" cy="1694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sultado de imagem para logo cnpq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3533" y="41825513"/>
            <a:ext cx="2736017" cy="821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Resultado de imagem para logo fapemig 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7494" y="41074008"/>
            <a:ext cx="3179515" cy="2249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1858" y="675533"/>
            <a:ext cx="12069482" cy="6447030"/>
          </a:xfrm>
          <a:prstGeom prst="rect">
            <a:avLst/>
          </a:prstGeom>
        </p:spPr>
      </p:pic>
      <p:pic>
        <p:nvPicPr>
          <p:cNvPr id="16" name="Picture 2" descr="Resultado de imagem para ufu 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6599" y="41383314"/>
            <a:ext cx="1630895" cy="1630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CaixaDeTexto 25"/>
          <p:cNvSpPr txBox="1"/>
          <p:nvPr/>
        </p:nvSpPr>
        <p:spPr>
          <a:xfrm>
            <a:off x="667000" y="37303745"/>
            <a:ext cx="1278255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x-none" sz="4400">
                <a:latin typeface="Times New Roman" panose="02020603050405020304" pitchFamily="18" charset="0"/>
                <a:cs typeface="Times New Roman" panose="02020603050405020304" pitchFamily="18" charset="0"/>
              </a:rPr>
              <a:t>Inicialmente 73 artigos foram encontrados, e 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4400">
                <a:latin typeface="Times New Roman" panose="02020603050405020304" pitchFamily="18" charset="0"/>
                <a:cs typeface="Times New Roman" panose="02020603050405020304" pitchFamily="18" charset="0"/>
              </a:rPr>
              <a:t> partir deles iniciou-se o processo de exclusão de artigos. Destes, 14 artigos eram repetidos, reduzindo o número para 59. Depois, foram excluídos 38 artigos por não se encaixarem no tema da pesquisa, restando 21 artigos</a:t>
            </a:r>
            <a:r>
              <a:rPr lang="x-none" sz="44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14326599" y="14527735"/>
            <a:ext cx="1278255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x-none" sz="4400">
                <a:latin typeface="Times New Roman" panose="02020603050405020304" pitchFamily="18" charset="0"/>
                <a:cs typeface="Times New Roman" panose="02020603050405020304" pitchFamily="18" charset="0"/>
              </a:rPr>
              <a:t>Em seguida, 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x-none" sz="4400">
                <a:latin typeface="Times New Roman" panose="02020603050405020304" pitchFamily="18" charset="0"/>
                <a:cs typeface="Times New Roman" panose="02020603050405020304" pitchFamily="18" charset="0"/>
              </a:rPr>
              <a:t> artigos foram desconsiderados por não apresentarem o texto completo para avaliação, restando 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x-none" sz="4400">
                <a:latin typeface="Times New Roman" panose="02020603050405020304" pitchFamily="18" charset="0"/>
                <a:cs typeface="Times New Roman" panose="02020603050405020304" pitchFamily="18" charset="0"/>
              </a:rPr>
              <a:t> artigos para a construção deste trabalho.</a:t>
            </a:r>
            <a:endParaRPr lang="pt-B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x-none" sz="4400">
                <a:latin typeface="Times New Roman" panose="02020603050405020304" pitchFamily="18" charset="0"/>
                <a:cs typeface="Times New Roman" panose="02020603050405020304" pitchFamily="18" charset="0"/>
              </a:rPr>
              <a:t>A sequência que representa cada etapa de exclusão dos artigos está demonstrada na Fig. 1 a seguir.</a:t>
            </a:r>
            <a:endParaRPr lang="pt-B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rima-Robso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852" b="10191"/>
          <a:stretch>
            <a:fillRect/>
          </a:stretch>
        </p:blipFill>
        <p:spPr bwMode="auto">
          <a:xfrm>
            <a:off x="14758063" y="20173177"/>
            <a:ext cx="11919622" cy="8015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CaixaDeTexto 28"/>
          <p:cNvSpPr txBox="1"/>
          <p:nvPr/>
        </p:nvSpPr>
        <p:spPr>
          <a:xfrm>
            <a:off x="15142046" y="36309532"/>
            <a:ext cx="127825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REFERÊNCIAS</a:t>
            </a:r>
            <a:endParaRPr lang="pt-B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15024587" y="37276125"/>
            <a:ext cx="1306045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pt-BR" sz="4400" dirty="0" smtClean="0"/>
              <a:t>[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1]Ministério 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Educação. Plano de Ação Emergencial. Hospital Universitário Maria Aparecida </a:t>
            </a:r>
            <a:r>
              <a:rPr lang="pt-BR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Pedrossian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HUMAP Campo </a:t>
            </a:r>
            <a:r>
              <a:rPr lang="pt-BR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Grande-ms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março </a:t>
            </a:r>
            <a:r>
              <a:rPr lang="pt-BR" sz="440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4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2017.</a:t>
            </a:r>
            <a:endParaRPr lang="pt-B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3260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</TotalTime>
  <Words>394</Words>
  <Application>Microsoft Office PowerPoint</Application>
  <PresentationFormat>Personalizar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Amanda Oliveira Cunha</dc:creator>
  <cp:lastModifiedBy>user</cp:lastModifiedBy>
  <cp:revision>11</cp:revision>
  <dcterms:created xsi:type="dcterms:W3CDTF">2018-08-16T12:16:49Z</dcterms:created>
  <dcterms:modified xsi:type="dcterms:W3CDTF">2019-09-27T02:17:45Z</dcterms:modified>
</cp:coreProperties>
</file>