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303" r:id="rId3"/>
    <p:sldId id="289" r:id="rId4"/>
    <p:sldId id="288" r:id="rId5"/>
    <p:sldId id="306" r:id="rId6"/>
    <p:sldId id="304" r:id="rId7"/>
    <p:sldId id="313" r:id="rId8"/>
    <p:sldId id="293" r:id="rId9"/>
    <p:sldId id="307" r:id="rId10"/>
    <p:sldId id="308" r:id="rId11"/>
    <p:sldId id="309" r:id="rId12"/>
    <p:sldId id="310" r:id="rId13"/>
    <p:sldId id="311" r:id="rId14"/>
    <p:sldId id="314" r:id="rId15"/>
    <p:sldId id="315" r:id="rId16"/>
    <p:sldId id="317" r:id="rId17"/>
    <p:sldId id="316" r:id="rId18"/>
    <p:sldId id="318" r:id="rId19"/>
    <p:sldId id="301" r:id="rId20"/>
    <p:sldId id="319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BBB2-FA4B-4475-B50A-17A074C3B08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3DF40-7F55-4711-922C-6164DB4D3E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790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052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8097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21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60029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0353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55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093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222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62490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6723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68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409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75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549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295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3479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676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680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D2DAF-7A11-4887-8CD5-B116BE4C238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54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146A6E-0C23-4B3B-84E7-3BC368779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4457085-D0C3-45AC-981E-5D744DD36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A7AC631-4958-48BE-B808-113772A01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5BD44A-8359-4AF0-A1CB-B0E5E5B1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C6DB6E-9FDC-44DE-A283-B297572CF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30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8AEB04-0FEB-48A4-BE9D-560ECACD8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CB41257-C31F-4FDB-A82F-A67466427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6C0D3-CD0C-4A94-8CDC-9C2012FAF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FBA9E4-8B83-4529-8DFA-40ADAA6CD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0CC2D2-0A08-44A0-9EE4-241DB68FC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09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B5317C3-B70A-4522-A0E3-2036E78BC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1B97249-1998-4ABA-8A31-9719F3878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D6A9CD-9279-488F-ADDE-1C617E11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5D1FB1-74A6-4D6A-8742-719322F9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464931-873F-4317-B512-8B98BFA03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446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3693215"/>
      </p:ext>
    </p:extLst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1632553"/>
      </p:ext>
    </p:extLst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0101515"/>
      </p:ext>
    </p:extLst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319729"/>
      </p:ext>
    </p:extLst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5868"/>
      </p:ext>
    </p:extLst>
  </p:cSld>
  <p:clrMapOvr>
    <a:masterClrMapping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632049"/>
      </p:ext>
    </p:extLst>
  </p:cSld>
  <p:clrMapOvr>
    <a:masterClrMapping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223912"/>
      </p:ext>
    </p:extLst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1530275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7EC069-8468-4461-A1E0-92C65550D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F9DA89-E436-460D-8B93-30578332A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1B9111-D7B3-4BD5-A43D-9D49F95F5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8A0519-38B8-4660-BE19-1D0314924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3915CF-BE65-4CF7-B4B2-92902A30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7932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6596448"/>
      </p:ext>
    </p:extLst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121821"/>
      </p:ext>
    </p:extLst>
  </p:cSld>
  <p:clrMapOvr>
    <a:masterClrMapping/>
  </p:clrMapOvr>
  <p:transition spd="slow"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890716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DDC29-B4AF-4A1D-8D35-6C4FE641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9C0A444-5CBB-4ACF-B41D-2D9DC66FC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5E740F-1FC0-42F1-BBB9-A300F91A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364764-69E1-44EC-B255-7DF59787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E42FA2-BECE-458B-941A-44954091E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0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0C90B8-D9B1-4EBB-AD98-507DEDFF5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F63378-3DEC-4314-920D-F03B7F934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B359064-79E1-449C-83C0-FFEB69E55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D29BF9-4458-4669-9D3C-E1C5F8F75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0B9852-912F-4271-8393-F643A133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5473AB0-63A7-49EB-9451-0AC21F85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33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31D694-757F-4B66-A327-87B36FC54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6BC4455-F715-4477-A138-0618CD042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1854A5-AEF9-4B93-90F9-19FB19C95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9928B08-4C7D-4300-A392-F189BD3FAE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BBC475A-C6C2-4085-9C3E-DE4B61ED4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C662980-4ADA-4FDC-AE9A-9FE189F1C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A54C754-D496-4DC6-B38B-886EFD98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5A6F7F2-5164-42DA-BBBD-AF04CD5BB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14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1D55F8-FAA5-4D41-8935-9228A32C4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8CC547E-F1FC-4D5F-A772-76CF620C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8900C8-C765-4EB2-905F-B91729A8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4B54B02-33D1-4865-8252-259CF5454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245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660248E-42FF-48D1-BC96-969E610A6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16BC7DE-E551-4403-B68D-9286DB141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09A1BB-B62E-476D-A485-CE23975A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308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12FDE3-0191-4E76-B29D-18CC5746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7D5E76-4E15-4A80-8AE4-2E0FCF571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8A65618-0EC9-4E3B-BC46-AE75B1854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B74315-E706-4B29-AEBF-6AAA8B01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D6E483E-B307-4D67-AA92-A9D799331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0FA63C2-462A-45C0-82D5-292C05DEA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206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930514-1E93-4A4A-A1C5-76F94DF25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D266220-F2F0-4D70-A6AA-9FFC8F622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8C2058-2B0D-4357-94A0-2A6E3D96C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F468EE1-E012-4D77-9070-1E49D80B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9AE35E-2998-4B82-A049-00A732DA4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32C110-6E32-4A8D-A7BD-CBD6BD72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336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49C09CA-5A3A-41AC-A583-6E8D9B91B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4FCC27C-1D1D-4D84-8F0B-C7913DECB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BD77CB-381B-492D-812A-883C6D9C6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9BA9C-6C72-4419-9619-BBACE0586B72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410878-3A66-46E2-BA1E-BC6355FA4A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E770C6-4732-486D-BE15-8358CCBFF1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39FFA-EEFA-451F-93CE-472A1F320F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778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21BB6-FFC6-4F4F-BB7C-1255C9EBF2D9}" type="datetimeFigureOut">
              <a:rPr lang="zh-CN" altLang="en-US" smtClean="0"/>
              <a:t>2019-04-09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954EA-27E7-4AB6-94E1-688632AAB0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239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3916697"/>
            <a:ext cx="4367284" cy="1514902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367283" y="3916697"/>
            <a:ext cx="7824717" cy="151490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-3" y="3916697"/>
            <a:ext cx="4367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Data Analysis Report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67281" y="4655360"/>
            <a:ext cx="3565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Project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Danlei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Qian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Apri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6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2019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6072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6" y="155100"/>
            <a:ext cx="4048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Ⅰ</a:t>
            </a:r>
          </a:p>
          <a:p>
            <a:pPr lvl="0"/>
            <a:r>
              <a:rPr lang="en-US" altLang="zh-CN" dirty="0"/>
              <a:t>3.0 Distribution of death resulted from leading causes 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175081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6" y="155100"/>
            <a:ext cx="4048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Ⅰ</a:t>
            </a:r>
          </a:p>
          <a:p>
            <a:pPr lvl="0"/>
            <a:r>
              <a:rPr lang="en-US" altLang="zh-CN" dirty="0"/>
              <a:t>4.0 Distribution of death resulted from leading causes from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COUNTY</a:t>
            </a:r>
            <a:r>
              <a:rPr lang="en-US" altLang="zh-CN" dirty="0"/>
              <a:t> level </a:t>
            </a:r>
            <a:endParaRPr lang="zh-CN" altLang="zh-CN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645A8123-CC42-45DD-B7BB-7DDDCAD8C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048" y="1455755"/>
            <a:ext cx="8734425" cy="421005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9342C3E6-99A8-45A3-B54F-120E508BEC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4383" y="632153"/>
            <a:ext cx="3505200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74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6" y="155100"/>
            <a:ext cx="4048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Ⅰ</a:t>
            </a:r>
          </a:p>
          <a:p>
            <a:pPr lvl="0"/>
            <a:r>
              <a:rPr lang="en-US" altLang="zh-CN" dirty="0"/>
              <a:t>4.0 Distribution of death resulted from leading causes from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COUNTY</a:t>
            </a:r>
            <a:r>
              <a:rPr lang="en-US" altLang="zh-CN" dirty="0"/>
              <a:t> level </a:t>
            </a:r>
            <a:endParaRPr lang="zh-CN" altLang="zh-CN" dirty="0"/>
          </a:p>
        </p:txBody>
      </p:sp>
      <p:sp>
        <p:nvSpPr>
          <p:cNvPr id="6" name="圆角矩形 12">
            <a:extLst>
              <a:ext uri="{FF2B5EF4-FFF2-40B4-BE49-F238E27FC236}">
                <a16:creationId xmlns:a16="http://schemas.microsoft.com/office/drawing/2014/main" id="{2099CD2B-0A02-4723-BDD9-5513F244B156}"/>
              </a:ext>
            </a:extLst>
          </p:cNvPr>
          <p:cNvSpPr/>
          <p:nvPr/>
        </p:nvSpPr>
        <p:spPr>
          <a:xfrm>
            <a:off x="7007776" y="2425951"/>
            <a:ext cx="1884219" cy="618978"/>
          </a:xfrm>
          <a:prstGeom prst="roundRect">
            <a:avLst>
              <a:gd name="adj" fmla="val 50000"/>
            </a:avLst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Coronary heart disease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圆角矩形 12">
            <a:extLst>
              <a:ext uri="{FF2B5EF4-FFF2-40B4-BE49-F238E27FC236}">
                <a16:creationId xmlns:a16="http://schemas.microsoft.com/office/drawing/2014/main" id="{F15F1D24-AAE5-4E83-AA1F-38189D4715B0}"/>
              </a:ext>
            </a:extLst>
          </p:cNvPr>
          <p:cNvSpPr/>
          <p:nvPr/>
        </p:nvSpPr>
        <p:spPr>
          <a:xfrm>
            <a:off x="6957752" y="1000837"/>
            <a:ext cx="1884219" cy="618978"/>
          </a:xfrm>
          <a:prstGeom prst="roundRect">
            <a:avLst>
              <a:gd name="adj" fmla="val 50000"/>
            </a:avLst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n-US" altLang="zh-CN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Stroke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圆角矩形 12">
            <a:extLst>
              <a:ext uri="{FF2B5EF4-FFF2-40B4-BE49-F238E27FC236}">
                <a16:creationId xmlns:a16="http://schemas.microsoft.com/office/drawing/2014/main" id="{DF1E288D-C274-4CDD-9829-970BD75D2895}"/>
              </a:ext>
            </a:extLst>
          </p:cNvPr>
          <p:cNvSpPr/>
          <p:nvPr/>
        </p:nvSpPr>
        <p:spPr>
          <a:xfrm>
            <a:off x="7103172" y="3808000"/>
            <a:ext cx="1884219" cy="618978"/>
          </a:xfrm>
          <a:prstGeom prst="roundRect">
            <a:avLst>
              <a:gd name="adj" fmla="val 50000"/>
            </a:avLst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Lung cancer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711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6" y="155100"/>
            <a:ext cx="4048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Ⅱ</a:t>
            </a:r>
          </a:p>
          <a:p>
            <a:pPr lvl="0"/>
            <a:r>
              <a:rPr lang="en-US" altLang="zh-CN" dirty="0"/>
              <a:t>1.0 Compare the risk factors of death between states.</a:t>
            </a:r>
            <a:endParaRPr lang="zh-CN" altLang="zh-CN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00D1098-F7DC-413C-9E85-1F36ADCCD2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475" y="0"/>
            <a:ext cx="76648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25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6" y="155100"/>
            <a:ext cx="4048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Ⅱ</a:t>
            </a:r>
          </a:p>
          <a:p>
            <a:pPr lvl="0"/>
            <a:r>
              <a:rPr lang="en-US" altLang="zh-CN" dirty="0"/>
              <a:t>2.0 Compare the total numbers of people with risk factors</a:t>
            </a:r>
            <a:endParaRPr lang="zh-CN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D769EC3-AE6C-4A82-ABE4-190E956F34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086" y="1279329"/>
            <a:ext cx="6465773" cy="550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668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151798" y="134159"/>
            <a:ext cx="4034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Ⅱ</a:t>
            </a:r>
          </a:p>
          <a:p>
            <a:pPr lvl="0"/>
            <a:r>
              <a:rPr lang="en-US" altLang="zh-CN" dirty="0"/>
              <a:t>3.0 Distributions of risk factors from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State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County</a:t>
            </a:r>
            <a:r>
              <a:rPr lang="en-US" altLang="zh-CN" dirty="0"/>
              <a:t> level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269519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6" y="155100"/>
            <a:ext cx="5034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Ⅱ</a:t>
            </a:r>
          </a:p>
          <a:p>
            <a:pPr lvl="0"/>
            <a:r>
              <a:rPr lang="en-US" altLang="zh-CN" dirty="0"/>
              <a:t>4.0 Relationship between leading causes of death and risk factors of death</a:t>
            </a:r>
            <a:endParaRPr lang="zh-CN" altLang="zh-CN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15C93225-AB47-461B-A3C3-8F41108FCB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0410" y="1610021"/>
            <a:ext cx="7403117" cy="363795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6B7B836E-BD8E-4929-9ABC-23DA00C11A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639" y="1168293"/>
            <a:ext cx="372427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83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6" y="155100"/>
            <a:ext cx="5034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Ⅱ</a:t>
            </a:r>
          </a:p>
          <a:p>
            <a:pPr lvl="0"/>
            <a:r>
              <a:rPr lang="en-US" altLang="zh-CN" dirty="0"/>
              <a:t>4.0 Relationship between leading causes of death and risk factors of death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1843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2639" y="295927"/>
            <a:ext cx="4965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Conclusion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688DCFD0-A12E-42D3-A11A-C90CC2452788}"/>
              </a:ext>
            </a:extLst>
          </p:cNvPr>
          <p:cNvGrpSpPr/>
          <p:nvPr/>
        </p:nvGrpSpPr>
        <p:grpSpPr>
          <a:xfrm>
            <a:off x="2532946" y="3585745"/>
            <a:ext cx="5917029" cy="1462041"/>
            <a:chOff x="3251291" y="3774209"/>
            <a:chExt cx="5917029" cy="1462041"/>
          </a:xfrm>
        </p:grpSpPr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F7EAE56C-4F79-446D-92ED-D61A2F115B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6279" y="3774209"/>
              <a:ext cx="1462041" cy="1462041"/>
            </a:xfrm>
            <a:prstGeom prst="rect">
              <a:avLst/>
            </a:prstGeom>
          </p:spPr>
        </p:pic>
        <p:sp>
          <p:nvSpPr>
            <p:cNvPr id="35" name="圆角矩形 12">
              <a:extLst>
                <a:ext uri="{FF2B5EF4-FFF2-40B4-BE49-F238E27FC236}">
                  <a16:creationId xmlns:a16="http://schemas.microsoft.com/office/drawing/2014/main" id="{95182263-9220-4362-AC2D-9789FEC9F063}"/>
                </a:ext>
              </a:extLst>
            </p:cNvPr>
            <p:cNvSpPr/>
            <p:nvPr/>
          </p:nvSpPr>
          <p:spPr>
            <a:xfrm>
              <a:off x="3251291" y="3902783"/>
              <a:ext cx="4252373" cy="1204891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lvl="0" algn="ctr">
                <a:defRPr/>
              </a:pPr>
              <a:r>
                <a:rPr kumimoji="0" lang="en-US" altLang="zh-CN" sz="2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Keep He</a:t>
              </a:r>
              <a:r>
                <a:rPr lang="en-US" altLang="zh-CN" sz="2000" b="1" kern="0" dirty="0" err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althy</a:t>
              </a:r>
              <a:r>
                <a:rPr lang="en-US" altLang="zh-CN" sz="2000" b="1" kern="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!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990ABBFE-47B9-4DA7-B9A1-52A60414299E}"/>
              </a:ext>
            </a:extLst>
          </p:cNvPr>
          <p:cNvSpPr txBox="1"/>
          <p:nvPr/>
        </p:nvSpPr>
        <p:spPr>
          <a:xfrm>
            <a:off x="610415" y="1305289"/>
            <a:ext cx="9762092" cy="171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Coronary heart disease is the most leading causes of death 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Eating few fruit and vegetables is the main risk exiting in people’s health.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People in Texas need to pay full attention to their health status.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In general, both risk factors may contribute to unnatural death.</a:t>
            </a:r>
            <a:endParaRPr lang="zh-CN" altLang="en-US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491861"/>
      </p:ext>
    </p:extLst>
  </p:cSld>
  <p:clrMapOvr>
    <a:masterClrMapping/>
  </p:clrMapOvr>
  <p:transition spd="slow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607724" y="2359193"/>
            <a:ext cx="4367284" cy="1514902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83033" y="2701145"/>
            <a:ext cx="4367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Thanks!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5077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2639" y="295927"/>
            <a:ext cx="4012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Date Sources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00A784E-99F0-4C6D-A04E-1259BCE14B87}"/>
              </a:ext>
            </a:extLst>
          </p:cNvPr>
          <p:cNvSpPr/>
          <p:nvPr/>
        </p:nvSpPr>
        <p:spPr>
          <a:xfrm>
            <a:off x="229070" y="2583238"/>
            <a:ext cx="88481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Link:</a:t>
            </a: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latin typeface="等线" panose="02010600030101010101" pitchFamily="2" charset="-122"/>
                <a:cs typeface="Times New Roman" panose="02020603050405020304" pitchFamily="18" charset="0"/>
              </a:rPr>
              <a:t>https://catalog.data.gov/dataset/community-health-status-indicators-chsi-to-combat-obesity-heart-disease-and-cancer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16EA22C-5D17-4ADE-A8F6-E16B7B859D15}"/>
              </a:ext>
            </a:extLst>
          </p:cNvPr>
          <p:cNvSpPr/>
          <p:nvPr/>
        </p:nvSpPr>
        <p:spPr>
          <a:xfrm>
            <a:off x="229070" y="150852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i="0" dirty="0">
                <a:solidFill>
                  <a:srgbClr val="444444"/>
                </a:solidFill>
                <a:effectLst/>
                <a:latin typeface="Lato"/>
              </a:rPr>
              <a:t>Community Health Status Indicators (CHSI) to Combat Obesity, Heart Disease and Cancer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6BCC7A3-1739-4A02-846D-0C50EE2BB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19" y="784620"/>
            <a:ext cx="36480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0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386220" y="1037118"/>
            <a:ext cx="286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</a:rPr>
              <a:t>Original file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7E2A869-5D80-4954-800C-AC9DC0CA1976}"/>
              </a:ext>
            </a:extLst>
          </p:cNvPr>
          <p:cNvSpPr txBox="1"/>
          <p:nvPr/>
        </p:nvSpPr>
        <p:spPr>
          <a:xfrm>
            <a:off x="907819" y="155101"/>
            <a:ext cx="45037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Cleaning and Preprocessing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STEP</a:t>
            </a:r>
            <a:r>
              <a:rPr kumimoji="0" lang="en-US" altLang="zh-CN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1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C5217F8-99E8-468D-8205-4476B47159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07" y="887099"/>
            <a:ext cx="9969174" cy="262793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21CB23D-CEF3-4C54-912A-C4D5ECABFC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107" y="3800475"/>
            <a:ext cx="10019182" cy="2809543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679513E6-B5CA-42B3-8786-F71ACF394951}"/>
              </a:ext>
            </a:extLst>
          </p:cNvPr>
          <p:cNvSpPr txBox="1"/>
          <p:nvPr/>
        </p:nvSpPr>
        <p:spPr>
          <a:xfrm>
            <a:off x="10251281" y="3965171"/>
            <a:ext cx="1903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df.replace</a:t>
            </a:r>
            <a:endParaRPr lang="en-US" altLang="zh-CN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 -1111&amp;-2222</a:t>
            </a:r>
            <a:endParaRPr lang="zh-CN" altLang="en-US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853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386220" y="1037118"/>
            <a:ext cx="286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dirty="0" err="1">
                <a:solidFill>
                  <a:srgbClr val="FF9933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df.loc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7E2A869-5D80-4954-800C-AC9DC0CA1976}"/>
              </a:ext>
            </a:extLst>
          </p:cNvPr>
          <p:cNvSpPr txBox="1"/>
          <p:nvPr/>
        </p:nvSpPr>
        <p:spPr>
          <a:xfrm>
            <a:off x="907819" y="155101"/>
            <a:ext cx="45037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Cleaning and Preprocessing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STEP</a:t>
            </a:r>
            <a:r>
              <a:rPr kumimoji="0" lang="en-US" altLang="zh-CN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2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6807FD2-A969-4CD2-8ECD-E2DF75B6D0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19" y="1037118"/>
            <a:ext cx="9900159" cy="227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78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985274" y="1076709"/>
            <a:ext cx="286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err="1">
                <a:solidFill>
                  <a:srgbClr val="FF9933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df.groupby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7E2A869-5D80-4954-800C-AC9DC0CA1976}"/>
              </a:ext>
            </a:extLst>
          </p:cNvPr>
          <p:cNvSpPr txBox="1"/>
          <p:nvPr/>
        </p:nvSpPr>
        <p:spPr>
          <a:xfrm>
            <a:off x="907819" y="155101"/>
            <a:ext cx="45037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Cleaning and Preprocessing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STEP</a:t>
            </a:r>
            <a:r>
              <a:rPr kumimoji="0" lang="en-US" altLang="zh-CN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3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79513E6-B5CA-42B3-8786-F71ACF394951}"/>
              </a:ext>
            </a:extLst>
          </p:cNvPr>
          <p:cNvSpPr txBox="1"/>
          <p:nvPr/>
        </p:nvSpPr>
        <p:spPr>
          <a:xfrm>
            <a:off x="9985273" y="3940704"/>
            <a:ext cx="1903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solidFill>
                  <a:srgbClr val="FF9933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df.sum</a:t>
            </a:r>
            <a:endParaRPr lang="zh-CN" altLang="en-US" dirty="0">
              <a:solidFill>
                <a:srgbClr val="FF9933"/>
              </a:solidFill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CD2EB25-B90E-41A1-B951-B2FEAE0D70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7" y="816695"/>
            <a:ext cx="8123119" cy="285371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34B82BB1-4201-4218-A906-09FB02B47528}"/>
              </a:ext>
            </a:extLst>
          </p:cNvPr>
          <p:cNvSpPr txBox="1"/>
          <p:nvPr/>
        </p:nvSpPr>
        <p:spPr>
          <a:xfrm>
            <a:off x="9985273" y="1544993"/>
            <a:ext cx="286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err="1">
                <a:solidFill>
                  <a:srgbClr val="FF9933"/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df.drop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D617EB-E2FE-4381-8708-C51191EE1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319" y="3775386"/>
            <a:ext cx="5842980" cy="292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7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10" grpId="0"/>
      <p:bldP spid="1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47E2A869-5D80-4954-800C-AC9DC0CA1976}"/>
              </a:ext>
            </a:extLst>
          </p:cNvPr>
          <p:cNvSpPr txBox="1"/>
          <p:nvPr/>
        </p:nvSpPr>
        <p:spPr>
          <a:xfrm>
            <a:off x="907819" y="155102"/>
            <a:ext cx="434283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Cleaning and Preprocessing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STEP</a:t>
            </a:r>
            <a:r>
              <a:rPr kumimoji="0" lang="en-US" altLang="zh-CN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4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1F68212-27CF-4CD5-8223-638753E83FDA}"/>
              </a:ext>
            </a:extLst>
          </p:cNvPr>
          <p:cNvSpPr txBox="1"/>
          <p:nvPr/>
        </p:nvSpPr>
        <p:spPr>
          <a:xfrm>
            <a:off x="8988478" y="447489"/>
            <a:ext cx="2675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</a:rPr>
              <a:t>Get the</a:t>
            </a:r>
            <a:r>
              <a:rPr kumimoji="0" lang="en-US" altLang="zh-CN" sz="18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</a:rPr>
              <a:t> combined FIPS</a:t>
            </a:r>
            <a:r>
              <a:rPr lang="en-US" altLang="zh-CN" noProof="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微软雅黑" panose="020B0503020204020204" pitchFamily="34" charset="-122"/>
              </a:rPr>
              <a:t>code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F950D1D-F18C-41A7-8B98-C23A6D48D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490" y="1266244"/>
            <a:ext cx="8070866" cy="331273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25B1897-EFEF-44B8-9A9A-4ABB85FC9A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473" y="2087392"/>
            <a:ext cx="762000" cy="225742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1DD6F4F5-D3B3-494A-97F9-F2918B9C3A82}"/>
              </a:ext>
            </a:extLst>
          </p:cNvPr>
          <p:cNvSpPr/>
          <p:nvPr/>
        </p:nvSpPr>
        <p:spPr>
          <a:xfrm>
            <a:off x="193239" y="2205729"/>
            <a:ext cx="3769282" cy="22685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AC48033C-29E9-4B21-9918-8B01732D4241}"/>
              </a:ext>
            </a:extLst>
          </p:cNvPr>
          <p:cNvSpPr/>
          <p:nvPr/>
        </p:nvSpPr>
        <p:spPr>
          <a:xfrm>
            <a:off x="8725191" y="3003211"/>
            <a:ext cx="823658" cy="425789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24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6" y="155100"/>
            <a:ext cx="33530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Ⅰ</a:t>
            </a:r>
          </a:p>
          <a:p>
            <a:pPr lvl="0"/>
            <a:r>
              <a:rPr lang="en-US" altLang="zh-CN" dirty="0"/>
              <a:t>1.0 Compare the leading causes of death between states</a:t>
            </a:r>
            <a:endParaRPr lang="zh-CN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7C3FBE1-E224-49A0-B783-CAC9EDDA3E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738" y="0"/>
            <a:ext cx="7939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05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5" y="155100"/>
            <a:ext cx="3448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</a:t>
            </a:r>
          </a:p>
          <a:p>
            <a:pPr lvl="0"/>
            <a:r>
              <a:rPr lang="en-US" altLang="zh-CN" dirty="0"/>
              <a:t>2.0 Compare the total death number of leading causes</a:t>
            </a:r>
            <a:endParaRPr lang="zh-CN" altLang="zh-CN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877CBA0-8A1B-4920-A12A-4F5D93C4E2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52317"/>
            <a:ext cx="6275230" cy="594495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878CD2C-6CF7-40C9-BCD1-AF869B561EC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41" t="3489" r="13650" b="359"/>
          <a:stretch/>
        </p:blipFill>
        <p:spPr>
          <a:xfrm>
            <a:off x="263758" y="1236357"/>
            <a:ext cx="6458129" cy="134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33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9719"/>
            <a:ext cx="982639" cy="466318"/>
          </a:xfrm>
          <a:prstGeom prst="rect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74F845A-E0D2-49FE-85D5-84B776ECA5D2}"/>
              </a:ext>
            </a:extLst>
          </p:cNvPr>
          <p:cNvSpPr txBox="1"/>
          <p:nvPr/>
        </p:nvSpPr>
        <p:spPr>
          <a:xfrm>
            <a:off x="1061056" y="155100"/>
            <a:ext cx="4048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Data Analysis Ⅰ</a:t>
            </a:r>
          </a:p>
          <a:p>
            <a:pPr lvl="0"/>
            <a:r>
              <a:rPr lang="en-US" altLang="zh-CN" dirty="0"/>
              <a:t>3.0 Distribution of death resulted from leading causes from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STATE</a:t>
            </a:r>
            <a:r>
              <a:rPr lang="en-US" altLang="zh-CN" dirty="0"/>
              <a:t> level </a:t>
            </a:r>
            <a:endParaRPr lang="zh-CN" altLang="zh-CN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8EABDCB-D764-4C6F-AEDB-9F51D1414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0131" y="3612679"/>
            <a:ext cx="4453926" cy="2397234"/>
          </a:xfrm>
          <a:prstGeom prst="rect">
            <a:avLst/>
          </a:prstGeom>
        </p:spPr>
      </p:pic>
      <p:sp>
        <p:nvSpPr>
          <p:cNvPr id="10" name="圆角矩形 12">
            <a:extLst>
              <a:ext uri="{FF2B5EF4-FFF2-40B4-BE49-F238E27FC236}">
                <a16:creationId xmlns:a16="http://schemas.microsoft.com/office/drawing/2014/main" id="{C3D62BFC-68A3-4804-85E0-BDB9D96C349F}"/>
              </a:ext>
            </a:extLst>
          </p:cNvPr>
          <p:cNvSpPr/>
          <p:nvPr/>
        </p:nvSpPr>
        <p:spPr>
          <a:xfrm>
            <a:off x="2568399" y="1672095"/>
            <a:ext cx="1884219" cy="618978"/>
          </a:xfrm>
          <a:prstGeom prst="roundRect">
            <a:avLst>
              <a:gd name="adj" fmla="val 50000"/>
            </a:avLst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Coronary heart disease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圆角矩形 12">
            <a:extLst>
              <a:ext uri="{FF2B5EF4-FFF2-40B4-BE49-F238E27FC236}">
                <a16:creationId xmlns:a16="http://schemas.microsoft.com/office/drawing/2014/main" id="{61D22F69-1291-4682-8313-157E38C65E51}"/>
              </a:ext>
            </a:extLst>
          </p:cNvPr>
          <p:cNvSpPr/>
          <p:nvPr/>
        </p:nvSpPr>
        <p:spPr>
          <a:xfrm>
            <a:off x="6957752" y="1000837"/>
            <a:ext cx="1884219" cy="618978"/>
          </a:xfrm>
          <a:prstGeom prst="roundRect">
            <a:avLst>
              <a:gd name="adj" fmla="val 50000"/>
            </a:avLst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n-US" altLang="zh-CN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Stroke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圆角矩形 12">
            <a:extLst>
              <a:ext uri="{FF2B5EF4-FFF2-40B4-BE49-F238E27FC236}">
                <a16:creationId xmlns:a16="http://schemas.microsoft.com/office/drawing/2014/main" id="{743D7553-706F-4F7E-B742-4D4CF7C1B2D9}"/>
              </a:ext>
            </a:extLst>
          </p:cNvPr>
          <p:cNvSpPr/>
          <p:nvPr/>
        </p:nvSpPr>
        <p:spPr>
          <a:xfrm>
            <a:off x="2949981" y="3119511"/>
            <a:ext cx="1884219" cy="618978"/>
          </a:xfrm>
          <a:prstGeom prst="roundRect">
            <a:avLst>
              <a:gd name="adj" fmla="val 50000"/>
            </a:avLst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Lung cancer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18562D5-BF38-4DC0-926F-5F2A82373A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0131" y="632153"/>
            <a:ext cx="2714625" cy="30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295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324</Words>
  <Application>Microsoft Office PowerPoint</Application>
  <PresentationFormat>宽屏</PresentationFormat>
  <Paragraphs>78</Paragraphs>
  <Slides>19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2" baseType="lpstr">
      <vt:lpstr>Lato</vt:lpstr>
      <vt:lpstr>等线</vt:lpstr>
      <vt:lpstr>等线 Light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office2016mac15428</dc:creator>
  <cp:lastModifiedBy>office2016mac15428</cp:lastModifiedBy>
  <cp:revision>10</cp:revision>
  <dcterms:created xsi:type="dcterms:W3CDTF">2019-04-09T13:20:06Z</dcterms:created>
  <dcterms:modified xsi:type="dcterms:W3CDTF">2019-04-09T15:47:28Z</dcterms:modified>
</cp:coreProperties>
</file>