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3" r:id="rId4"/>
    <p:sldId id="257" r:id="rId5"/>
    <p:sldId id="261" r:id="rId6"/>
    <p:sldId id="262" r:id="rId7"/>
    <p:sldId id="264" r:id="rId8"/>
    <p:sldId id="276" r:id="rId9"/>
    <p:sldId id="275" r:id="rId10"/>
    <p:sldId id="277" r:id="rId11"/>
    <p:sldId id="260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 Ipinyomi" initials="FI" lastIdx="2" clrIdx="0">
    <p:extLst>
      <p:ext uri="{19B8F6BF-5375-455C-9EA6-DF929625EA0E}">
        <p15:presenceInfo xmlns:p15="http://schemas.microsoft.com/office/powerpoint/2012/main" userId="S-1-5-21-1117850145-1682116191-196506527-13428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90FC8-0F34-4497-9A72-3449975F847D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0DDD7-3359-4AEB-BDE0-D1E6B47BC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726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CA7CC-D3D8-49BC-9140-B0464139A1CC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59C15-8DFE-4204-863B-32B7A9798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0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59C15-8DFE-4204-863B-32B7A979830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0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Personhood involved a continuous state of becoming.  A human being is not necessarily a person; there is usually no separate word for human being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59C15-8DFE-4204-863B-32B7A97983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15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7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9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0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2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55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8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2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2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0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81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Bzo_-UgOet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Deconstructing the Legal Imperatives for Promoting Positive Peace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Articulating the ‘right’ to democracy in SSA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22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Project: social </a:t>
            </a:r>
            <a:r>
              <a:rPr lang="en-GB" dirty="0" smtClean="0"/>
              <a:t>interests/limitations within African philosophy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/>
              <a:t>Exploring subsisting non-governmental communal systems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/>
              <a:t>Legitimate authority within SSA communal systems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/>
              <a:t>International community resistance to re-articulation of democracy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/>
              <a:t>‘Cultural relativism’ used as developmental tool rather than governmental licence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8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Project: 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" y="1845734"/>
            <a:ext cx="11951208" cy="439047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 smtClean="0"/>
              <a:t>Ethnography:  Election observation and democratic processes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 smtClean="0"/>
              <a:t>Interviews to identify how elections and democracy are understood and related to innate philosophy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 smtClean="0"/>
              <a:t>Deconstructive analysis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 smtClean="0"/>
              <a:t>Focus groups? </a:t>
            </a:r>
            <a:r>
              <a:rPr lang="en-GB" sz="2800" dirty="0" err="1" smtClean="0"/>
              <a:t>Etc</a:t>
            </a:r>
            <a:r>
              <a:rPr lang="en-GB" sz="2800" dirty="0" smtClean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09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Advocate: A Voice for the Voiceless</a:t>
            </a:r>
            <a:endParaRPr lang="en-GB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047164"/>
            <a:ext cx="9902816" cy="424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20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010" y="286603"/>
            <a:ext cx="9977669" cy="126211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Research Project in Context: Personal and Intellectual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682496"/>
            <a:ext cx="11814048" cy="46360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400" dirty="0" smtClean="0"/>
              <a:t>Background as a performance poet, inspirational speaker, musician, creative writer and student activist. (</a:t>
            </a:r>
            <a:r>
              <a:rPr lang="en-GB" sz="2400" i="1" dirty="0" smtClean="0"/>
              <a:t>Check out my </a:t>
            </a:r>
            <a:r>
              <a:rPr lang="en-GB" sz="2400" i="1" dirty="0" err="1" smtClean="0"/>
              <a:t>youtube</a:t>
            </a:r>
            <a:r>
              <a:rPr lang="en-GB" sz="2400" i="1" dirty="0" smtClean="0"/>
              <a:t> videos!</a:t>
            </a:r>
            <a:r>
              <a:rPr lang="en-GB" sz="2400" dirty="0"/>
              <a:t>) </a:t>
            </a:r>
            <a:r>
              <a:rPr lang="en-GB" sz="1600" dirty="0">
                <a:hlinkClick r:id="rId2"/>
              </a:rPr>
              <a:t>https://www.youtube.com/watch?v=Bzo_-</a:t>
            </a:r>
            <a:r>
              <a:rPr lang="en-GB" sz="1600" dirty="0" smtClean="0">
                <a:hlinkClick r:id="rId2"/>
              </a:rPr>
              <a:t>UgOetU</a:t>
            </a:r>
            <a:r>
              <a:rPr lang="en-GB" sz="1600" dirty="0" smtClean="0"/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GB" sz="1600" dirty="0"/>
          </a:p>
          <a:p>
            <a:pPr algn="just">
              <a:buFont typeface="Wingdings" panose="05000000000000000000" pitchFamily="2" charset="2"/>
              <a:buChar char="v"/>
            </a:pPr>
            <a:endParaRPr lang="en-GB" sz="1600" dirty="0" smtClean="0"/>
          </a:p>
          <a:p>
            <a:pPr algn="just">
              <a:buFont typeface="Wingdings" panose="05000000000000000000" pitchFamily="2" charset="2"/>
              <a:buChar char="v"/>
            </a:pPr>
            <a:endParaRPr lang="en-GB" sz="16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400" dirty="0" smtClean="0"/>
              <a:t>Experience as human rights lawyer, election monitoring/petitioning and President of a law clinic encouraged me to look for objective solutions problems afflicting ordinary people 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smtClean="0"/>
              <a:t>LL.M in International Human Rights and Humanitarian Law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400" dirty="0" smtClean="0"/>
              <a:t>PhD thesis </a:t>
            </a:r>
            <a:r>
              <a:rPr lang="en-GB" sz="2400" dirty="0"/>
              <a:t>examined the use of the </a:t>
            </a:r>
            <a:r>
              <a:rPr lang="en-GB" sz="2400" dirty="0" smtClean="0"/>
              <a:t>potential prevent </a:t>
            </a:r>
            <a:r>
              <a:rPr lang="en-GB" sz="2400" dirty="0"/>
              <a:t>dimension of R2P </a:t>
            </a:r>
            <a:r>
              <a:rPr lang="en-GB" sz="2400" dirty="0" smtClean="0"/>
              <a:t>to prevent conflict, human rights violations and mass atrocities</a:t>
            </a:r>
            <a:endParaRPr lang="en-GB" sz="2400" dirty="0"/>
          </a:p>
          <a:p>
            <a:pPr algn="just">
              <a:buFont typeface="Wingdings" panose="05000000000000000000" pitchFamily="2" charset="2"/>
              <a:buChar char="v"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67" y="2369648"/>
            <a:ext cx="2067697" cy="140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Bridging the Gap between PhD &amp;Project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76" y="1737360"/>
            <a:ext cx="11649456" cy="4562856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GB" dirty="0" smtClean="0"/>
              <a:t> </a:t>
            </a:r>
            <a:r>
              <a:rPr lang="en-GB" sz="2400" dirty="0" smtClean="0"/>
              <a:t>PhD thesis conclusions - solutions fail to take into account the incongruence between community social dynamics and innate philosophies, national systems, and the international system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400" i="1" dirty="0" smtClean="0"/>
              <a:t>‘Exploring </a:t>
            </a:r>
            <a:r>
              <a:rPr lang="en-US" sz="2400" i="1" dirty="0"/>
              <a:t>the Value of Cultural Relativism to International Human Rights Law through Yoruba Proverbs and </a:t>
            </a:r>
            <a:r>
              <a:rPr lang="en-US" sz="2400" i="1" dirty="0" smtClean="0"/>
              <a:t>Jurisprudence’ </a:t>
            </a:r>
            <a:r>
              <a:rPr lang="en-US" sz="2400" dirty="0" smtClean="0"/>
              <a:t>explored philosophies that impact on democracy  and HR of one ethno-linguistic group. (Incongruence between state and people)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 </a:t>
            </a:r>
            <a:r>
              <a:rPr lang="en-US" sz="2400" i="1" dirty="0" smtClean="0"/>
              <a:t>‘The </a:t>
            </a:r>
            <a:r>
              <a:rPr lang="en-US" sz="2400" i="1" dirty="0"/>
              <a:t>Impact of African Philosophy on the </a:t>
            </a:r>
            <a:r>
              <a:rPr lang="en-US" sz="2400" i="1" dirty="0" err="1"/>
              <a:t>Realisation</a:t>
            </a:r>
            <a:r>
              <a:rPr lang="en-US" sz="2400" i="1" dirty="0"/>
              <a:t> of International Community and the Observance of International </a:t>
            </a:r>
            <a:r>
              <a:rPr lang="en-US" sz="2400" i="1" dirty="0" smtClean="0"/>
              <a:t>Law’ </a:t>
            </a:r>
            <a:r>
              <a:rPr lang="en-US" sz="1600" dirty="0" smtClean="0"/>
              <a:t>(accepted for publication </a:t>
            </a:r>
            <a:r>
              <a:rPr lang="en-GB" sz="1600" dirty="0"/>
              <a:t>International Community Law </a:t>
            </a:r>
            <a:r>
              <a:rPr lang="en-GB" sz="1600" dirty="0" smtClean="0"/>
              <a:t>Review Jan 2015)</a:t>
            </a:r>
            <a:r>
              <a:rPr lang="en-US" sz="2400" dirty="0" smtClean="0"/>
              <a:t> explored the overall incongruence between international community – state – people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8781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the Topic: Legal Imperatives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32571" cy="40233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GB" sz="2800" dirty="0" smtClean="0"/>
              <a:t>Negative peace: </a:t>
            </a:r>
            <a:r>
              <a:rPr lang="en-US" sz="2800" dirty="0" smtClean="0"/>
              <a:t>mere absence </a:t>
            </a:r>
            <a:r>
              <a:rPr lang="en-US" sz="2800" dirty="0"/>
              <a:t>of </a:t>
            </a:r>
            <a:r>
              <a:rPr lang="en-US" sz="2800" dirty="0" smtClean="0"/>
              <a:t>violence,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Positive peace: restoration </a:t>
            </a:r>
            <a:r>
              <a:rPr lang="en-US" sz="2800" dirty="0"/>
              <a:t>of relationships, </a:t>
            </a:r>
            <a:r>
              <a:rPr lang="en-US" sz="2800" dirty="0" smtClean="0"/>
              <a:t>creation </a:t>
            </a:r>
            <a:r>
              <a:rPr lang="en-US" sz="2800" dirty="0"/>
              <a:t>of </a:t>
            </a:r>
            <a:r>
              <a:rPr lang="en-US" sz="2800" dirty="0" smtClean="0"/>
              <a:t>social &amp; political </a:t>
            </a:r>
            <a:r>
              <a:rPr lang="en-US" sz="2800" dirty="0"/>
              <a:t>systems that </a:t>
            </a:r>
            <a:r>
              <a:rPr lang="en-US" sz="2800" dirty="0" smtClean="0"/>
              <a:t>serve </a:t>
            </a:r>
            <a:r>
              <a:rPr lang="en-US" sz="2800" dirty="0"/>
              <a:t>needs of the whole population and </a:t>
            </a:r>
            <a:r>
              <a:rPr lang="en-US" sz="2800" dirty="0" smtClean="0"/>
              <a:t>constructive </a:t>
            </a:r>
            <a:r>
              <a:rPr lang="en-US" sz="2800" dirty="0"/>
              <a:t>resolution of conflict.</a:t>
            </a:r>
            <a:endParaRPr lang="en-GB" sz="2800" i="1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sz="2800" i="1" dirty="0" smtClean="0"/>
              <a:t>Democracy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sz="2800" dirty="0"/>
              <a:t>Human Rights &amp; Equality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sz="2800" dirty="0" smtClean="0"/>
              <a:t>Conflict Prevention: aggression, </a:t>
            </a:r>
            <a:r>
              <a:rPr lang="en-GB" sz="2800" dirty="0" err="1" smtClean="0"/>
              <a:t>univ</a:t>
            </a:r>
            <a:r>
              <a:rPr lang="en-GB" sz="2800" dirty="0" smtClean="0"/>
              <a:t> juris for war crimes </a:t>
            </a:r>
            <a:r>
              <a:rPr lang="en-GB" sz="2800" dirty="0" err="1" smtClean="0"/>
              <a:t>etc</a:t>
            </a:r>
            <a:endParaRPr lang="en-GB" sz="2800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sz="2800" dirty="0" smtClean="0"/>
              <a:t>Sustainable Development/MDGs/right to environment etc…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205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34" y="286603"/>
            <a:ext cx="9901646" cy="1115477"/>
          </a:xfrm>
        </p:spPr>
        <p:txBody>
          <a:bodyPr/>
          <a:lstStyle/>
          <a:p>
            <a:r>
              <a:rPr lang="en-GB" dirty="0" smtClean="0"/>
              <a:t>Two Paradigmatic Extremes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3" y="1733006"/>
            <a:ext cx="11947289" cy="454892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GB" sz="2400" dirty="0" smtClean="0"/>
              <a:t>The evolutionary civilisation ‘Western’ paradigm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GB" sz="2400" dirty="0" smtClean="0"/>
              <a:t>The African philosophical paradigm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400" i="1" dirty="0" err="1" smtClean="0"/>
              <a:t>Ujamaa</a:t>
            </a:r>
            <a:r>
              <a:rPr lang="en-GB" sz="2400" dirty="0" smtClean="0"/>
              <a:t> (East African mainly Tanzanian) ‘</a:t>
            </a:r>
            <a:r>
              <a:rPr lang="en-GB" sz="2400" dirty="0" err="1" smtClean="0"/>
              <a:t>familyhood</a:t>
            </a:r>
            <a:r>
              <a:rPr lang="en-GB" sz="2400" dirty="0" smtClean="0"/>
              <a:t>’ ‘</a:t>
            </a:r>
            <a:r>
              <a:rPr lang="en-US" sz="2400" dirty="0"/>
              <a:t>uniting with your countrymen as one extended </a:t>
            </a:r>
            <a:r>
              <a:rPr lang="en-US" sz="2400" dirty="0" smtClean="0"/>
              <a:t>family</a:t>
            </a:r>
            <a:r>
              <a:rPr lang="en-GB" sz="2400" dirty="0" smtClean="0"/>
              <a:t>’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400" i="1" dirty="0" smtClean="0"/>
              <a:t>Ubuntu/</a:t>
            </a:r>
            <a:r>
              <a:rPr lang="en-GB" sz="2400" i="1" dirty="0" err="1" smtClean="0"/>
              <a:t>Hunhu</a:t>
            </a:r>
            <a:r>
              <a:rPr lang="en-GB" sz="2400" i="1" dirty="0" smtClean="0"/>
              <a:t> </a:t>
            </a:r>
            <a:r>
              <a:rPr lang="en-GB" sz="2400" dirty="0" smtClean="0"/>
              <a:t>(Southern Africa) ‘</a:t>
            </a:r>
            <a:r>
              <a:rPr lang="en-US" sz="2400" dirty="0" smtClean="0"/>
              <a:t>the </a:t>
            </a:r>
            <a:r>
              <a:rPr lang="en-US" sz="2400" dirty="0"/>
              <a:t>belief in a universal bond of sharing that connects all humanity</a:t>
            </a:r>
            <a:r>
              <a:rPr lang="en-GB" sz="2400" dirty="0" smtClean="0"/>
              <a:t>’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400" i="1" dirty="0" err="1" smtClean="0"/>
              <a:t>Ummuna</a:t>
            </a:r>
            <a:r>
              <a:rPr lang="en-GB" sz="2400" i="1" dirty="0" smtClean="0"/>
              <a:t> </a:t>
            </a:r>
            <a:r>
              <a:rPr lang="en-GB" sz="2400" i="1" dirty="0" err="1"/>
              <a:t>bu</a:t>
            </a:r>
            <a:r>
              <a:rPr lang="en-GB" sz="2400" i="1" dirty="0"/>
              <a:t> </a:t>
            </a:r>
            <a:r>
              <a:rPr lang="en-GB" sz="2400" i="1" dirty="0" err="1" smtClean="0"/>
              <a:t>ike</a:t>
            </a:r>
            <a:r>
              <a:rPr lang="en-GB" sz="2400" i="1" dirty="0" smtClean="0"/>
              <a:t> </a:t>
            </a:r>
            <a:r>
              <a:rPr lang="en-GB" sz="2400" dirty="0" smtClean="0"/>
              <a:t>(eastern Nigeria) ‘</a:t>
            </a:r>
            <a:r>
              <a:rPr lang="en-GB" sz="2400" dirty="0"/>
              <a:t>in brotherhood is </a:t>
            </a:r>
            <a:r>
              <a:rPr lang="en-GB" sz="2400" dirty="0" smtClean="0"/>
              <a:t>strength’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400" dirty="0" err="1" smtClean="0"/>
              <a:t>Gyekye</a:t>
            </a:r>
            <a:r>
              <a:rPr lang="en-GB" sz="2400" dirty="0"/>
              <a:t>, </a:t>
            </a:r>
            <a:r>
              <a:rPr lang="en-GB" sz="2400" dirty="0" err="1"/>
              <a:t>Menkiti</a:t>
            </a:r>
            <a:r>
              <a:rPr lang="en-GB" sz="2400" dirty="0"/>
              <a:t>, </a:t>
            </a:r>
            <a:r>
              <a:rPr lang="en-GB" sz="2400" dirty="0" err="1"/>
              <a:t>Nyerere</a:t>
            </a:r>
            <a:r>
              <a:rPr lang="en-GB" sz="2400" dirty="0"/>
              <a:t>, Nkrumah, Senghor, </a:t>
            </a:r>
            <a:r>
              <a:rPr lang="en-GB" sz="2400" dirty="0" smtClean="0"/>
              <a:t>Cabral, </a:t>
            </a:r>
            <a:r>
              <a:rPr lang="en-GB" sz="2400" dirty="0" err="1" smtClean="0"/>
              <a:t>Gbadegesin</a:t>
            </a:r>
            <a:endParaRPr lang="en-GB" sz="2400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7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Similar Aspects of African Philosophical Paradigm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737360"/>
            <a:ext cx="11932920" cy="45628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Predominance of the community and the family, preservation of its customs/culture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Promotes collectivism</a:t>
            </a:r>
            <a:r>
              <a:rPr lang="en-GB" sz="2400" dirty="0"/>
              <a:t>, and harmony and </a:t>
            </a:r>
            <a:r>
              <a:rPr lang="en-GB" sz="2400" dirty="0" smtClean="0"/>
              <a:t>frowns </a:t>
            </a:r>
            <a:r>
              <a:rPr lang="en-GB" sz="2400" dirty="0"/>
              <a:t>on </a:t>
            </a:r>
            <a:r>
              <a:rPr lang="en-GB" sz="2400" dirty="0" smtClean="0"/>
              <a:t>individualism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Focuses </a:t>
            </a:r>
            <a:r>
              <a:rPr lang="en-GB" sz="2400" dirty="0"/>
              <a:t>on interdependence, caring, humanity and show disregard for state </a:t>
            </a:r>
            <a:r>
              <a:rPr lang="en-GB" sz="2400" dirty="0" smtClean="0"/>
              <a:t>boundaries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African </a:t>
            </a:r>
            <a:r>
              <a:rPr lang="en-GB" sz="2400" dirty="0" smtClean="0"/>
              <a:t>communities are fused a singular entity; a society </a:t>
            </a:r>
            <a:r>
              <a:rPr lang="en-GB" sz="2400" dirty="0"/>
              <a:t>not constituted by </a:t>
            </a:r>
            <a:r>
              <a:rPr lang="en-GB" sz="2400" dirty="0" smtClean="0"/>
              <a:t>individuals, community </a:t>
            </a:r>
            <a:r>
              <a:rPr lang="en-GB" sz="2400" dirty="0"/>
              <a:t>constitutes </a:t>
            </a:r>
            <a:r>
              <a:rPr lang="en-GB" sz="2400" dirty="0" smtClean="0"/>
              <a:t>persons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E.g. Yoruba “</a:t>
            </a:r>
            <a:r>
              <a:rPr lang="en-GB" sz="2400" dirty="0" err="1" smtClean="0"/>
              <a:t>Omoluabi</a:t>
            </a:r>
            <a:r>
              <a:rPr lang="en-GB" sz="2400" dirty="0" smtClean="0"/>
              <a:t>” – </a:t>
            </a:r>
            <a:r>
              <a:rPr lang="en-GB" sz="2400" i="1" dirty="0" smtClean="0"/>
              <a:t>‘</a:t>
            </a:r>
            <a:r>
              <a:rPr lang="en-US" sz="2400" i="1" dirty="0"/>
              <a:t>a person is not </a:t>
            </a:r>
            <a:r>
              <a:rPr lang="en-US" sz="2400" i="1" dirty="0" smtClean="0"/>
              <a:t>human </a:t>
            </a:r>
            <a:r>
              <a:rPr lang="en-US" sz="2400" i="1" dirty="0"/>
              <a:t>by </a:t>
            </a:r>
            <a:r>
              <a:rPr lang="en-US" sz="2400" i="1" dirty="0" smtClean="0"/>
              <a:t>merely being </a:t>
            </a:r>
            <a:r>
              <a:rPr lang="en-US" sz="2400" i="1" dirty="0"/>
              <a:t>born, </a:t>
            </a:r>
            <a:r>
              <a:rPr lang="en-US" sz="2400" i="1" dirty="0" smtClean="0"/>
              <a:t>we </a:t>
            </a:r>
            <a:r>
              <a:rPr lang="en-US" sz="2400" i="1" dirty="0"/>
              <a:t>are human </a:t>
            </a:r>
            <a:r>
              <a:rPr lang="en-US" sz="2400" i="1" dirty="0" smtClean="0"/>
              <a:t>beings because </a:t>
            </a:r>
            <a:r>
              <a:rPr lang="en-US" sz="2400" i="1" dirty="0"/>
              <a:t>of the deeds and actions that connect us to others: to families to friends to community</a:t>
            </a:r>
            <a:r>
              <a:rPr lang="en-GB" sz="2400" i="1" dirty="0" smtClean="0"/>
              <a:t>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Different from socialism and communism not </a:t>
            </a:r>
            <a:r>
              <a:rPr lang="en-US" sz="2400" dirty="0"/>
              <a:t>essentialist nor disregarding </a:t>
            </a:r>
            <a:r>
              <a:rPr lang="en-US" sz="2400" dirty="0" smtClean="0"/>
              <a:t>historicity </a:t>
            </a:r>
            <a:r>
              <a:rPr lang="en-US" sz="2400" dirty="0"/>
              <a:t>or </a:t>
            </a:r>
            <a:r>
              <a:rPr lang="en-US" sz="2400" dirty="0" smtClean="0"/>
              <a:t>temporality</a:t>
            </a:r>
            <a:r>
              <a:rPr lang="en-US" sz="2400" dirty="0"/>
              <a:t>: Neither capitalist or socialist</a:t>
            </a:r>
            <a:endParaRPr lang="en-GB" sz="2400" dirty="0"/>
          </a:p>
          <a:p>
            <a:pPr>
              <a:buFont typeface="Wingdings" panose="05000000000000000000" pitchFamily="2" charset="2"/>
              <a:buChar char="v"/>
            </a:pPr>
            <a:endParaRPr lang="en-GB" sz="2400" i="1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27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472" y="286603"/>
            <a:ext cx="9665208" cy="1139861"/>
          </a:xfrm>
        </p:spPr>
        <p:txBody>
          <a:bodyPr/>
          <a:lstStyle/>
          <a:p>
            <a:r>
              <a:rPr lang="en-GB" dirty="0" smtClean="0"/>
              <a:t>Problems for Democracy in SSA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36" y="1828800"/>
            <a:ext cx="11896344" cy="444398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GB" sz="2500" dirty="0" smtClean="0"/>
              <a:t>Negative peace: Communal allegiances not </a:t>
            </a:r>
            <a:r>
              <a:rPr lang="en-GB" sz="2500" dirty="0"/>
              <a:t>transferred to state, </a:t>
            </a:r>
            <a:r>
              <a:rPr lang="en-GB" sz="2500" dirty="0" smtClean="0"/>
              <a:t>protected </a:t>
            </a:r>
            <a:r>
              <a:rPr lang="en-GB" sz="2500" dirty="0"/>
              <a:t>from </a:t>
            </a:r>
            <a:r>
              <a:rPr lang="en-GB" sz="2500" dirty="0" smtClean="0"/>
              <a:t>state. Increased tension, suspicion. High </a:t>
            </a:r>
            <a:r>
              <a:rPr lang="en-GB" sz="2500" dirty="0"/>
              <a:t>level of systematic frustration and social, political and ethnic </a:t>
            </a:r>
            <a:r>
              <a:rPr lang="en-GB" sz="2500" dirty="0" smtClean="0"/>
              <a:t>cleavages. Observation </a:t>
            </a:r>
            <a:r>
              <a:rPr lang="en-GB" sz="2500" dirty="0"/>
              <a:t>of democracy is pervaded by the primacy of community over individual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GB" sz="2500" dirty="0"/>
              <a:t>‘Western’ structure of democracy adopted unmodified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GB" sz="2500" dirty="0" smtClean="0"/>
              <a:t>Democracy defined by form and not substance. ICCPR provides for regular elections, political parties, participation does not ensure substantive ‘democracy’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GB" sz="2500" dirty="0" smtClean="0"/>
              <a:t>Implementing democracy, disregards the people’s philosophy, is more procedural and results in election, rigging, violence and endless petitioning – external validation/internal misrule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2114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for Democracy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1845734"/>
            <a:ext cx="11768328" cy="431732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3600" dirty="0"/>
              <a:t>Democracy’ has been used as a tool for opposition politicians to deceptively garner the support of the international community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600" dirty="0"/>
              <a:t>Involves a system of reward before election and is not policy driven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600" dirty="0" smtClean="0"/>
              <a:t>States </a:t>
            </a:r>
            <a:r>
              <a:rPr lang="en-GB" sz="3600" dirty="0"/>
              <a:t>lack both the cohesion </a:t>
            </a:r>
            <a:r>
              <a:rPr lang="en-GB" sz="3600" dirty="0" smtClean="0"/>
              <a:t>and effectiveness to </a:t>
            </a:r>
            <a:r>
              <a:rPr lang="en-GB" sz="3600" dirty="0"/>
              <a:t>achieve liberal democracy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3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Project: Legal Dimensions of Finding Democracy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464" y="1845734"/>
            <a:ext cx="11676888" cy="427160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 smtClean="0"/>
              <a:t>A right to good/humane governance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i="1" dirty="0" smtClean="0"/>
              <a:t>GG is beneficial </a:t>
            </a:r>
            <a:r>
              <a:rPr lang="en-US" sz="3200" i="1" dirty="0"/>
              <a:t>interaction between </a:t>
            </a:r>
            <a:r>
              <a:rPr lang="en-US" sz="3200" i="1" dirty="0" smtClean="0"/>
              <a:t>formal </a:t>
            </a:r>
            <a:r>
              <a:rPr lang="en-US" sz="3200" i="1" dirty="0" err="1" smtClean="0"/>
              <a:t>instns</a:t>
            </a:r>
            <a:r>
              <a:rPr lang="en-US" sz="3200" i="1" dirty="0" smtClean="0"/>
              <a:t> of state </a:t>
            </a:r>
            <a:r>
              <a:rPr lang="en-US" sz="3200" i="1" dirty="0"/>
              <a:t>and </a:t>
            </a:r>
            <a:r>
              <a:rPr lang="en-US" sz="3200" i="1" dirty="0" smtClean="0"/>
              <a:t>civil </a:t>
            </a:r>
            <a:r>
              <a:rPr lang="en-US" sz="3200" i="1" dirty="0"/>
              <a:t>society</a:t>
            </a:r>
            <a:r>
              <a:rPr lang="en-US" sz="3200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 smtClean="0"/>
              <a:t>GG </a:t>
            </a:r>
            <a:r>
              <a:rPr lang="en-GB" sz="3200" i="1" dirty="0"/>
              <a:t>comprises mechanisms, processes </a:t>
            </a:r>
            <a:r>
              <a:rPr lang="en-GB" sz="3200" i="1" dirty="0" smtClean="0"/>
              <a:t>… </a:t>
            </a:r>
            <a:r>
              <a:rPr lang="en-GB" sz="3200" i="1" dirty="0"/>
              <a:t>through which citizens and groups articulate their interests, exercise their legal </a:t>
            </a:r>
            <a:r>
              <a:rPr lang="en-GB" sz="3200" i="1" dirty="0" smtClean="0"/>
              <a:t>rights…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 smtClean="0"/>
              <a:t>GG - use </a:t>
            </a:r>
            <a:r>
              <a:rPr lang="en-GB" sz="3200" dirty="0"/>
              <a:t>of political authority </a:t>
            </a:r>
            <a:r>
              <a:rPr lang="en-GB" sz="3200" dirty="0" smtClean="0"/>
              <a:t>control … in </a:t>
            </a:r>
            <a:r>
              <a:rPr lang="en-GB" sz="3200" dirty="0"/>
              <a:t>relation to the management of its resources for </a:t>
            </a:r>
            <a:r>
              <a:rPr lang="en-GB" sz="3200" u="sng" dirty="0"/>
              <a:t>social and economic </a:t>
            </a:r>
            <a:r>
              <a:rPr lang="en-GB" sz="3200" dirty="0" smtClean="0"/>
              <a:t>development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 smtClean="0"/>
              <a:t>GG inclusive of Democracy and HR marries CP and ESC rights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84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2426</TotalTime>
  <Words>796</Words>
  <Application>Microsoft Office PowerPoint</Application>
  <PresentationFormat>Widescreen</PresentationFormat>
  <Paragraphs>64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Wingdings</vt:lpstr>
      <vt:lpstr>Retrospect</vt:lpstr>
      <vt:lpstr>Deconstructing the Legal Imperatives for Promoting Positive Peace</vt:lpstr>
      <vt:lpstr>The Research Project in Context: Personal and Intellectual </vt:lpstr>
      <vt:lpstr>Bridging the Gap between PhD &amp;Project</vt:lpstr>
      <vt:lpstr>Back to the Topic: Legal Imperatives</vt:lpstr>
      <vt:lpstr>Two Paradigmatic Extremes</vt:lpstr>
      <vt:lpstr>Similar Aspects of African Philosophical Paradigm</vt:lpstr>
      <vt:lpstr>Problems for Democracy in SSA (1)</vt:lpstr>
      <vt:lpstr>Problems for Democracy (2)</vt:lpstr>
      <vt:lpstr>The Project: Legal Dimensions of Finding Democracy</vt:lpstr>
      <vt:lpstr>The Project: social interests/limitations within African philosophy</vt:lpstr>
      <vt:lpstr>The Project: Methodology</vt:lpstr>
      <vt:lpstr>Advocate: A Voice for the Voiceless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Deconstructing the Legal imperatives of reversing negative peace</dc:title>
  <dc:creator>Ipinyomi</dc:creator>
  <cp:lastModifiedBy>Foluke Ifejola</cp:lastModifiedBy>
  <cp:revision>41</cp:revision>
  <dcterms:created xsi:type="dcterms:W3CDTF">2014-11-02T20:54:44Z</dcterms:created>
  <dcterms:modified xsi:type="dcterms:W3CDTF">2015-03-09T21:34:40Z</dcterms:modified>
</cp:coreProperties>
</file>