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95A9"/>
    <a:srgbClr val="0F5AF2"/>
    <a:srgbClr val="00978C"/>
    <a:srgbClr val="002A5B"/>
    <a:srgbClr val="88C53F"/>
    <a:srgbClr val="1E636D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2" autoAdjust="0"/>
    <p:restoredTop sz="68610" autoAdjust="0"/>
  </p:normalViewPr>
  <p:slideViewPr>
    <p:cSldViewPr snapToGrid="0" snapToObjects="1">
      <p:cViewPr varScale="1">
        <p:scale>
          <a:sx n="74" d="100"/>
          <a:sy n="74" d="100"/>
        </p:scale>
        <p:origin x="182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/>
          <a:lstStyle>
            <a:lvl1pPr algn="r">
              <a:defRPr sz="1200"/>
            </a:lvl1pPr>
          </a:lstStyle>
          <a:p>
            <a:fld id="{7B2D8435-280F-5443-BD35-15998D40C56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 anchor="b"/>
          <a:lstStyle>
            <a:lvl1pPr algn="r">
              <a:defRPr sz="1200"/>
            </a:lvl1pPr>
          </a:lstStyle>
          <a:p>
            <a:fld id="{50E76211-9A90-4C4A-8048-749CD9C8D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11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/>
          <a:lstStyle>
            <a:lvl1pPr algn="r">
              <a:defRPr sz="1200"/>
            </a:lvl1pPr>
          </a:lstStyle>
          <a:p>
            <a:fld id="{23F70498-69EB-0848-B27C-9904B7C7FE9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2" tIns="46661" rIns="93322" bIns="4666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22" tIns="46661" rIns="93322" bIns="4666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 anchor="b"/>
          <a:lstStyle>
            <a:lvl1pPr algn="r">
              <a:defRPr sz="1200"/>
            </a:lvl1pPr>
          </a:lstStyle>
          <a:p>
            <a:fld id="{A5CEAFBD-3A4D-AA4D-A2F8-FB90B5CDF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036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51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baseline="0" dirty="0" smtClean="0"/>
              <a:t>..Screen </a:t>
            </a:r>
            <a:r>
              <a:rPr lang="en-US" sz="1100" baseline="0" dirty="0" smtClean="0"/>
              <a:t>shot of the Import Summary as it appears in the Designer when the action is complete</a:t>
            </a:r>
          </a:p>
          <a:p>
            <a:r>
              <a:rPr lang="en-US" sz="1100" baseline="0" dirty="0" smtClean="0"/>
              <a:t>A </a:t>
            </a:r>
            <a:r>
              <a:rPr lang="en-US" sz="1100" baseline="0" dirty="0" smtClean="0"/>
              <a:t>list of the </a:t>
            </a:r>
            <a:r>
              <a:rPr lang="en-US" sz="1100" baseline="0" dirty="0" smtClean="0"/>
              <a:t>variable description </a:t>
            </a:r>
            <a:r>
              <a:rPr lang="en-US" sz="1100" baseline="0" dirty="0" smtClean="0"/>
              <a:t>fields that are successfully converted from DDI 2 to </a:t>
            </a:r>
            <a:r>
              <a:rPr lang="en-US" sz="1100" baseline="0" dirty="0" smtClean="0"/>
              <a:t>DDI-3.</a:t>
            </a:r>
            <a:endParaRPr lang="en-US" sz="1100" baseline="0" dirty="0" smtClean="0"/>
          </a:p>
          <a:p>
            <a:r>
              <a:rPr lang="en-US" sz="1100" baseline="0" dirty="0" smtClean="0"/>
              <a:t>These </a:t>
            </a:r>
            <a:r>
              <a:rPr lang="en-US" sz="1100" baseline="0" dirty="0" smtClean="0"/>
              <a:t>are most of the elements we routinely use to describe a variable in </a:t>
            </a:r>
            <a:r>
              <a:rPr lang="en-US" sz="1100" baseline="0" dirty="0" smtClean="0"/>
              <a:t>DDI-C,</a:t>
            </a:r>
            <a:endParaRPr lang="en-US" sz="1100" baseline="0" dirty="0" smtClean="0"/>
          </a:p>
          <a:p>
            <a:r>
              <a:rPr lang="en-US" sz="1100" baseline="0" dirty="0" smtClean="0"/>
              <a:t>With the exception of the notes </a:t>
            </a:r>
            <a:r>
              <a:rPr lang="en-US" sz="1100" baseline="0" dirty="0" smtClean="0"/>
              <a:t>field, </a:t>
            </a:r>
            <a:r>
              <a:rPr lang="en-US" sz="1100" baseline="0" dirty="0" smtClean="0"/>
              <a:t>which is not part of the variable description in </a:t>
            </a:r>
            <a:r>
              <a:rPr lang="en-US" sz="1100" baseline="0" dirty="0" smtClean="0"/>
              <a:t>DDI-L.</a:t>
            </a:r>
            <a:endParaRPr lang="en-US" sz="1100" baseline="0" dirty="0" smtClean="0"/>
          </a:p>
          <a:p>
            <a:r>
              <a:rPr lang="en-US" sz="1100" baseline="0" dirty="0" smtClean="0"/>
              <a:t>If we choose to go this route, from DDI-C to DDI-L, and are using the “notes” field,</a:t>
            </a:r>
            <a:endParaRPr lang="en-US" baseline="0" dirty="0" smtClean="0"/>
          </a:p>
          <a:p>
            <a:r>
              <a:rPr lang="en-US" baseline="0" dirty="0" smtClean="0"/>
              <a:t>we </a:t>
            </a:r>
            <a:r>
              <a:rPr lang="en-US" baseline="0" dirty="0" smtClean="0"/>
              <a:t>need to be aware that the content may be lost in this </a:t>
            </a:r>
            <a:r>
              <a:rPr lang="en-US" baseline="0" dirty="0" smtClean="0"/>
              <a:t>transition, and need </a:t>
            </a:r>
            <a:r>
              <a:rPr lang="en-US" baseline="0" dirty="0" smtClean="0"/>
              <a:t>to take some kind of action to prevent this. </a:t>
            </a:r>
            <a:endParaRPr lang="en-US" baseline="0" dirty="0" smtClean="0"/>
          </a:p>
          <a:p>
            <a:r>
              <a:rPr lang="en-US" baseline="0" dirty="0" smtClean="0"/>
              <a:t>Not an issue in this project (the DDI did not contain any notes) but in the </a:t>
            </a:r>
            <a:endParaRPr lang="en-US" baseline="0" dirty="0" smtClean="0"/>
          </a:p>
          <a:p>
            <a:r>
              <a:rPr lang="en-US" baseline="0" dirty="0" smtClean="0"/>
              <a:t>previous project I moved the notes </a:t>
            </a:r>
            <a:r>
              <a:rPr lang="en-US" baseline="0" dirty="0" smtClean="0"/>
              <a:t>content into the </a:t>
            </a:r>
            <a:r>
              <a:rPr lang="en-US" baseline="0" dirty="0" err="1" smtClean="0"/>
              <a:t>Var</a:t>
            </a:r>
            <a:r>
              <a:rPr lang="en-US" baseline="0" dirty="0" smtClean="0"/>
              <a:t> </a:t>
            </a:r>
            <a:r>
              <a:rPr lang="en-US" baseline="0" dirty="0" smtClean="0"/>
              <a:t>Description </a:t>
            </a:r>
            <a:r>
              <a:rPr lang="en-US" baseline="0" dirty="0" smtClean="0"/>
              <a:t>field and then it was successfully carried over to DDI 3</a:t>
            </a:r>
          </a:p>
          <a:p>
            <a:endParaRPr lang="en-US" dirty="0" smtClean="0"/>
          </a:p>
          <a:p>
            <a:r>
              <a:rPr lang="en-US" dirty="0" smtClean="0"/>
              <a:t>Note: </a:t>
            </a:r>
            <a:r>
              <a:rPr lang="en-US" dirty="0" err="1" smtClean="0"/>
              <a:t>Colectica</a:t>
            </a:r>
            <a:r>
              <a:rPr lang="en-US" dirty="0" smtClean="0"/>
              <a:t> </a:t>
            </a:r>
            <a:r>
              <a:rPr lang="en-US" dirty="0" smtClean="0"/>
              <a:t>can import a number of other formats, as well as editing, updating and combining</a:t>
            </a:r>
            <a:r>
              <a:rPr lang="en-US" baseline="0" dirty="0" smtClean="0"/>
              <a:t> the metadata, but if we have good DDI 2.5 that can be imported directly, it saves some time and effort.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05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baseline="0" dirty="0" smtClean="0"/>
              <a:t>Content reuse in the Designer:</a:t>
            </a:r>
            <a:br>
              <a:rPr lang="en-US" b="0" baseline="0" dirty="0" smtClean="0"/>
            </a:br>
            <a:r>
              <a:rPr lang="en-US" b="0" baseline="0" dirty="0" smtClean="0"/>
              <a:t>The example includes </a:t>
            </a:r>
            <a:r>
              <a:rPr lang="en-US" b="0" baseline="0" dirty="0" smtClean="0"/>
              <a:t>the Universe </a:t>
            </a:r>
            <a:r>
              <a:rPr lang="en-US" b="0" baseline="0" dirty="0" smtClean="0"/>
              <a:t>field, </a:t>
            </a:r>
            <a:r>
              <a:rPr lang="en-US" b="0" baseline="0" dirty="0" smtClean="0"/>
              <a:t>which comes with </a:t>
            </a:r>
            <a:r>
              <a:rPr lang="en-US" b="0" baseline="0" dirty="0" smtClean="0"/>
              <a:t>some clickable </a:t>
            </a:r>
            <a:r>
              <a:rPr lang="en-US" b="0" baseline="0" dirty="0" smtClean="0"/>
              <a:t>icons </a:t>
            </a:r>
            <a:r>
              <a:rPr lang="en-US" b="0" baseline="0" dirty="0" smtClean="0"/>
              <a:t>next to it.</a:t>
            </a:r>
            <a:endParaRPr lang="en-US" b="1" baseline="0" dirty="0" smtClean="0"/>
          </a:p>
          <a:p>
            <a:r>
              <a:rPr lang="en-US" b="0" baseline="0" dirty="0" smtClean="0"/>
              <a:t>The magnifying glass tab allows us to search for entries that have already been created and saved in the </a:t>
            </a:r>
            <a:r>
              <a:rPr lang="en-US" b="0" baseline="0" dirty="0" smtClean="0"/>
              <a:t>Designer, </a:t>
            </a:r>
            <a:endParaRPr lang="en-US" b="0" baseline="0" dirty="0" smtClean="0"/>
          </a:p>
          <a:p>
            <a:r>
              <a:rPr lang="en-US" b="0" baseline="0" dirty="0" smtClean="0"/>
              <a:t>and we </a:t>
            </a:r>
            <a:r>
              <a:rPr lang="en-US" b="0" baseline="0" dirty="0" smtClean="0"/>
              <a:t>can select one and reuse it</a:t>
            </a:r>
          </a:p>
          <a:p>
            <a:r>
              <a:rPr lang="en-US" b="0" baseline="0" dirty="0" smtClean="0"/>
              <a:t>Or if </a:t>
            </a:r>
            <a:r>
              <a:rPr lang="en-US" b="0" baseline="0" dirty="0" smtClean="0"/>
              <a:t>we don’t find what we </a:t>
            </a:r>
            <a:r>
              <a:rPr lang="en-US" b="0" baseline="0" dirty="0" smtClean="0"/>
              <a:t>need, </a:t>
            </a:r>
            <a:r>
              <a:rPr lang="en-US" b="0" baseline="0" dirty="0" smtClean="0"/>
              <a:t>we </a:t>
            </a:r>
            <a:r>
              <a:rPr lang="en-US" b="0" baseline="0" dirty="0" smtClean="0"/>
              <a:t>can use </a:t>
            </a:r>
            <a:r>
              <a:rPr lang="en-US" b="0" baseline="0" dirty="0" smtClean="0"/>
              <a:t>the </a:t>
            </a:r>
            <a:r>
              <a:rPr lang="en-US" b="1" baseline="0" dirty="0" smtClean="0"/>
              <a:t>+</a:t>
            </a:r>
            <a:r>
              <a:rPr lang="en-US" b="0" baseline="0" dirty="0" smtClean="0"/>
              <a:t> sign tab to create new content </a:t>
            </a:r>
            <a:r>
              <a:rPr lang="en-US" b="0" baseline="0" dirty="0" smtClean="0"/>
              <a:t>which will be saved and available for future re-use</a:t>
            </a: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07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168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baseline="0" dirty="0" smtClean="0"/>
              <a:t>Example </a:t>
            </a:r>
            <a:r>
              <a:rPr lang="en-US" b="0" baseline="0" dirty="0" smtClean="0"/>
              <a:t>of a </a:t>
            </a:r>
            <a:r>
              <a:rPr lang="en-US" b="0" baseline="0" dirty="0" smtClean="0"/>
              <a:t>question that </a:t>
            </a:r>
            <a:r>
              <a:rPr lang="en-US" b="0" baseline="0" dirty="0" smtClean="0"/>
              <a:t>was asked in all 3 waves</a:t>
            </a:r>
          </a:p>
          <a:p>
            <a:r>
              <a:rPr lang="en-US" b="0" baseline="0" dirty="0" smtClean="0"/>
              <a:t>The wording of the question was exactly the same</a:t>
            </a:r>
          </a:p>
          <a:p>
            <a:r>
              <a:rPr lang="en-US" b="0" baseline="0" dirty="0" smtClean="0"/>
              <a:t>But the response categories were changed from W1 to </a:t>
            </a:r>
            <a:r>
              <a:rPr lang="en-US" b="0" i="0" u="none" baseline="0" dirty="0" smtClean="0"/>
              <a:t>the next 2 waves</a:t>
            </a:r>
            <a:endParaRPr lang="en-US" b="0" i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43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a traditional crosswalk, all comparable items will be entered on the same row in a table format, </a:t>
            </a:r>
          </a:p>
          <a:p>
            <a:r>
              <a:rPr lang="en-US" b="0" baseline="0" dirty="0" smtClean="0"/>
              <a:t>irrespective of whether they are identical </a:t>
            </a:r>
            <a:r>
              <a:rPr lang="en-US" baseline="0" dirty="0" smtClean="0"/>
              <a:t>or there are differences among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92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In DDI-L</a:t>
            </a:r>
            <a:r>
              <a:rPr lang="en-US" baseline="0" dirty="0" smtClean="0"/>
              <a:t> </a:t>
            </a:r>
            <a:r>
              <a:rPr lang="en-US" baseline="0" dirty="0" smtClean="0"/>
              <a:t>the variable </a:t>
            </a:r>
            <a:r>
              <a:rPr lang="en-US" baseline="0" dirty="0" smtClean="0"/>
              <a:t>cascade goes one step further, to suggest not only comparability, </a:t>
            </a:r>
          </a:p>
          <a:p>
            <a:r>
              <a:rPr lang="en-US" baseline="0" dirty="0" smtClean="0"/>
              <a:t>but also the </a:t>
            </a:r>
            <a:r>
              <a:rPr lang="en-US" b="0" i="1" baseline="0" dirty="0" smtClean="0"/>
              <a:t>degree </a:t>
            </a:r>
            <a:r>
              <a:rPr lang="en-US" baseline="0" dirty="0" smtClean="0"/>
              <a:t>to which items may be comparable.</a:t>
            </a:r>
          </a:p>
          <a:p>
            <a:r>
              <a:rPr lang="en-US" baseline="0" dirty="0" smtClean="0"/>
              <a:t>Example: one concept measured in two different ways </a:t>
            </a:r>
            <a:r>
              <a:rPr lang="en-US" dirty="0" smtClean="0"/>
              <a:t>– </a:t>
            </a:r>
            <a:r>
              <a:rPr lang="en-US" dirty="0" smtClean="0"/>
              <a:t>which means it has two different</a:t>
            </a:r>
            <a:r>
              <a:rPr lang="en-US" baseline="0" dirty="0" smtClean="0"/>
              <a:t> types of representation, suggesting the </a:t>
            </a:r>
            <a:r>
              <a:rPr lang="en-US" b="0" i="1" baseline="0" dirty="0" smtClean="0"/>
              <a:t>need for a different treatment of the data for comparison purposes.</a:t>
            </a:r>
          </a:p>
          <a:p>
            <a:r>
              <a:rPr lang="en-US" baseline="0" dirty="0" smtClean="0"/>
              <a:t>While the variables from w2 and w3 are directly comparable because they have the same </a:t>
            </a:r>
            <a:r>
              <a:rPr lang="en-US" baseline="0" dirty="0" smtClean="0"/>
              <a:t>representation, t</a:t>
            </a:r>
            <a:r>
              <a:rPr lang="en-US" b="0" i="0" baseline="0" dirty="0" smtClean="0"/>
              <a:t>he </a:t>
            </a:r>
            <a:r>
              <a:rPr lang="en-US" b="0" i="0" baseline="0" dirty="0" smtClean="0"/>
              <a:t>data need to be harmonized before </a:t>
            </a:r>
            <a:r>
              <a:rPr lang="en-US" baseline="0" dirty="0" smtClean="0"/>
              <a:t>we can compare </a:t>
            </a:r>
            <a:r>
              <a:rPr lang="en-US" baseline="0" dirty="0" smtClean="0"/>
              <a:t>them </a:t>
            </a:r>
            <a:r>
              <a:rPr lang="en-US" baseline="0" dirty="0" smtClean="0"/>
              <a:t>to the w1 variable which has a different representation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86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 </a:t>
            </a:r>
            <a:r>
              <a:rPr lang="en-US" baseline="0" dirty="0" smtClean="0"/>
              <a:t>DDI-L type of crosswalk will differ from a traditional </a:t>
            </a:r>
            <a:r>
              <a:rPr lang="en-US" baseline="0" dirty="0" smtClean="0"/>
              <a:t>one in </a:t>
            </a:r>
            <a:r>
              <a:rPr lang="en-US" baseline="0" dirty="0" smtClean="0"/>
              <a:t>that it will not necessarily place all of the comparable variables on a single row in a </a:t>
            </a:r>
            <a:r>
              <a:rPr lang="en-US" baseline="0" dirty="0" smtClean="0"/>
              <a:t>table, but </a:t>
            </a:r>
            <a:r>
              <a:rPr lang="en-US" baseline="0" dirty="0" smtClean="0"/>
              <a:t>will rather use a cascading </a:t>
            </a:r>
            <a:r>
              <a:rPr lang="en-US" baseline="0" dirty="0" smtClean="0"/>
              <a:t>structure, </a:t>
            </a:r>
            <a:r>
              <a:rPr lang="en-US" b="0" i="1" baseline="0" dirty="0" smtClean="0"/>
              <a:t>which </a:t>
            </a:r>
            <a:r>
              <a:rPr lang="en-US" b="0" i="1" baseline="0" dirty="0" smtClean="0"/>
              <a:t>also indicates the degree to which they are comparable.</a:t>
            </a: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2666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Enable links among comparable items </a:t>
            </a:r>
            <a:r>
              <a:rPr lang="en-US" b="1" dirty="0" smtClean="0"/>
              <a:t>-</a:t>
            </a:r>
            <a:r>
              <a:rPr lang="en-US" baseline="0" dirty="0" smtClean="0"/>
              <a:t> present </a:t>
            </a:r>
            <a:r>
              <a:rPr lang="en-US" baseline="0" dirty="0" smtClean="0"/>
              <a:t>the project on the </a:t>
            </a:r>
            <a:r>
              <a:rPr lang="en-US" baseline="0" dirty="0" err="1" smtClean="0"/>
              <a:t>Colectica</a:t>
            </a:r>
            <a:r>
              <a:rPr lang="en-US" baseline="0" dirty="0" smtClean="0"/>
              <a:t> portal.</a:t>
            </a:r>
          </a:p>
          <a:p>
            <a:r>
              <a:rPr lang="en-US" baseline="0" dirty="0" smtClean="0"/>
              <a:t>“Browse </a:t>
            </a:r>
            <a:r>
              <a:rPr lang="en-US" baseline="0" dirty="0" smtClean="0"/>
              <a:t>by concept view” </a:t>
            </a:r>
            <a:r>
              <a:rPr lang="en-US" baseline="0" dirty="0" smtClean="0"/>
              <a:t>brings up an </a:t>
            </a:r>
            <a:r>
              <a:rPr lang="en-US" baseline="0" dirty="0" smtClean="0"/>
              <a:t>initial crosswalk </a:t>
            </a:r>
            <a:r>
              <a:rPr lang="en-US" b="0" baseline="0" dirty="0" smtClean="0"/>
              <a:t>for the variables from a selected </a:t>
            </a:r>
            <a:r>
              <a:rPr lang="en-US" b="0" baseline="0" dirty="0" smtClean="0"/>
              <a:t>topic.</a:t>
            </a:r>
            <a:endParaRPr lang="en-US" b="0" baseline="0" dirty="0" smtClean="0"/>
          </a:p>
          <a:p>
            <a:r>
              <a:rPr lang="en-US" b="0" baseline="0" dirty="0" smtClean="0"/>
              <a:t>Far left – topics list, and next to it a list</a:t>
            </a:r>
            <a:r>
              <a:rPr lang="en-US" b="1" baseline="0" dirty="0" smtClean="0"/>
              <a:t> </a:t>
            </a:r>
            <a:r>
              <a:rPr lang="en-US" b="0" baseline="0" dirty="0" smtClean="0"/>
              <a:t>of the conceptual variables </a:t>
            </a:r>
            <a:r>
              <a:rPr lang="en-US" b="0" baseline="0" dirty="0" smtClean="0"/>
              <a:t>for the </a:t>
            </a:r>
            <a:r>
              <a:rPr lang="en-US" b="0" baseline="0" dirty="0" smtClean="0"/>
              <a:t>selected </a:t>
            </a:r>
            <a:r>
              <a:rPr lang="en-US" b="0" baseline="0" dirty="0" smtClean="0"/>
              <a:t>topic.</a:t>
            </a:r>
            <a:endParaRPr lang="en-US" b="0" baseline="0" dirty="0" smtClean="0"/>
          </a:p>
          <a:p>
            <a:r>
              <a:rPr lang="en-US" baseline="0" dirty="0" smtClean="0"/>
              <a:t>Selecting a conceptual variable allows us </a:t>
            </a:r>
            <a:r>
              <a:rPr lang="en-US" baseline="0" dirty="0" smtClean="0"/>
              <a:t>to explore </a:t>
            </a:r>
            <a:r>
              <a:rPr lang="en-US" b="0" baseline="0" dirty="0" smtClean="0"/>
              <a:t>three different types of concordance </a:t>
            </a:r>
            <a:r>
              <a:rPr lang="en-US" b="0" baseline="0" dirty="0" smtClean="0"/>
              <a:t>views -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038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correspondence </a:t>
            </a:r>
            <a:r>
              <a:rPr lang="en-US" dirty="0" smtClean="0"/>
              <a:t>tree</a:t>
            </a:r>
            <a:r>
              <a:rPr lang="en-US" baseline="0" dirty="0" smtClean="0"/>
              <a:t> </a:t>
            </a:r>
            <a:r>
              <a:rPr lang="en-US" baseline="0" dirty="0" smtClean="0"/>
              <a:t>is </a:t>
            </a:r>
            <a:r>
              <a:rPr lang="en-US" baseline="0" dirty="0" smtClean="0"/>
              <a:t>actually the variable cascade </a:t>
            </a:r>
            <a:r>
              <a:rPr lang="en-US" baseline="0" dirty="0" smtClean="0"/>
              <a:t>–the </a:t>
            </a:r>
            <a:r>
              <a:rPr lang="en-US" baseline="0" dirty="0" smtClean="0"/>
              <a:t>conceptual variable </a:t>
            </a:r>
            <a:r>
              <a:rPr lang="en-US" baseline="0" dirty="0" smtClean="0"/>
              <a:t>is at the </a:t>
            </a:r>
            <a:r>
              <a:rPr lang="en-US" baseline="0" dirty="0" smtClean="0"/>
              <a:t>top, and </a:t>
            </a:r>
            <a:r>
              <a:rPr lang="en-US" baseline="0" dirty="0" smtClean="0"/>
              <a:t>it </a:t>
            </a:r>
            <a:r>
              <a:rPr lang="en-US" baseline="0" dirty="0" smtClean="0"/>
              <a:t>is linked to </a:t>
            </a:r>
            <a:r>
              <a:rPr lang="en-US" b="0" baseline="0" dirty="0" smtClean="0"/>
              <a:t>2 different </a:t>
            </a:r>
            <a:r>
              <a:rPr lang="en-US" b="0" baseline="0" dirty="0" smtClean="0"/>
              <a:t>represented variables; </a:t>
            </a:r>
            <a:r>
              <a:rPr lang="en-US" b="0" baseline="0" dirty="0" smtClean="0"/>
              <a:t>and each of these is in its turn linked to the actual variables as they appear in the datasets.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778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191"/>
            <a:r>
              <a:rPr lang="en-US" b="0" dirty="0" smtClean="0"/>
              <a:t>The Statistics </a:t>
            </a:r>
            <a:r>
              <a:rPr lang="en-US" b="0" dirty="0" smtClean="0"/>
              <a:t>view </a:t>
            </a:r>
            <a:r>
              <a:rPr lang="en-US" dirty="0" smtClean="0"/>
              <a:t>displays </a:t>
            </a:r>
            <a:r>
              <a:rPr lang="en-US" dirty="0" smtClean="0"/>
              <a:t>the</a:t>
            </a:r>
            <a:r>
              <a:rPr lang="en-US" baseline="0" dirty="0" smtClean="0"/>
              <a:t> categories’ frequencies and their labels </a:t>
            </a:r>
            <a:r>
              <a:rPr lang="en-US" baseline="0" dirty="0" smtClean="0"/>
              <a:t>(which </a:t>
            </a:r>
            <a:r>
              <a:rPr lang="en-US" baseline="0" dirty="0" smtClean="0"/>
              <a:t>indicate their </a:t>
            </a:r>
            <a:r>
              <a:rPr lang="en-US" b="0" baseline="0" dirty="0" smtClean="0"/>
              <a:t>meaning</a:t>
            </a:r>
            <a:r>
              <a:rPr lang="en-US" baseline="0" dirty="0" smtClean="0"/>
              <a:t>);</a:t>
            </a:r>
            <a:endParaRPr lang="en-US" baseline="0" dirty="0" smtClean="0"/>
          </a:p>
          <a:p>
            <a:pPr defTabSz="457191"/>
            <a:r>
              <a:rPr lang="en-US" b="0" baseline="0" dirty="0" smtClean="0"/>
              <a:t>A mismatch is found at </a:t>
            </a:r>
            <a:r>
              <a:rPr lang="en-US" b="0" baseline="0" dirty="0" smtClean="0"/>
              <a:t>this </a:t>
            </a:r>
            <a:r>
              <a:rPr lang="en-US" b="0" baseline="0" dirty="0" smtClean="0"/>
              <a:t>level, as some </a:t>
            </a:r>
            <a:r>
              <a:rPr lang="en-US" dirty="0" smtClean="0"/>
              <a:t>of </a:t>
            </a:r>
            <a:r>
              <a:rPr lang="en-US" dirty="0" smtClean="0"/>
              <a:t>the categories</a:t>
            </a:r>
            <a:r>
              <a:rPr lang="en-US" baseline="0" dirty="0" smtClean="0"/>
              <a:t> have </a:t>
            </a:r>
            <a:r>
              <a:rPr lang="en-US" baseline="0" dirty="0" smtClean="0"/>
              <a:t>changed meaning </a:t>
            </a:r>
            <a:r>
              <a:rPr lang="en-US" baseline="0" dirty="0" smtClean="0"/>
              <a:t>across </a:t>
            </a:r>
            <a:r>
              <a:rPr lang="en-US" baseline="0" dirty="0" smtClean="0"/>
              <a:t>waves.</a:t>
            </a:r>
            <a:endParaRPr lang="en-US" dirty="0" smtClean="0"/>
          </a:p>
          <a:p>
            <a:r>
              <a:rPr lang="en-US" dirty="0" smtClean="0"/>
              <a:t>The Code </a:t>
            </a:r>
            <a:r>
              <a:rPr lang="en-US" dirty="0" smtClean="0"/>
              <a:t>comparison view </a:t>
            </a:r>
            <a:r>
              <a:rPr lang="en-US" dirty="0" smtClean="0"/>
              <a:t>displays the categories’ values</a:t>
            </a:r>
            <a:r>
              <a:rPr lang="en-US" baseline="0" dirty="0" smtClean="0"/>
              <a:t> – and </a:t>
            </a:r>
            <a:r>
              <a:rPr lang="en-US" b="0" baseline="0" dirty="0" smtClean="0"/>
              <a:t>helps </a:t>
            </a:r>
            <a:r>
              <a:rPr lang="en-US" b="0" baseline="0" dirty="0" smtClean="0"/>
              <a:t>us identify another type of </a:t>
            </a:r>
            <a:r>
              <a:rPr lang="en-US" b="0" baseline="0" dirty="0" smtClean="0"/>
              <a:t>mismatch,</a:t>
            </a:r>
            <a:r>
              <a:rPr lang="en-US" baseline="0" dirty="0" smtClean="0"/>
              <a:t> </a:t>
            </a:r>
            <a:r>
              <a:rPr lang="en-US" baseline="0" dirty="0" smtClean="0"/>
              <a:t>where one category has retained its </a:t>
            </a:r>
            <a:r>
              <a:rPr lang="en-US" baseline="0" dirty="0" smtClean="0"/>
              <a:t>meaning, but had different values assigned to it </a:t>
            </a:r>
            <a:r>
              <a:rPr lang="en-US" baseline="0" dirty="0" smtClean="0"/>
              <a:t>across </a:t>
            </a:r>
            <a:r>
              <a:rPr lang="en-US" baseline="0" dirty="0" smtClean="0"/>
              <a:t>waves.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0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ICPSR’s metadata is</a:t>
            </a:r>
            <a:r>
              <a:rPr lang="en-US" baseline="0" dirty="0" smtClean="0"/>
              <a:t> fully aligned to the DDI standard and has been so f</a:t>
            </a:r>
            <a:r>
              <a:rPr lang="en-US" dirty="0" smtClean="0"/>
              <a:t>or</a:t>
            </a:r>
            <a:r>
              <a:rPr lang="en-US" baseline="0" dirty="0" smtClean="0"/>
              <a:t> a good </a:t>
            </a:r>
            <a:r>
              <a:rPr lang="en-US" baseline="0" dirty="0" smtClean="0"/>
              <a:t>number of years…</a:t>
            </a:r>
            <a:endParaRPr lang="en-US" baseline="0" dirty="0" smtClean="0"/>
          </a:p>
          <a:p>
            <a:r>
              <a:rPr lang="en-US" baseline="0" dirty="0" smtClean="0"/>
              <a:t>But, </a:t>
            </a:r>
            <a:r>
              <a:rPr lang="en-US" baseline="0" dirty="0" smtClean="0"/>
              <a:t>we are mainly using </a:t>
            </a:r>
            <a:r>
              <a:rPr lang="en-US" baseline="0" dirty="0" smtClean="0"/>
              <a:t>DDI-Codebook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425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baseline="0" dirty="0" smtClean="0"/>
              <a:t>ICPSRs users </a:t>
            </a:r>
            <a:r>
              <a:rPr lang="en-US" b="0" baseline="0" dirty="0" smtClean="0"/>
              <a:t>can also take advantage </a:t>
            </a:r>
            <a:r>
              <a:rPr lang="en-US" b="0" baseline="0" dirty="0" smtClean="0"/>
              <a:t>of </a:t>
            </a:r>
            <a:r>
              <a:rPr lang="en-US" b="0" baseline="0" dirty="0" smtClean="0"/>
              <a:t>our general data search to find similar variables from a much wider range of </a:t>
            </a:r>
            <a:r>
              <a:rPr lang="en-US" b="0" baseline="0" dirty="0" smtClean="0"/>
              <a:t>studies.</a:t>
            </a:r>
            <a:endParaRPr lang="en-US" b="0" baseline="0" dirty="0" smtClean="0"/>
          </a:p>
          <a:p>
            <a:r>
              <a:rPr lang="en-US" b="0" baseline="0" dirty="0" smtClean="0"/>
              <a:t>Search </a:t>
            </a:r>
            <a:r>
              <a:rPr lang="en-US" b="0" baseline="0" dirty="0" smtClean="0"/>
              <a:t>for “open up to family” </a:t>
            </a:r>
            <a:r>
              <a:rPr lang="en-US" b="0" baseline="0" dirty="0" smtClean="0"/>
              <a:t>- 842 </a:t>
            </a:r>
            <a:r>
              <a:rPr lang="en-US" b="0" baseline="0" dirty="0" smtClean="0"/>
              <a:t>variables were found (in all of our collections</a:t>
            </a:r>
            <a:r>
              <a:rPr lang="en-US" b="0" baseline="0" dirty="0" smtClean="0"/>
              <a:t>).</a:t>
            </a:r>
            <a:endParaRPr lang="en-US" b="0" baseline="0" dirty="0" smtClean="0"/>
          </a:p>
          <a:p>
            <a:r>
              <a:rPr lang="en-US" baseline="0" dirty="0" smtClean="0"/>
              <a:t>Results from </a:t>
            </a:r>
            <a:r>
              <a:rPr lang="en-US" baseline="0" dirty="0" smtClean="0"/>
              <a:t>the general </a:t>
            </a:r>
            <a:r>
              <a:rPr lang="en-US" baseline="0" dirty="0" smtClean="0"/>
              <a:t>search: </a:t>
            </a:r>
            <a:r>
              <a:rPr lang="en-US" b="0" baseline="0" dirty="0" smtClean="0"/>
              <a:t>less </a:t>
            </a:r>
            <a:r>
              <a:rPr lang="en-US" b="0" baseline="0" dirty="0" smtClean="0"/>
              <a:t>structured and more tedious to </a:t>
            </a:r>
            <a:r>
              <a:rPr lang="en-US" b="0" baseline="0" dirty="0" smtClean="0"/>
              <a:t>examine, </a:t>
            </a:r>
            <a:r>
              <a:rPr lang="en-US" baseline="0" dirty="0" smtClean="0"/>
              <a:t>but </a:t>
            </a:r>
            <a:r>
              <a:rPr lang="en-US" baseline="0" dirty="0" smtClean="0"/>
              <a:t>at the same time they offer an additional opportunity for our users to </a:t>
            </a:r>
            <a:r>
              <a:rPr lang="en-US" b="0" baseline="0" dirty="0" smtClean="0"/>
              <a:t>explore the data in a larger context.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09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92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r>
              <a:rPr lang="en-US" baseline="0" dirty="0" smtClean="0"/>
              <a:t> </a:t>
            </a:r>
            <a:r>
              <a:rPr lang="en-US" dirty="0" smtClean="0"/>
              <a:t>of </a:t>
            </a:r>
            <a:r>
              <a:rPr lang="en-US" dirty="0" smtClean="0"/>
              <a:t>using </a:t>
            </a:r>
            <a:r>
              <a:rPr lang="en-US" dirty="0" smtClean="0"/>
              <a:t>DDI- </a:t>
            </a:r>
            <a:r>
              <a:rPr lang="en-US" dirty="0" smtClean="0"/>
              <a:t>L </a:t>
            </a:r>
            <a:endParaRPr lang="en-US" dirty="0" smtClean="0"/>
          </a:p>
          <a:p>
            <a:r>
              <a:rPr lang="en-US" dirty="0" smtClean="0"/>
              <a:t>But, not as easy to implement on a large scale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86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97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62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Community dwelling =</a:t>
            </a:r>
            <a:r>
              <a:rPr lang="en-US" baseline="0" dirty="0" smtClean="0"/>
              <a:t> p</a:t>
            </a:r>
            <a:r>
              <a:rPr lang="en-US" dirty="0" smtClean="0"/>
              <a:t>eople </a:t>
            </a:r>
            <a:r>
              <a:rPr lang="en-US" dirty="0" smtClean="0"/>
              <a:t>living </a:t>
            </a:r>
            <a:r>
              <a:rPr lang="en-US" dirty="0" smtClean="0"/>
              <a:t>independently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68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24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5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compared</a:t>
            </a:r>
            <a:r>
              <a:rPr lang="en-US" baseline="0" dirty="0" smtClean="0"/>
              <a:t> the </a:t>
            </a:r>
            <a:r>
              <a:rPr lang="en-US" baseline="0" dirty="0" smtClean="0"/>
              <a:t>variable </a:t>
            </a:r>
            <a:r>
              <a:rPr lang="en-US" baseline="0" dirty="0" smtClean="0"/>
              <a:t>lists from the SPSS setups to determine </a:t>
            </a:r>
            <a:r>
              <a:rPr lang="en-US" baseline="0" dirty="0" smtClean="0"/>
              <a:t>which questions </a:t>
            </a:r>
            <a:r>
              <a:rPr lang="en-US" baseline="0" dirty="0" smtClean="0"/>
              <a:t>were repeated and in which </a:t>
            </a:r>
            <a:r>
              <a:rPr lang="en-US" baseline="0" dirty="0" smtClean="0"/>
              <a:t>waves..</a:t>
            </a:r>
            <a:endParaRPr lang="en-US" dirty="0" smtClean="0"/>
          </a:p>
          <a:p>
            <a:r>
              <a:rPr lang="en-US" baseline="0" dirty="0" smtClean="0"/>
              <a:t>We did our own double-checking </a:t>
            </a:r>
            <a:r>
              <a:rPr lang="en-US" b="0" baseline="0" dirty="0" smtClean="0"/>
              <a:t>on the comparable items just </a:t>
            </a:r>
            <a:r>
              <a:rPr lang="en-US" baseline="0" dirty="0" smtClean="0"/>
              <a:t>to </a:t>
            </a:r>
            <a:r>
              <a:rPr lang="en-US" baseline="0" dirty="0" smtClean="0"/>
              <a:t>make sure we did not miss anything.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AFBD-3A4D-AA4D-A2F8-FB90B5CDF1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6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hole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98417" y="0"/>
            <a:ext cx="4645583" cy="143967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762" y="4184175"/>
            <a:ext cx="8336476" cy="207057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2" y="1847154"/>
            <a:ext cx="8336476" cy="2197837"/>
          </a:xfr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 descr="icpsr-acronym-long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907" y="6356350"/>
            <a:ext cx="2474526" cy="34395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77668" y="1056919"/>
            <a:ext cx="522398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/>
            <a:r>
              <a:rPr lang="en-US" sz="1400" b="0" spc="300" dirty="0">
                <a:solidFill>
                  <a:srgbClr val="000000"/>
                </a:solidFill>
                <a:effectLst/>
              </a:rPr>
              <a:t>SHARING DATA TO ADVANCE SCIENCE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1439672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PSR_final-logo_rgb.jp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762" y="313161"/>
            <a:ext cx="2693144" cy="56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12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0A6E-3E54-C84E-A02C-61BB6E3EF93D}" type="datetime1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7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107E-8A20-1149-B239-83FC58F58BA5}" type="datetime1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1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90513" indent="-290513">
              <a:tabLst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0959"/>
            <a:ext cx="8229600" cy="1185332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8E00-FC34-3743-9B16-E5489EA45E4C}" type="datetime1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3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FA3BD-5C37-9441-9495-25BD779752F1}" type="datetime1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6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D848-8D5D-234D-AE54-D4295D6BD5DC}" type="datetime1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4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BA01-708A-EE4D-BB89-FAD36C40922B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3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7F0C-19F8-9F44-B641-DE1500D44CE4}" type="datetime1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4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solidFill>
            <a:schemeClr val="bg1">
              <a:alpha val="70000"/>
            </a:schemeClr>
          </a:solidFill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solidFill>
            <a:schemeClr val="bg1">
              <a:alpha val="70000"/>
            </a:schemeClr>
          </a:solidFill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E3-65E5-784D-9371-7827B6B9F1A4}" type="datetime1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id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3435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34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AC11-F382-EF46-AD86-E19015DFFF06}" type="datetime1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72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D14B6-B89A-5748-B33C-DB1B4847AC5E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3BCA5-1E04-E54D-A72B-F5A9E897BE1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side.jp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3435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05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000000"/>
          </a:solidFill>
          <a:latin typeface="Arial"/>
          <a:ea typeface="+mj-ea"/>
          <a:cs typeface="Arial"/>
        </a:defRPr>
      </a:lvl1pPr>
    </p:titleStyle>
    <p:bodyStyle>
      <a:lvl1pPr marL="290513" indent="-290513" algn="l" defTabSz="457200" rtl="0" eaLnBrk="1" latinLnBrk="0" hangingPunct="1">
        <a:spcBef>
          <a:spcPct val="20000"/>
        </a:spcBef>
        <a:buFont typeface="Arial"/>
        <a:buChar char="•"/>
        <a:tabLst/>
        <a:defRPr sz="2800" b="0" i="0" kern="1200">
          <a:solidFill>
            <a:srgbClr val="000000"/>
          </a:solidFill>
          <a:latin typeface="Arial"/>
          <a:ea typeface="+mn-ea"/>
          <a:cs typeface="Arial"/>
        </a:defRPr>
      </a:lvl1pPr>
      <a:lvl2pPr marL="687388" indent="-230188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0000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rgbClr val="000000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rgbClr val="000000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rgbClr val="000000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03762" y="5003684"/>
            <a:ext cx="8084630" cy="672497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Sanda</a:t>
            </a:r>
            <a:r>
              <a:rPr lang="en-US" dirty="0"/>
              <a:t> </a:t>
            </a:r>
            <a:r>
              <a:rPr lang="en-US" dirty="0" err="1"/>
              <a:t>Ionescu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Metadata Specialist</a:t>
            </a:r>
            <a:r>
              <a:rPr lang="en-US" dirty="0"/>
              <a:t>, ICPSR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03762" y="2226717"/>
            <a:ext cx="8336476" cy="2197837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DDI-Lifecycle documentation for longitudinal data at ICPSR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6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0704"/>
            <a:ext cx="82296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Steps to DDI 3.2:</a:t>
            </a:r>
          </a:p>
          <a:p>
            <a:r>
              <a:rPr lang="en-US" sz="2600" dirty="0"/>
              <a:t>	</a:t>
            </a:r>
            <a:r>
              <a:rPr lang="en-US" sz="2600" dirty="0" smtClean="0"/>
              <a:t>Import pre-existing DDI 2.5 for individual waves into </a:t>
            </a:r>
            <a:r>
              <a:rPr lang="en-US" sz="2600" dirty="0" err="1" smtClean="0"/>
              <a:t>Colectica</a:t>
            </a:r>
            <a:r>
              <a:rPr lang="en-US" sz="2600" dirty="0" smtClean="0"/>
              <a:t> Designer:</a:t>
            </a:r>
          </a:p>
          <a:p>
            <a:endParaRPr lang="en-US" sz="2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98788"/>
            <a:ext cx="8229600" cy="861916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Creating DDI 3.2 for the NSHAP Series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2151292"/>
            <a:ext cx="5324475" cy="48083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2475" y="2514979"/>
            <a:ext cx="313372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Imported fields: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Variable groups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Variable name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Variable label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Summary statistics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Values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Value labels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Category statistics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Missing data information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Question text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(Descriptive text)</a:t>
            </a:r>
          </a:p>
          <a:p>
            <a:pPr marL="285750" indent="-285750">
              <a:buFontTx/>
              <a:buChar char="-"/>
            </a:pPr>
            <a:endParaRPr lang="en-US" sz="800" dirty="0" smtClean="0"/>
          </a:p>
          <a:p>
            <a:r>
              <a:rPr lang="en-US" sz="1400" i="1" dirty="0" smtClean="0"/>
              <a:t>Variable notes, if present in DDI-C, are *not* imported (they are not part of the variable description in DDI-L)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59392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7675" y="1113171"/>
            <a:ext cx="8229600" cy="4525963"/>
          </a:xfrm>
        </p:spPr>
        <p:txBody>
          <a:bodyPr/>
          <a:lstStyle/>
          <a:p>
            <a:r>
              <a:rPr lang="en-US" dirty="0" smtClean="0"/>
              <a:t>Complete study description fields in the Designer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0959"/>
            <a:ext cx="8229600" cy="775366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Creating DDI 3.2 for the NSHAP Series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3323" y="1793541"/>
            <a:ext cx="4367778" cy="46420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4940" y="2027219"/>
            <a:ext cx="37517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Easy and convenient editing</a:t>
            </a:r>
          </a:p>
          <a:p>
            <a:endParaRPr lang="en-US" sz="800" dirty="0" smtClean="0"/>
          </a:p>
          <a:p>
            <a:r>
              <a:rPr lang="en-US" sz="2000" dirty="0" smtClean="0"/>
              <a:t>- Entries follow the DDI-L structure</a:t>
            </a:r>
          </a:p>
          <a:p>
            <a:endParaRPr lang="en-US" sz="800" dirty="0" smtClean="0"/>
          </a:p>
          <a:p>
            <a:r>
              <a:rPr lang="en-US" sz="2000" dirty="0" smtClean="0"/>
              <a:t>- Allows content reuse:</a:t>
            </a:r>
          </a:p>
          <a:p>
            <a:r>
              <a:rPr lang="en-US" dirty="0" smtClean="0"/>
              <a:t>        </a:t>
            </a:r>
            <a:r>
              <a:rPr lang="en-US" dirty="0"/>
              <a:t> </a:t>
            </a:r>
            <a:r>
              <a:rPr lang="en-US" dirty="0" smtClean="0"/>
              <a:t> Searches pre-existing metadata     	 created in the Designer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Creates and saves new content 	in the Designer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940" y="3278292"/>
            <a:ext cx="514350" cy="457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940" y="5469667"/>
            <a:ext cx="447675" cy="4667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7529" y="3929283"/>
            <a:ext cx="1600199" cy="137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6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26562"/>
            <a:ext cx="8229600" cy="4745038"/>
          </a:xfrm>
        </p:spPr>
        <p:txBody>
          <a:bodyPr/>
          <a:lstStyle/>
          <a:p>
            <a:r>
              <a:rPr lang="en-US" dirty="0" smtClean="0"/>
              <a:t>DDI-L adds metadata value for comparison and harmonization</a:t>
            </a:r>
          </a:p>
          <a:p>
            <a:pPr lvl="1"/>
            <a:r>
              <a:rPr lang="en-US" dirty="0" smtClean="0"/>
              <a:t>Allows grouping and linking comparable items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0959"/>
            <a:ext cx="8229600" cy="889666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Creating DDI 3.2 for the NSHAP Series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2680249"/>
            <a:ext cx="3943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Series: National Social Life, Health, and   	    Aging Project (NSHAP)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88714" y="3516688"/>
            <a:ext cx="1579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NSHAP Wave 1</a:t>
            </a: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2005-2006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65732" y="3505316"/>
            <a:ext cx="1724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NSHAP Wave 2</a:t>
            </a: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2010-2011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0903" y="3521460"/>
            <a:ext cx="1857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NSHAP Wave 3</a:t>
            </a: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2015-106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45418" y="3624178"/>
            <a:ext cx="1299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Wave 4 …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713820" y="3345183"/>
            <a:ext cx="1349323" cy="2000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4269865" y="3326580"/>
            <a:ext cx="1186062" cy="2219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5667416" y="3282055"/>
            <a:ext cx="1701362" cy="392280"/>
          </a:xfrm>
          <a:prstGeom prst="straightConnector1">
            <a:avLst/>
          </a:prstGeom>
          <a:ln w="3175">
            <a:solidFill>
              <a:srgbClr val="9F95A9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94597" y="4237871"/>
            <a:ext cx="103746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Variables</a:t>
            </a:r>
          </a:p>
          <a:p>
            <a:r>
              <a:rPr lang="en-US" sz="1200" b="1" dirty="0" smtClean="0"/>
              <a:t>…….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ATTEND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SOCIAL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FAMRELY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FAMOPEN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SAMEBED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HEALTH</a:t>
            </a:r>
          </a:p>
          <a:p>
            <a:r>
              <a:rPr lang="en-US" sz="1200" b="1" dirty="0" smtClean="0"/>
              <a:t>……..</a:t>
            </a:r>
            <a:endParaRPr 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063143" y="4240073"/>
            <a:ext cx="116298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Variables</a:t>
            </a:r>
          </a:p>
          <a:p>
            <a:r>
              <a:rPr lang="en-US" sz="1200" b="1" dirty="0" smtClean="0"/>
              <a:t>…….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ATTEND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SOCIAL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FAMRELY2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FAMOPEN2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SAMEBED2</a:t>
            </a:r>
          </a:p>
          <a:p>
            <a:endParaRPr lang="en-US" sz="1400" dirty="0"/>
          </a:p>
          <a:p>
            <a:r>
              <a:rPr lang="en-US" sz="1200" b="1" dirty="0" smtClean="0"/>
              <a:t>……..</a:t>
            </a:r>
            <a:endParaRPr lang="en-US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25536" y="4237871"/>
            <a:ext cx="114133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Variables</a:t>
            </a:r>
          </a:p>
          <a:p>
            <a:r>
              <a:rPr lang="en-US" sz="1200" b="1" dirty="0" smtClean="0"/>
              <a:t>….....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ATTEND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SOCIAL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FAMRELY2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FAMOPEN2</a:t>
            </a:r>
          </a:p>
          <a:p>
            <a:r>
              <a:rPr lang="en-US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SAMEBED3</a:t>
            </a:r>
          </a:p>
          <a:p>
            <a:endParaRPr lang="en-US" dirty="0"/>
          </a:p>
          <a:p>
            <a:r>
              <a:rPr lang="en-US" sz="1200" b="1" dirty="0" smtClean="0"/>
              <a:t>………</a:t>
            </a:r>
            <a:endParaRPr lang="en-US" sz="1200" b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194708" y="4867275"/>
            <a:ext cx="5238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18089" y="4867275"/>
            <a:ext cx="5628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209800" y="5095875"/>
            <a:ext cx="5238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218089" y="5095875"/>
            <a:ext cx="5628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194708" y="5361255"/>
            <a:ext cx="5389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209800" y="5581650"/>
            <a:ext cx="5238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218089" y="5581650"/>
            <a:ext cx="546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194707" y="5819200"/>
            <a:ext cx="5238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226128" y="5819200"/>
            <a:ext cx="5344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218089" y="5320241"/>
            <a:ext cx="546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614569" y="3282055"/>
            <a:ext cx="0" cy="2631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92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23976"/>
            <a:ext cx="8229600" cy="5032374"/>
          </a:xfrm>
        </p:spPr>
        <p:txBody>
          <a:bodyPr/>
          <a:lstStyle/>
          <a:p>
            <a:r>
              <a:rPr lang="en-US" dirty="0" smtClean="0"/>
              <a:t>Challenge: create a cross-wave variable mapping consistent with DDI-L structure</a:t>
            </a:r>
          </a:p>
          <a:p>
            <a:r>
              <a:rPr lang="en-US" sz="2400" dirty="0" smtClean="0"/>
              <a:t>Example: variables </a:t>
            </a:r>
            <a:r>
              <a:rPr lang="en-US" sz="2000" b="1" dirty="0" smtClean="0"/>
              <a:t>FAMOPEN</a:t>
            </a:r>
            <a:r>
              <a:rPr lang="en-US" sz="2400" dirty="0" smtClean="0"/>
              <a:t> and </a:t>
            </a:r>
            <a:r>
              <a:rPr lang="en-US" sz="2000" b="1" dirty="0" smtClean="0"/>
              <a:t>FAMOPEN2</a:t>
            </a:r>
          </a:p>
          <a:p>
            <a:pPr marL="457200" lvl="1" indent="0">
              <a:buNone/>
            </a:pP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</a:rPr>
              <a:t>Question: </a:t>
            </a:r>
            <a:r>
              <a:rPr lang="en-US" sz="1800" b="1" dirty="0"/>
              <a:t>How often can you open up to members of your family if you need to talk about your worries?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0959"/>
            <a:ext cx="8229600" cy="889666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Creating DDI 3.2 for the NSHAP Series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4376" y="3494028"/>
            <a:ext cx="25622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Wave 1: FAMOPEN</a:t>
            </a:r>
          </a:p>
          <a:p>
            <a:r>
              <a:rPr lang="en-US" dirty="0" smtClean="0"/>
              <a:t>0    if volunteered – no    	family</a:t>
            </a:r>
          </a:p>
          <a:p>
            <a:pPr marL="342900" indent="-342900">
              <a:buAutoNum type="arabicPlain"/>
            </a:pPr>
            <a:r>
              <a:rPr lang="en-US" dirty="0" smtClean="0"/>
              <a:t>hardly ever (or never)</a:t>
            </a:r>
          </a:p>
          <a:p>
            <a:pPr marL="342900" indent="-342900">
              <a:buAutoNum type="arabicPlain"/>
            </a:pPr>
            <a:r>
              <a:rPr lang="en-US" dirty="0" smtClean="0"/>
              <a:t>some of the time</a:t>
            </a:r>
          </a:p>
          <a:p>
            <a:pPr marL="342900" indent="-342900">
              <a:buAutoNum type="arabicPlain"/>
            </a:pPr>
            <a:r>
              <a:rPr lang="en-US" dirty="0" smtClean="0"/>
              <a:t>often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09950" y="3494028"/>
            <a:ext cx="25336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Wave 2: FAMOPEN2</a:t>
            </a:r>
          </a:p>
          <a:p>
            <a:r>
              <a:rPr lang="en-US" dirty="0" smtClean="0"/>
              <a:t>0    never</a:t>
            </a:r>
          </a:p>
          <a:p>
            <a:pPr marL="342900" indent="-342900">
              <a:buAutoNum type="arabicPlain"/>
            </a:pPr>
            <a:r>
              <a:rPr lang="en-US" dirty="0"/>
              <a:t>h</a:t>
            </a:r>
            <a:r>
              <a:rPr lang="en-US" dirty="0" smtClean="0"/>
              <a:t>ardly ever or rarely</a:t>
            </a:r>
          </a:p>
          <a:p>
            <a:pPr marL="342900" indent="-342900">
              <a:buAutoNum type="arabicPlain"/>
            </a:pPr>
            <a:r>
              <a:rPr lang="en-US" dirty="0"/>
              <a:t>s</a:t>
            </a:r>
            <a:r>
              <a:rPr lang="en-US" dirty="0" smtClean="0"/>
              <a:t>ome of the time</a:t>
            </a:r>
          </a:p>
          <a:p>
            <a:pPr marL="342900" indent="-342900">
              <a:buAutoNum type="arabicPlain"/>
            </a:pPr>
            <a:r>
              <a:rPr lang="en-US" dirty="0" smtClean="0"/>
              <a:t>often</a:t>
            </a:r>
          </a:p>
          <a:p>
            <a:pPr marL="342900" indent="-342900">
              <a:buAutoNum type="arabicPlain"/>
            </a:pPr>
            <a:r>
              <a:rPr lang="en-US" dirty="0" smtClean="0"/>
              <a:t>if volunteered – no family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53149" y="3494028"/>
            <a:ext cx="24765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Wave 3: FAMOPEN2</a:t>
            </a:r>
          </a:p>
          <a:p>
            <a:r>
              <a:rPr lang="en-US" dirty="0"/>
              <a:t>0    never</a:t>
            </a:r>
          </a:p>
          <a:p>
            <a:pPr marL="342900" indent="-342900">
              <a:buAutoNum type="arabicPlain"/>
            </a:pPr>
            <a:r>
              <a:rPr lang="en-US" dirty="0"/>
              <a:t>hardly ever or rarely</a:t>
            </a:r>
          </a:p>
          <a:p>
            <a:pPr marL="342900" indent="-342900">
              <a:buAutoNum type="arabicPlain"/>
            </a:pPr>
            <a:r>
              <a:rPr lang="en-US" dirty="0"/>
              <a:t>some of the time</a:t>
            </a:r>
          </a:p>
          <a:p>
            <a:pPr marL="342900" indent="-342900">
              <a:buAutoNum type="arabicPlain"/>
            </a:pPr>
            <a:r>
              <a:rPr lang="en-US" dirty="0"/>
              <a:t>often</a:t>
            </a:r>
          </a:p>
          <a:p>
            <a:pPr marL="342900" indent="-342900">
              <a:buAutoNum type="arabicPlain"/>
            </a:pPr>
            <a:r>
              <a:rPr lang="en-US" dirty="0"/>
              <a:t>if volunteered – no family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14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525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Mapping comparable items in DDI-L</a:t>
            </a:r>
          </a:p>
          <a:p>
            <a:r>
              <a:rPr lang="en-US" dirty="0"/>
              <a:t>Traditional crosswalk: suggests </a:t>
            </a:r>
            <a:r>
              <a:rPr lang="en-US" dirty="0" smtClean="0"/>
              <a:t>comparability</a:t>
            </a:r>
          </a:p>
          <a:p>
            <a:pPr lvl="1"/>
            <a:r>
              <a:rPr lang="en-US" dirty="0" smtClean="0"/>
              <a:t>All comparable items entered on the same row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0959"/>
            <a:ext cx="8229600" cy="699166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Creating DDI 3.2 for the NSHAP Series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844400"/>
              </p:ext>
            </p:extLst>
          </p:nvPr>
        </p:nvGraphicFramePr>
        <p:xfrm>
          <a:off x="1114425" y="3219450"/>
          <a:ext cx="60960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6773749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258474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019385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r>
                        <a:rPr lang="en-US" dirty="0" smtClean="0"/>
                        <a:t>Wave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Wave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Wave 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781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VOLUNTEER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VOLUNTEER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VOLUNTEER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3528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SONS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SONS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878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FAMOPEN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FAMOPEN2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FAMOPEN2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3359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SAMEBED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SAMEBED2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SAMEBED3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3611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BREAKBONE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BREAKBONE3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6660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0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2421" y="1178222"/>
            <a:ext cx="8229600" cy="57813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Mapping comparable items in DDI-L</a:t>
            </a:r>
          </a:p>
          <a:p>
            <a:r>
              <a:rPr lang="en-US" sz="2400" dirty="0" smtClean="0"/>
              <a:t>DDI-L variable cascade: suggests </a:t>
            </a:r>
            <a:r>
              <a:rPr lang="en-US" sz="2400" i="1" dirty="0" smtClean="0"/>
              <a:t>degree</a:t>
            </a:r>
            <a:r>
              <a:rPr lang="en-US" sz="2400" dirty="0" smtClean="0"/>
              <a:t> of comparability: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5821"/>
            <a:ext cx="8229600" cy="701429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Creating DDI 3.2 for the NSHAP Series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06954" y="2490092"/>
            <a:ext cx="4397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Concept: How often can R open up to family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4520" y="2973250"/>
            <a:ext cx="2916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Representation A: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0    if volunteered –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no family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indent="-342900">
              <a:buAutoNum type="arabicPlain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hardly ever (or never)</a:t>
            </a:r>
          </a:p>
          <a:p>
            <a:pPr marL="342900" indent="-342900">
              <a:buAutoNum type="arabicPlain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some of the time</a:t>
            </a:r>
          </a:p>
          <a:p>
            <a:pPr marL="342900" indent="-342900">
              <a:buAutoNum type="arabicPlain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often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91831" y="2944510"/>
            <a:ext cx="293400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</a:rPr>
              <a:t>Representation B: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0    never</a:t>
            </a:r>
          </a:p>
          <a:p>
            <a:pPr marL="342900" indent="-342900">
              <a:buAutoNum type="arabicPlain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hardly ever or rarely</a:t>
            </a:r>
          </a:p>
          <a:p>
            <a:pPr marL="342900" indent="-342900">
              <a:buAutoNum type="arabicPlain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some of the time</a:t>
            </a:r>
          </a:p>
          <a:p>
            <a:pPr marL="342900" indent="-342900">
              <a:buAutoNum type="arabicPlain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often</a:t>
            </a:r>
          </a:p>
          <a:p>
            <a:pPr marL="342900" indent="-342900">
              <a:buAutoNum type="arabicPlain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if volunteered – no family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00559" y="4616123"/>
            <a:ext cx="1751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W1: FAMOPEN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00590" y="4800789"/>
            <a:ext cx="1694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W2: FAMOPEN2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6668377" y="4803635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W3: FAMOPEN2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381625" y="5295900"/>
            <a:ext cx="483818" cy="3701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2"/>
          </p:cNvCxnSpPr>
          <p:nvPr/>
        </p:nvCxnSpPr>
        <p:spPr>
          <a:xfrm flipH="1">
            <a:off x="7067550" y="5172967"/>
            <a:ext cx="472364" cy="5166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430495" y="5859771"/>
            <a:ext cx="242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 directly comparable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13" idx="1"/>
          </p:cNvCxnSpPr>
          <p:nvPr/>
        </p:nvCxnSpPr>
        <p:spPr>
          <a:xfrm flipH="1">
            <a:off x="3881337" y="4985455"/>
            <a:ext cx="719253" cy="4955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225919" y="5079925"/>
            <a:ext cx="781035" cy="4010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70914" y="5617302"/>
            <a:ext cx="280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harmonization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28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9379" y="865830"/>
            <a:ext cx="8229600" cy="5082094"/>
          </a:xfrm>
        </p:spPr>
        <p:txBody>
          <a:bodyPr/>
          <a:lstStyle/>
          <a:p>
            <a:r>
              <a:rPr lang="en-US" dirty="0" smtClean="0"/>
              <a:t>Document comparability across waves in DDI-L</a:t>
            </a:r>
            <a:endParaRPr lang="en-US" sz="800" dirty="0" smtClean="0"/>
          </a:p>
          <a:p>
            <a:pPr lvl="1"/>
            <a:r>
              <a:rPr lang="en-US" sz="2000" dirty="0" smtClean="0"/>
              <a:t>Compare variable lists to identify which questions were repeated, and in which wave(s)</a:t>
            </a:r>
          </a:p>
          <a:p>
            <a:pPr lvl="1"/>
            <a:r>
              <a:rPr lang="en-US" sz="2000" dirty="0" smtClean="0"/>
              <a:t>Identify changes in variables representation across waves</a:t>
            </a:r>
          </a:p>
          <a:p>
            <a:pPr lvl="1"/>
            <a:r>
              <a:rPr lang="en-US" sz="2000" dirty="0" smtClean="0"/>
              <a:t>Create represented variables as appropriate</a:t>
            </a:r>
          </a:p>
          <a:p>
            <a:pPr lvl="1"/>
            <a:r>
              <a:rPr lang="en-US" sz="2000" dirty="0" smtClean="0"/>
              <a:t>Create conceptual variables to link comparable represented variables</a:t>
            </a:r>
          </a:p>
          <a:p>
            <a:pPr lvl="1"/>
            <a:r>
              <a:rPr lang="en-US" sz="2000" dirty="0" smtClean="0"/>
              <a:t>Create conceptual variable groups to assist in browsing by topic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 smtClean="0"/>
              <a:t>		</a:t>
            </a:r>
            <a:r>
              <a:rPr lang="en-US" dirty="0" smtClean="0"/>
              <a:t>DDI-L crosswalk: a cascading structure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89767"/>
            <a:ext cx="8229600" cy="671807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Creating DDI 3.2 for the NSHAP Series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165817"/>
              </p:ext>
            </p:extLst>
          </p:nvPr>
        </p:nvGraphicFramePr>
        <p:xfrm>
          <a:off x="985834" y="4248149"/>
          <a:ext cx="729513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856">
                  <a:extLst>
                    <a:ext uri="{9D8B030D-6E8A-4147-A177-3AD203B41FA5}">
                      <a16:colId xmlns:a16="http://schemas.microsoft.com/office/drawing/2014/main" val="2442650173"/>
                    </a:ext>
                  </a:extLst>
                </a:gridCol>
                <a:gridCol w="1215856">
                  <a:extLst>
                    <a:ext uri="{9D8B030D-6E8A-4147-A177-3AD203B41FA5}">
                      <a16:colId xmlns:a16="http://schemas.microsoft.com/office/drawing/2014/main" val="2036503200"/>
                    </a:ext>
                  </a:extLst>
                </a:gridCol>
                <a:gridCol w="1244920">
                  <a:extLst>
                    <a:ext uri="{9D8B030D-6E8A-4147-A177-3AD203B41FA5}">
                      <a16:colId xmlns:a16="http://schemas.microsoft.com/office/drawing/2014/main" val="2301033604"/>
                    </a:ext>
                  </a:extLst>
                </a:gridCol>
                <a:gridCol w="1186792">
                  <a:extLst>
                    <a:ext uri="{9D8B030D-6E8A-4147-A177-3AD203B41FA5}">
                      <a16:colId xmlns:a16="http://schemas.microsoft.com/office/drawing/2014/main" val="1192105549"/>
                    </a:ext>
                  </a:extLst>
                </a:gridCol>
                <a:gridCol w="1215856">
                  <a:extLst>
                    <a:ext uri="{9D8B030D-6E8A-4147-A177-3AD203B41FA5}">
                      <a16:colId xmlns:a16="http://schemas.microsoft.com/office/drawing/2014/main" val="1555009617"/>
                    </a:ext>
                  </a:extLst>
                </a:gridCol>
                <a:gridCol w="1215856">
                  <a:extLst>
                    <a:ext uri="{9D8B030D-6E8A-4147-A177-3AD203B41FA5}">
                      <a16:colId xmlns:a16="http://schemas.microsoft.com/office/drawing/2014/main" val="3353329355"/>
                    </a:ext>
                  </a:extLst>
                </a:gridCol>
              </a:tblGrid>
              <a:tr h="7565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Conceptual Var.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Conceptual 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Represented 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Instance Variable</a:t>
                      </a:r>
                      <a:r>
                        <a:rPr lang="en-US" sz="1400" baseline="0" dirty="0" smtClean="0"/>
                        <a:t> W1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Instance Variable</a:t>
                      </a:r>
                      <a:r>
                        <a:rPr lang="en-US" sz="1400" baseline="0" dirty="0" smtClean="0"/>
                        <a:t> W2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Instance Variable</a:t>
                      </a:r>
                      <a:r>
                        <a:rPr lang="en-US" sz="1400" baseline="0" dirty="0" smtClean="0"/>
                        <a:t> W3</a:t>
                      </a:r>
                      <a:endParaRPr lang="en-US" sz="14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620897"/>
                  </a:ext>
                </a:extLst>
              </a:tr>
              <a:tr h="611057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Support</a:t>
                      </a:r>
                      <a:r>
                        <a:rPr lang="en-US" sz="1200" b="1" baseline="0" dirty="0" smtClean="0"/>
                        <a:t> from Family and Friends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C_FAMOPEN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532411"/>
                  </a:ext>
                </a:extLst>
              </a:tr>
              <a:tr h="5528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R_FAMOPEN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FAMOPEN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30709"/>
                  </a:ext>
                </a:extLst>
              </a:tr>
              <a:tr h="5528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R_FAMOPEN2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FAMOPEN2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FAMOPEN2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968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65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773" y="965491"/>
            <a:ext cx="8694647" cy="5164003"/>
          </a:xfrm>
        </p:spPr>
        <p:txBody>
          <a:bodyPr/>
          <a:lstStyle/>
          <a:p>
            <a:r>
              <a:rPr lang="en-US" sz="2600" dirty="0" smtClean="0"/>
              <a:t>NSHAP Waves 1-3 now publicly available on the portal</a:t>
            </a:r>
          </a:p>
          <a:p>
            <a:pPr lvl="1"/>
            <a:r>
              <a:rPr lang="en-US" sz="2200" dirty="0" smtClean="0"/>
              <a:t>“Browse by concept” view and initial crosswalk view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17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97938"/>
            <a:ext cx="8229600" cy="777828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Creating DDI 3.2 for the NSHAP Series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72" y="2003460"/>
            <a:ext cx="8815228" cy="43528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044558" y="2876764"/>
            <a:ext cx="1079642" cy="36987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8239"/>
            <a:ext cx="8229600" cy="4759700"/>
          </a:xfrm>
        </p:spPr>
        <p:txBody>
          <a:bodyPr/>
          <a:lstStyle/>
          <a:p>
            <a:r>
              <a:rPr lang="en-US" dirty="0" smtClean="0"/>
              <a:t>Correspondence Tree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77669"/>
            <a:ext cx="8229600" cy="695634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Creating DDI 3.2 for the NSHAP Series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1150707" y="1602768"/>
            <a:ext cx="5800136" cy="461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94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13095"/>
            <a:ext cx="8229600" cy="716183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Creating DDI 3.2 for the NSHAP Series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5719" y="929278"/>
            <a:ext cx="6385336" cy="22431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269" y="3172396"/>
            <a:ext cx="6262046" cy="249715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13734" y="5503358"/>
            <a:ext cx="64773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three types of concordance views are also available from the individual variable description page</a:t>
            </a:r>
          </a:p>
        </p:txBody>
      </p:sp>
    </p:spTree>
    <p:extLst>
      <p:ext uri="{BB962C8B-B14F-4D97-AF65-F5344CB8AC3E}">
        <p14:creationId xmlns:p14="http://schemas.microsoft.com/office/powerpoint/2010/main" val="22520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A0C9D7-D926-4240-B590-5772F22A5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ICPSR metadata</a:t>
            </a:r>
          </a:p>
          <a:p>
            <a:pPr lvl="1"/>
            <a:r>
              <a:rPr lang="en-US" dirty="0" smtClean="0"/>
              <a:t>Study-level records compatible with both DDI-C and DDI-L</a:t>
            </a:r>
          </a:p>
          <a:p>
            <a:pPr lvl="2"/>
            <a:r>
              <a:rPr lang="en-US" dirty="0" smtClean="0"/>
              <a:t>Available for download in Versions 2.5 and 3.1</a:t>
            </a:r>
          </a:p>
          <a:p>
            <a:pPr lvl="1"/>
            <a:r>
              <a:rPr lang="en-US" dirty="0" smtClean="0"/>
              <a:t>Variable descriptions in DDI 2.5</a:t>
            </a:r>
          </a:p>
          <a:p>
            <a:pPr lvl="2"/>
            <a:r>
              <a:rPr lang="en-US" dirty="0" smtClean="0"/>
              <a:t>Archived</a:t>
            </a:r>
          </a:p>
          <a:p>
            <a:pPr lvl="2"/>
            <a:r>
              <a:rPr lang="en-US" dirty="0" smtClean="0"/>
              <a:t>Converted to PDF – part of the downloadable codebook</a:t>
            </a:r>
          </a:p>
          <a:p>
            <a:pPr lvl="2"/>
            <a:r>
              <a:rPr lang="en-US" dirty="0" smtClean="0"/>
              <a:t>Converted to HTML – individual variable description page and online interactive codebook</a:t>
            </a:r>
          </a:p>
          <a:p>
            <a:pPr lvl="2"/>
            <a:r>
              <a:rPr lang="en-US" dirty="0" smtClean="0"/>
              <a:t>Drive the cross-studies variables search, currently covering 5,279,104 variables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DB2BA-9E1F-764B-B725-7E9F875FF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B04C2B-B13B-DF4C-A087-EA33227C8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97051A-90EE-6949-9D38-45A719E1F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41B1B10-A1D9-5D4C-8A65-70257911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DDI-L for Longitudinal Data at ICPSR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6125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20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-3462"/>
            <a:ext cx="8229600" cy="917862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Creating DDI 3.2 for the NSHAP Series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5870" y="706005"/>
            <a:ext cx="8229600" cy="517047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Use ICPSR’s main search to find comparable variables from other studies/series of studies</a:t>
            </a:r>
            <a:endParaRPr lang="en-US" sz="2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303" y="1387011"/>
            <a:ext cx="7165797" cy="565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65080"/>
            <a:ext cx="8229600" cy="42940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sz="3600" dirty="0" smtClean="0"/>
              <a:t>		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						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                </a:t>
            </a:r>
            <a:r>
              <a:rPr lang="en-US" sz="4000" dirty="0" smtClean="0"/>
              <a:t>Thank you!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						</a:t>
            </a:r>
            <a:r>
              <a:rPr lang="en-US" sz="3200" dirty="0" smtClean="0"/>
              <a:t>sandai@umich.edu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9403" y="6391274"/>
            <a:ext cx="7984901" cy="365125"/>
          </a:xfrm>
        </p:spPr>
        <p:txBody>
          <a:bodyPr/>
          <a:lstStyle/>
          <a:p>
            <a:r>
              <a:rPr lang="en-US" altLang="en-US" dirty="0">
                <a:solidFill>
                  <a:srgbClr val="464646"/>
                </a:solidFill>
                <a:latin typeface="source sans pro"/>
              </a:rPr>
              <a:t>This work is licensed under a </a:t>
            </a:r>
            <a:r>
              <a:rPr lang="en-US" altLang="en-US" dirty="0">
                <a:solidFill>
                  <a:srgbClr val="049CCF"/>
                </a:solidFill>
                <a:latin typeface="source sans pro"/>
                <a:hlinkClick r:id="rId3"/>
              </a:rPr>
              <a:t>Creative Commons Attribution 4.0 International License</a:t>
            </a:r>
            <a:r>
              <a:rPr lang="en-US" altLang="en-US" dirty="0">
                <a:solidFill>
                  <a:srgbClr val="464646"/>
                </a:solidFill>
                <a:latin typeface="source sans pro"/>
              </a:rPr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21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0" dirty="0"/>
              <a:t>Creating DDI-Lifecycle documentation for longitudinal data at ICPSR</a:t>
            </a:r>
          </a:p>
        </p:txBody>
      </p:sp>
      <p:pic>
        <p:nvPicPr>
          <p:cNvPr id="7" name="Picture 6" descr="Cover Me Q&amp;A: What's your favorite Muppets cover song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658" y="2381459"/>
            <a:ext cx="4085192" cy="1688123"/>
          </a:xfrm>
          <a:prstGeom prst="rect">
            <a:avLst/>
          </a:prstGeom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49CCF"/>
                </a:solidFill>
                <a:effectLst/>
                <a:latin typeface="source sans pro"/>
                <a:hlinkClick r:id="rId3"/>
              </a:rPr>
              <a:t> 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49CCF"/>
                </a:solidFill>
                <a:effectLst/>
                <a:latin typeface="source sans pro"/>
              </a:rPr>
              <a:t> 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49CCF"/>
                </a:solidFill>
                <a:effectLst/>
                <a:latin typeface="source sans pro"/>
              </a:rPr>
              <a:t>                </a:t>
            </a:r>
            <a:r>
              <a: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source sans pro"/>
              </a:rPr>
              <a:t>This work is licensed under a 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49CCF"/>
                </a:solidFill>
                <a:effectLst/>
                <a:latin typeface="source sans pro"/>
                <a:hlinkClick r:id="rId3"/>
              </a:rPr>
              <a:t>Creative Commons Attribution 4.0 International License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source sans pro"/>
              </a:rPr>
              <a:t>.</a:t>
            </a:r>
            <a:r>
              <a: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49CCF"/>
              </a:solidFill>
              <a:effectLst/>
              <a:latin typeface="source sans pro"/>
            </a:endParaRPr>
          </a:p>
        </p:txBody>
      </p:sp>
      <p:pic>
        <p:nvPicPr>
          <p:cNvPr id="102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58" y="6409249"/>
            <a:ext cx="838200" cy="29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62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6406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DDI-Lifecycle</a:t>
            </a:r>
          </a:p>
          <a:p>
            <a:pPr lvl="1"/>
            <a:r>
              <a:rPr lang="en-US" dirty="0" smtClean="0"/>
              <a:t>Supports data comparison and harmonization across study waves and series of studies </a:t>
            </a:r>
          </a:p>
          <a:p>
            <a:pPr lvl="2"/>
            <a:r>
              <a:rPr lang="en-US" dirty="0"/>
              <a:t> Study grouping</a:t>
            </a:r>
          </a:p>
          <a:p>
            <a:pPr lvl="2"/>
            <a:r>
              <a:rPr lang="en-US" dirty="0"/>
              <a:t> Variable cascades </a:t>
            </a:r>
          </a:p>
          <a:p>
            <a:pPr lvl="2"/>
            <a:r>
              <a:rPr lang="en-US" dirty="0"/>
              <a:t> Linking to concept schemes</a:t>
            </a:r>
          </a:p>
          <a:p>
            <a:pPr lvl="2"/>
            <a:r>
              <a:rPr lang="en-US" dirty="0"/>
              <a:t> Reuse of </a:t>
            </a:r>
            <a:r>
              <a:rPr lang="en-US" dirty="0" smtClean="0"/>
              <a:t>information</a:t>
            </a:r>
          </a:p>
          <a:p>
            <a:pPr marL="801688" lvl="1" indent="-342900"/>
            <a:r>
              <a:rPr lang="en-US" dirty="0" smtClean="0"/>
              <a:t>Ideal choice for an in-depth documentation of longitudinal / time-series data</a:t>
            </a:r>
          </a:p>
          <a:p>
            <a:pPr marL="801688" lvl="1" indent="-342900"/>
            <a:r>
              <a:rPr lang="en-US" dirty="0" smtClean="0"/>
              <a:t>A complex specification</a:t>
            </a:r>
          </a:p>
          <a:p>
            <a:pPr marL="1257300" lvl="2" indent="-342900"/>
            <a:r>
              <a:rPr lang="en-US" dirty="0" smtClean="0"/>
              <a:t>More difficult to implement organization-wide</a:t>
            </a:r>
          </a:p>
          <a:p>
            <a:pPr marL="1257300" lvl="2" indent="-342900"/>
            <a:r>
              <a:rPr lang="en-US" dirty="0" smtClean="0"/>
              <a:t>Less value for one-time, survey-based studies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DDI-L for Longitudinal Data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561815"/>
            <a:ext cx="8430768" cy="4996804"/>
          </a:xfrm>
        </p:spPr>
        <p:txBody>
          <a:bodyPr>
            <a:normAutofit/>
          </a:bodyPr>
          <a:lstStyle/>
          <a:p>
            <a:r>
              <a:rPr lang="en-US" dirty="0" smtClean="0"/>
              <a:t>Transitioning to DDI-Lifecycle</a:t>
            </a:r>
          </a:p>
          <a:p>
            <a:pPr lvl="1"/>
            <a:r>
              <a:rPr lang="en-US" sz="2200" dirty="0" smtClean="0"/>
              <a:t>Document selected longitudinal projects in DDI-L</a:t>
            </a:r>
          </a:p>
          <a:p>
            <a:pPr lvl="1"/>
            <a:r>
              <a:rPr lang="en-US" sz="2200" dirty="0" smtClean="0"/>
              <a:t>Gradually extend this effort to a larger part of our collection, based on increased experience and expertise</a:t>
            </a:r>
          </a:p>
          <a:p>
            <a:pPr lvl="1"/>
            <a:r>
              <a:rPr lang="en-US" sz="2200" dirty="0" smtClean="0"/>
              <a:t> First step: pilot project completed in the Spring of 2018</a:t>
            </a:r>
          </a:p>
          <a:p>
            <a:pPr lvl="2"/>
            <a:r>
              <a:rPr lang="en-US" dirty="0" smtClean="0"/>
              <a:t>Created DDI 3.2 markup for six consecutive waves (2011-2016) of the National Crime Victimization Survey (NCVS) series</a:t>
            </a:r>
          </a:p>
          <a:p>
            <a:pPr lvl="2"/>
            <a:r>
              <a:rPr lang="en-US" dirty="0" smtClean="0"/>
              <a:t>Explored feasibility in terms of needs, and available resources</a:t>
            </a:r>
          </a:p>
          <a:p>
            <a:pPr lvl="1"/>
            <a:r>
              <a:rPr lang="en-US" sz="2200" dirty="0" smtClean="0"/>
              <a:t>Fall of 2018: ICPSR’s </a:t>
            </a:r>
            <a:r>
              <a:rPr lang="en-US" sz="2200" dirty="0"/>
              <a:t>National Archive of Computerized Data on Aging (NACDA</a:t>
            </a:r>
            <a:r>
              <a:rPr lang="en-US" sz="2200" dirty="0" smtClean="0"/>
              <a:t>) acquired a </a:t>
            </a:r>
            <a:r>
              <a:rPr lang="en-US" sz="2200" dirty="0" err="1" smtClean="0"/>
              <a:t>Colectica</a:t>
            </a:r>
            <a:r>
              <a:rPr lang="en-US" sz="2200" dirty="0" smtClean="0"/>
              <a:t> repository and portal to host future DDI-L projects</a:t>
            </a: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57784" y="428975"/>
            <a:ext cx="8229600" cy="1185332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DDI-L for Longitudinal Data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1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/>
          <a:lstStyle/>
          <a:p>
            <a:r>
              <a:rPr lang="en-US" dirty="0" smtClean="0"/>
              <a:t>New project, January-March 2019</a:t>
            </a:r>
          </a:p>
          <a:p>
            <a:pPr lvl="1"/>
            <a:r>
              <a:rPr lang="en-US" dirty="0" smtClean="0"/>
              <a:t>Create, and display DDI 3.2 documentation for the National Social Life, Health, and Aging Project (NSHAP)</a:t>
            </a:r>
          </a:p>
          <a:p>
            <a:pPr lvl="2"/>
            <a:r>
              <a:rPr lang="en-US" dirty="0" smtClean="0"/>
              <a:t>Study conducted by NORC, and a team of investigators at the University of Chicago</a:t>
            </a:r>
          </a:p>
          <a:p>
            <a:pPr lvl="2"/>
            <a:r>
              <a:rPr lang="en-US" dirty="0" smtClean="0"/>
              <a:t>Data and documentation processed, preserved and distributed by the NACDA topical archive at ICPSR</a:t>
            </a:r>
          </a:p>
          <a:p>
            <a:pPr marL="801688" lvl="1" indent="-342900"/>
            <a:r>
              <a:rPr lang="en-US" dirty="0" smtClean="0"/>
              <a:t>Will serve as proof of concept for extending the use of DDI-L to other NACDA studies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21208" y="577501"/>
            <a:ext cx="8229600" cy="887761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DDI-L for Longitudinal Data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43585"/>
            <a:ext cx="8229600" cy="476867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The National Social Life, Health and Aging Project (NSHAP)</a:t>
            </a:r>
          </a:p>
          <a:p>
            <a:pPr lvl="1"/>
            <a:r>
              <a:rPr lang="en-US" sz="2200" dirty="0" smtClean="0"/>
              <a:t>Longitudinal study of community-dwelling older people – aged 57 to 85 at the time of recruitment</a:t>
            </a:r>
          </a:p>
          <a:p>
            <a:pPr lvl="1"/>
            <a:r>
              <a:rPr lang="en-US" sz="2200" dirty="0" smtClean="0"/>
              <a:t>Study of health and social factors</a:t>
            </a:r>
          </a:p>
          <a:p>
            <a:pPr lvl="2"/>
            <a:r>
              <a:rPr lang="en-US" sz="1800" dirty="0" smtClean="0"/>
              <a:t>Examines the interaction among physical health and illness, use of medication, emotional health, cognitive and sensory function, social connectedness, sex life, and quality of relationships</a:t>
            </a:r>
          </a:p>
          <a:p>
            <a:pPr lvl="1"/>
            <a:r>
              <a:rPr lang="en-US" sz="2200" dirty="0" smtClean="0"/>
              <a:t>Data collected via</a:t>
            </a:r>
          </a:p>
          <a:p>
            <a:pPr lvl="2"/>
            <a:r>
              <a:rPr lang="en-US" dirty="0" smtClean="0"/>
              <a:t>In-home face-to-face interviews</a:t>
            </a:r>
          </a:p>
          <a:p>
            <a:pPr lvl="2"/>
            <a:r>
              <a:rPr lang="en-US" dirty="0" smtClean="0"/>
              <a:t>In-home collected </a:t>
            </a:r>
            <a:r>
              <a:rPr lang="en-US" dirty="0" err="1" smtClean="0"/>
              <a:t>biomeasures</a:t>
            </a:r>
            <a:endParaRPr lang="en-US" dirty="0" smtClean="0"/>
          </a:p>
          <a:p>
            <a:pPr lvl="2"/>
            <a:r>
              <a:rPr lang="en-US" dirty="0" smtClean="0"/>
              <a:t>Leave-behind questionnaires </a:t>
            </a:r>
            <a:r>
              <a:rPr lang="en-US" dirty="0"/>
              <a:t>(respondent-administered)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49694"/>
            <a:ext cx="8229600" cy="749796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DDI-L for Longitudinal Data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29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72286"/>
            <a:ext cx="8394192" cy="4882896"/>
          </a:xfrm>
        </p:spPr>
        <p:txBody>
          <a:bodyPr/>
          <a:lstStyle/>
          <a:p>
            <a:r>
              <a:rPr lang="en-US" sz="2600" dirty="0"/>
              <a:t>The National Social Life, Health and Aging Project (NSHAP</a:t>
            </a:r>
            <a:r>
              <a:rPr lang="en-US" sz="2600" dirty="0" smtClean="0"/>
              <a:t>)</a:t>
            </a:r>
          </a:p>
          <a:p>
            <a:pPr lvl="1"/>
            <a:r>
              <a:rPr lang="en-US" dirty="0" smtClean="0"/>
              <a:t>On-going study</a:t>
            </a:r>
          </a:p>
          <a:p>
            <a:pPr lvl="1"/>
            <a:r>
              <a:rPr lang="en-US" dirty="0" smtClean="0"/>
              <a:t>Three waves of data collected so far</a:t>
            </a:r>
          </a:p>
          <a:p>
            <a:pPr lvl="2"/>
            <a:r>
              <a:rPr lang="en-US" dirty="0" smtClean="0"/>
              <a:t>Wave 1: 2005-2006</a:t>
            </a:r>
          </a:p>
          <a:p>
            <a:pPr lvl="2"/>
            <a:r>
              <a:rPr lang="en-US" dirty="0" smtClean="0"/>
              <a:t>Wave 2: 2010-2011</a:t>
            </a:r>
          </a:p>
          <a:p>
            <a:pPr lvl="2"/>
            <a:r>
              <a:rPr lang="en-US" dirty="0" smtClean="0"/>
              <a:t>Wave 3: 2015- 2016</a:t>
            </a:r>
          </a:p>
          <a:p>
            <a:pPr lvl="2"/>
            <a:r>
              <a:rPr lang="en-US" dirty="0" smtClean="0"/>
              <a:t>(Wave 4: funding approved)</a:t>
            </a:r>
          </a:p>
          <a:p>
            <a:pPr lvl="1"/>
            <a:r>
              <a:rPr lang="en-US" dirty="0" smtClean="0"/>
              <a:t>Sample changes:</a:t>
            </a:r>
          </a:p>
          <a:p>
            <a:pPr lvl="2"/>
            <a:r>
              <a:rPr lang="en-US" dirty="0" smtClean="0"/>
              <a:t>Wave 2: original cohort plus cohabiting spouses/partners</a:t>
            </a:r>
          </a:p>
          <a:p>
            <a:pPr lvl="2"/>
            <a:r>
              <a:rPr lang="en-US" dirty="0" smtClean="0"/>
              <a:t>Wave 3: Wave 2 respondents plus new cohort aged 50-67 years at the time of recruitment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0959"/>
            <a:ext cx="8229600" cy="814609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DDI-L for Longitudinal Data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28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3875" y="1868487"/>
            <a:ext cx="8494776" cy="4525963"/>
          </a:xfrm>
        </p:spPr>
        <p:txBody>
          <a:bodyPr/>
          <a:lstStyle/>
          <a:p>
            <a:r>
              <a:rPr lang="en-US" dirty="0" smtClean="0"/>
              <a:t>DDI 3.2 for NSHAP</a:t>
            </a:r>
          </a:p>
          <a:p>
            <a:pPr marL="0" indent="0">
              <a:buNone/>
            </a:pPr>
            <a:endParaRPr lang="en-US" sz="1000" dirty="0" smtClean="0"/>
          </a:p>
          <a:p>
            <a:pPr lvl="1"/>
            <a:r>
              <a:rPr lang="en-US" sz="2600" dirty="0" smtClean="0"/>
              <a:t>Core data, public version </a:t>
            </a:r>
          </a:p>
          <a:p>
            <a:pPr lvl="2"/>
            <a:r>
              <a:rPr lang="en-US" sz="2400" dirty="0" smtClean="0"/>
              <a:t>Includes information from all three instruments used</a:t>
            </a:r>
          </a:p>
          <a:p>
            <a:pPr lvl="2"/>
            <a:r>
              <a:rPr lang="en-US" sz="2400" dirty="0" smtClean="0"/>
              <a:t>Disclosure-sensitive variables removed </a:t>
            </a:r>
          </a:p>
          <a:p>
            <a:pPr lvl="2"/>
            <a:r>
              <a:rPr lang="en-US" sz="2400" dirty="0" smtClean="0"/>
              <a:t>Waves 1-3 already processed, archived and disseminated following ICPSR standards</a:t>
            </a:r>
          </a:p>
          <a:p>
            <a:pPr lvl="3"/>
            <a:r>
              <a:rPr lang="en-US" sz="2000" dirty="0" smtClean="0"/>
              <a:t>Clean, verified data and documentation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23875" y="701009"/>
            <a:ext cx="8229600" cy="979201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DDI-L for Longitudinal Data at ICPSR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9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1474" y="1024330"/>
            <a:ext cx="8315326" cy="5295900"/>
          </a:xfrm>
        </p:spPr>
        <p:txBody>
          <a:bodyPr>
            <a:normAutofit fontScale="92500"/>
          </a:bodyPr>
          <a:lstStyle/>
          <a:p>
            <a:r>
              <a:rPr lang="en-US" dirty="0"/>
              <a:t>Source metadata for creating DDI 3.2</a:t>
            </a:r>
          </a:p>
          <a:p>
            <a:pPr lvl="1"/>
            <a:r>
              <a:rPr lang="en-US" dirty="0" smtClean="0"/>
              <a:t>DDI 2.5 variable </a:t>
            </a:r>
            <a:r>
              <a:rPr lang="en-US" dirty="0"/>
              <a:t>descriptions </a:t>
            </a:r>
            <a:r>
              <a:rPr lang="en-US" dirty="0" smtClean="0"/>
              <a:t>for the individual waves</a:t>
            </a:r>
            <a:endParaRPr lang="en-US" dirty="0"/>
          </a:p>
          <a:p>
            <a:pPr lvl="2"/>
            <a:r>
              <a:rPr lang="en-US" dirty="0"/>
              <a:t>Generated in an automated way by our data processing </a:t>
            </a:r>
            <a:r>
              <a:rPr lang="en-US" dirty="0" smtClean="0"/>
              <a:t>systems</a:t>
            </a:r>
          </a:p>
          <a:p>
            <a:pPr lvl="2"/>
            <a:r>
              <a:rPr lang="en-US" dirty="0" smtClean="0"/>
              <a:t>Include question text and variable groups</a:t>
            </a:r>
            <a:endParaRPr lang="en-US" dirty="0"/>
          </a:p>
          <a:p>
            <a:pPr lvl="1"/>
            <a:r>
              <a:rPr lang="en-US" dirty="0"/>
              <a:t>Variable lists in the SPSS </a:t>
            </a:r>
            <a:r>
              <a:rPr lang="en-US" dirty="0" smtClean="0"/>
              <a:t>setups</a:t>
            </a:r>
          </a:p>
          <a:p>
            <a:pPr lvl="1"/>
            <a:r>
              <a:rPr lang="en-US" dirty="0" smtClean="0"/>
              <a:t>Original codebook information regarding cross-wave variable comparability</a:t>
            </a:r>
          </a:p>
          <a:p>
            <a:pPr lvl="3"/>
            <a:r>
              <a:rPr lang="en-US" dirty="0" smtClean="0"/>
              <a:t>Valuable, but inconsistent or incomplete throughout the original documentation</a:t>
            </a:r>
          </a:p>
          <a:p>
            <a:pPr lvl="3"/>
            <a:r>
              <a:rPr lang="en-US" dirty="0" smtClean="0"/>
              <a:t>Example:  	</a:t>
            </a:r>
            <a:r>
              <a:rPr lang="en-US" sz="17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FAMCRITZ2: How often does family criticize? ….</a:t>
            </a:r>
            <a:endParaRPr lang="en-US" sz="17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  <a:p>
            <a:pPr marL="1371600" lvl="3" indent="0">
              <a:buNone/>
            </a:pPr>
            <a:r>
              <a:rPr lang="en-US" sz="1800" b="1" dirty="0" smtClean="0"/>
              <a:t>   </a:t>
            </a:r>
          </a:p>
          <a:p>
            <a:pPr marL="1371600" lvl="3" indent="0">
              <a:buNone/>
            </a:pPr>
            <a:endParaRPr lang="en-US" b="1" dirty="0"/>
          </a:p>
          <a:p>
            <a:pPr marL="1371600" lvl="3" indent="0">
              <a:buNone/>
            </a:pPr>
            <a:endParaRPr lang="en-US" sz="1800" b="1" dirty="0" smtClean="0"/>
          </a:p>
          <a:p>
            <a:pPr marL="1371600" lvl="3" indent="0">
              <a:buNone/>
            </a:pPr>
            <a:endParaRPr lang="en-US" sz="1800" b="1" dirty="0" smtClean="0"/>
          </a:p>
          <a:p>
            <a:pPr marL="1371600" lvl="3" indent="0">
              <a:buNone/>
            </a:pPr>
            <a:r>
              <a:rPr lang="en-US" dirty="0" smtClean="0"/>
              <a:t>   (FAMCRITZ2 was in fact asked in W2 as well…)</a:t>
            </a:r>
            <a:endParaRPr lang="en-US" sz="18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1D98-F321-6243-AF19-D902954295F2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CA5-1E04-E54D-A72B-F5A9E897BE1A}" type="slidenum">
              <a:rPr lang="en-US" smtClean="0"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14337" y="263590"/>
            <a:ext cx="8229600" cy="1185332"/>
          </a:xfrm>
        </p:spPr>
        <p:txBody>
          <a:bodyPr>
            <a:noAutofit/>
          </a:bodyPr>
          <a:lstStyle/>
          <a:p>
            <a:r>
              <a:rPr lang="en-US" sz="3600" b="0" dirty="0" smtClean="0"/>
              <a:t>Creating DDI 3.2 for the NSHAP Series</a:t>
            </a:r>
            <a:endParaRPr lang="en-US" sz="3600" b="0" dirty="0"/>
          </a:p>
        </p:txBody>
      </p:sp>
      <p:sp>
        <p:nvSpPr>
          <p:cNvPr id="7" name="Rectangle 6"/>
          <p:cNvSpPr/>
          <p:nvPr/>
        </p:nvSpPr>
        <p:spPr>
          <a:xfrm>
            <a:off x="3190875" y="4724400"/>
            <a:ext cx="44005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Note:</a:t>
            </a:r>
          </a:p>
          <a:p>
            <a:r>
              <a:rPr lang="en-US" sz="1600" i="1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1. asked in leave-behind in W3</a:t>
            </a:r>
          </a:p>
          <a:p>
            <a:r>
              <a:rPr lang="en-US" sz="1600" i="1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2. similar to FAMCRITZ in W1, but with different response categories</a:t>
            </a:r>
            <a:endParaRPr lang="en-US" sz="1600" i="1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23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7">
      <a:dk1>
        <a:srgbClr val="000000"/>
      </a:dk1>
      <a:lt1>
        <a:sysClr val="window" lastClr="FFFFFF"/>
      </a:lt1>
      <a:dk2>
        <a:srgbClr val="00274C"/>
      </a:dk2>
      <a:lt2>
        <a:srgbClr val="EEECE1"/>
      </a:lt2>
      <a:accent1>
        <a:srgbClr val="00274C"/>
      </a:accent1>
      <a:accent2>
        <a:srgbClr val="481A65"/>
      </a:accent2>
      <a:accent3>
        <a:srgbClr val="155494"/>
      </a:accent3>
      <a:accent4>
        <a:srgbClr val="00978C"/>
      </a:accent4>
      <a:accent5>
        <a:srgbClr val="F8C01B"/>
      </a:accent5>
      <a:accent6>
        <a:srgbClr val="FD6108"/>
      </a:accent6>
      <a:hlink>
        <a:srgbClr val="0000FF"/>
      </a:hlink>
      <a:folHlink>
        <a:srgbClr val="E8392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CPSR-slide-template" id="{B9C06B6A-7D34-CA49-8B36-597F3281F0BD}" vid="{93D7F47B-3708-9542-852C-D87C5E01D2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5225</TotalTime>
  <Words>2011</Words>
  <Application>Microsoft Office PowerPoint</Application>
  <PresentationFormat>On-screen Show (4:3)</PresentationFormat>
  <Paragraphs>358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source sans pro</vt:lpstr>
      <vt:lpstr>Verdana</vt:lpstr>
      <vt:lpstr>Office Theme</vt:lpstr>
      <vt:lpstr>Creating DDI-Lifecycle documentation for longitudinal data at ICPSR </vt:lpstr>
      <vt:lpstr>DDI-L for Longitudinal Data at ICPSR</vt:lpstr>
      <vt:lpstr>DDI-L for Longitudinal Data at ICPSR</vt:lpstr>
      <vt:lpstr>DDI-L for Longitudinal Data at ICPSR</vt:lpstr>
      <vt:lpstr>DDI-L for Longitudinal Data at ICPSR</vt:lpstr>
      <vt:lpstr>DDI-L for Longitudinal Data at ICPSR</vt:lpstr>
      <vt:lpstr>DDI-L for Longitudinal Data at ICPSR</vt:lpstr>
      <vt:lpstr>DDI-L for Longitudinal Data at ICPSR</vt:lpstr>
      <vt:lpstr>Creating DDI 3.2 for the NSHAP Series</vt:lpstr>
      <vt:lpstr>Creating DDI 3.2 for the NSHAP Series</vt:lpstr>
      <vt:lpstr>Creating DDI 3.2 for the NSHAP Series</vt:lpstr>
      <vt:lpstr>Creating DDI 3.2 for the NSHAP Series</vt:lpstr>
      <vt:lpstr>Creating DDI 3.2 for the NSHAP Series</vt:lpstr>
      <vt:lpstr>Creating DDI 3.2 for the NSHAP Series</vt:lpstr>
      <vt:lpstr>Creating DDI 3.2 for the NSHAP Series</vt:lpstr>
      <vt:lpstr>Creating DDI 3.2 for the NSHAP Series</vt:lpstr>
      <vt:lpstr>Creating DDI 3.2 for the NSHAP Series</vt:lpstr>
      <vt:lpstr>Creating DDI 3.2 for the NSHAP Series</vt:lpstr>
      <vt:lpstr>Creating DDI 3.2 for the NSHAP Series</vt:lpstr>
      <vt:lpstr>Creating DDI 3.2 for the NSHAP Series</vt:lpstr>
      <vt:lpstr>Creating DDI-Lifecycle documentation for longitudinal data at ICPSR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Tyson, Jenna</dc:creator>
  <cp:keywords/>
  <dc:description/>
  <cp:lastModifiedBy>staff</cp:lastModifiedBy>
  <cp:revision>182</cp:revision>
  <cp:lastPrinted>2019-04-03T18:58:10Z</cp:lastPrinted>
  <dcterms:created xsi:type="dcterms:W3CDTF">2018-10-05T12:35:00Z</dcterms:created>
  <dcterms:modified xsi:type="dcterms:W3CDTF">2019-04-29T14:03:50Z</dcterms:modified>
  <cp:category/>
</cp:coreProperties>
</file>