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63" autoAdjust="0"/>
  </p:normalViewPr>
  <p:slideViewPr>
    <p:cSldViewPr>
      <p:cViewPr varScale="1">
        <p:scale>
          <a:sx n="83" d="100"/>
          <a:sy n="83" d="100"/>
        </p:scale>
        <p:origin x="24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8D9F-EA4F-4E11-84B1-F5CF8BA1BD4E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B5831-633A-4696-A184-4168BAAC7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25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3934-D492-4443-9427-018DE5D6DD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0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none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5831-633A-4696-A184-4168BAAC715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25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none" dirty="0">
                <a:solidFill>
                  <a:schemeClr val="tx1"/>
                </a:solidFill>
              </a:rPr>
              <a:t>Toutes les actions,</a:t>
            </a:r>
            <a:r>
              <a:rPr lang="fr-FR" u="none" baseline="0" dirty="0">
                <a:solidFill>
                  <a:schemeClr val="tx1"/>
                </a:solidFill>
              </a:rPr>
              <a:t> leur faire deviner :</a:t>
            </a:r>
          </a:p>
          <a:p>
            <a:endParaRPr lang="fr-FR" u="none" baseline="0" dirty="0">
              <a:solidFill>
                <a:schemeClr val="tx1"/>
              </a:solidFill>
            </a:endParaRPr>
          </a:p>
          <a:p>
            <a:r>
              <a:rPr lang="fr-FR" u="none" baseline="0" dirty="0">
                <a:solidFill>
                  <a:schemeClr val="tx1"/>
                </a:solidFill>
              </a:rPr>
              <a:t>-s’ils peuvent le faire</a:t>
            </a:r>
          </a:p>
          <a:p>
            <a:r>
              <a:rPr lang="fr-FR" u="none" baseline="0" dirty="0">
                <a:solidFill>
                  <a:schemeClr val="tx1"/>
                </a:solidFill>
              </a:rPr>
              <a:t>-S’ils ont besoin de mettre des guillemets</a:t>
            </a:r>
          </a:p>
          <a:p>
            <a:r>
              <a:rPr lang="fr-FR" u="none" baseline="0" dirty="0">
                <a:solidFill>
                  <a:schemeClr val="tx1"/>
                </a:solidFill>
              </a:rPr>
              <a:t>-S’ils doivent citer la source</a:t>
            </a:r>
            <a:endParaRPr lang="fr-FR" u="none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5831-633A-4696-A184-4168BAAC71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25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none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5831-633A-4696-A184-4168BAAC715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250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none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5831-633A-4696-A184-4168BAAC71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250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none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5831-633A-4696-A184-4168BAAC715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250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3934-D492-4443-9427-018DE5D6DD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2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99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63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130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spd="slow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-1191" y="0"/>
            <a:ext cx="9144001" cy="6858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3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spd="slow" advClick="0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rièr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8301955" y="310397"/>
            <a:ext cx="484355" cy="292351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algn="ctr"/>
            <a:fld id="{260E2A6B-A809-4840-BF14-8648BC0BDF87}" type="slidenum">
              <a:rPr lang="id-ID" sz="1300" b="0" smtClean="0">
                <a:solidFill>
                  <a:schemeClr val="bg1"/>
                </a:solidFill>
                <a:latin typeface="Lato Regular"/>
                <a:cs typeface="Lato Regular"/>
              </a:rPr>
              <a:pPr algn="ctr"/>
              <a:t>‹N°›</a:t>
            </a:fld>
            <a:endParaRPr lang="id-ID" sz="1300" b="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8209656" y="280406"/>
            <a:ext cx="668947" cy="414640"/>
            <a:chOff x="16419318" y="560811"/>
            <a:chExt cx="1337893" cy="829279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6626462" y="560811"/>
              <a:ext cx="923589" cy="735292"/>
            </a:xfrm>
            <a:prstGeom prst="rect">
              <a:avLst/>
            </a:prstGeom>
            <a:solidFill>
              <a:srgbClr val="1A91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43" tIns="91422" rIns="182843" bIns="91422" rtlCol="0" anchor="ctr"/>
            <a:lstStyle/>
            <a:p>
              <a:pPr algn="ctr"/>
              <a:endParaRPr lang="id-ID"/>
            </a:p>
          </p:txBody>
        </p:sp>
        <p:grpSp>
          <p:nvGrpSpPr>
            <p:cNvPr id="13" name="Grouper 12"/>
            <p:cNvGrpSpPr/>
            <p:nvPr userDrawn="1"/>
          </p:nvGrpSpPr>
          <p:grpSpPr>
            <a:xfrm>
              <a:off x="16419318" y="620794"/>
              <a:ext cx="1337893" cy="769296"/>
              <a:chOff x="16419318" y="620794"/>
              <a:chExt cx="1337893" cy="769296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16626462" y="1296112"/>
                <a:ext cx="923589" cy="91438"/>
              </a:xfrm>
              <a:prstGeom prst="rect">
                <a:avLst/>
              </a:prstGeom>
              <a:solidFill>
                <a:srgbClr val="584B4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43" tIns="91422" rIns="182843" bIns="91422"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5" name="TextBox 13"/>
              <p:cNvSpPr txBox="1"/>
              <p:nvPr userDrawn="1"/>
            </p:nvSpPr>
            <p:spPr>
              <a:xfrm>
                <a:off x="16419318" y="620794"/>
                <a:ext cx="1337893" cy="769296"/>
              </a:xfrm>
              <a:prstGeom prst="rect">
                <a:avLst/>
              </a:prstGeom>
              <a:solidFill>
                <a:srgbClr val="1A916C"/>
              </a:solidFill>
            </p:spPr>
            <p:txBody>
              <a:bodyPr wrap="none" lIns="182807" tIns="91404" rIns="182807" bIns="91404" rtlCol="0">
                <a:spAutoFit/>
              </a:bodyPr>
              <a:lstStyle/>
              <a:p>
                <a:pPr algn="ctr"/>
                <a:fld id="{260E2A6B-A809-4840-BF14-8648BC0BDF87}" type="slidenum">
                  <a:rPr lang="id-ID" sz="1300" b="0" smtClean="0">
                    <a:solidFill>
                      <a:schemeClr val="bg1"/>
                    </a:solidFill>
                    <a:latin typeface="Exo 2.0" charset="0"/>
                    <a:ea typeface="Exo 2.0" charset="0"/>
                    <a:cs typeface="Exo 2.0" charset="0"/>
                  </a:rPr>
                  <a:pPr algn="ctr"/>
                  <a:t>‹N°›</a:t>
                </a:fld>
                <a:endParaRPr lang="id-ID" sz="1300" b="0" dirty="0">
                  <a:solidFill>
                    <a:schemeClr val="bg1"/>
                  </a:solidFill>
                  <a:latin typeface="Exo 2.0" charset="0"/>
                  <a:ea typeface="Exo 2.0" charset="0"/>
                  <a:cs typeface="Exo 2.0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716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03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93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19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20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8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60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31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F7FD-A09E-49F5-8FDB-2BF042B1626F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5976-0D12-4829-99E2-F91499C2B1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7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9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dirty="0"/>
          </a:p>
        </p:txBody>
      </p:sp>
      <p:grpSp>
        <p:nvGrpSpPr>
          <p:cNvPr id="13" name="Grouper 12"/>
          <p:cNvGrpSpPr/>
          <p:nvPr/>
        </p:nvGrpSpPr>
        <p:grpSpPr>
          <a:xfrm>
            <a:off x="1225685" y="1731560"/>
            <a:ext cx="7189749" cy="2784629"/>
            <a:chOff x="2431915" y="2684906"/>
            <a:chExt cx="14379497" cy="5569258"/>
          </a:xfrm>
        </p:grpSpPr>
        <p:sp>
          <p:nvSpPr>
            <p:cNvPr id="33" name="TextBox 32"/>
            <p:cNvSpPr txBox="1"/>
            <p:nvPr/>
          </p:nvSpPr>
          <p:spPr>
            <a:xfrm>
              <a:off x="2999559" y="4048498"/>
              <a:ext cx="13811853" cy="2031288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fr-FR" sz="6000" b="1" dirty="0">
                  <a:solidFill>
                    <a:schemeClr val="bg1"/>
                  </a:solidFill>
                  <a:latin typeface="Exo 2.0" charset="0"/>
                  <a:ea typeface="Exo 2.0" charset="0"/>
                  <a:cs typeface="Exo 2.0" charset="0"/>
                </a:rPr>
                <a:t>LE PLAGIAT</a:t>
              </a:r>
              <a:endParaRPr lang="id-ID" sz="6000" b="1" dirty="0">
                <a:solidFill>
                  <a:schemeClr val="bg1"/>
                </a:solidFill>
                <a:latin typeface="Exo 2.0" charset="0"/>
                <a:ea typeface="Exo 2.0" charset="0"/>
                <a:cs typeface="Exo 2.0" charset="0"/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 flipH="1">
              <a:off x="2431915" y="2684906"/>
              <a:ext cx="38912" cy="5569258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8" y="5603133"/>
            <a:ext cx="1930942" cy="68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557">
        <p14:prism/>
      </p:transition>
    </mc:Choice>
    <mc:Fallback xmlns="">
      <p:transition spd="slow" advClick="0" advTm="155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5077037" y="2465949"/>
            <a:ext cx="852933" cy="865384"/>
            <a:chOff x="2285781" y="4847654"/>
            <a:chExt cx="952480" cy="966132"/>
          </a:xfrm>
        </p:grpSpPr>
        <p:sp>
          <p:nvSpPr>
            <p:cNvPr id="59" name="Oval 58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CA5157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58951" y="1413200"/>
            <a:ext cx="852933" cy="865384"/>
            <a:chOff x="2285781" y="4847654"/>
            <a:chExt cx="952480" cy="966132"/>
          </a:xfrm>
        </p:grpSpPr>
        <p:sp>
          <p:nvSpPr>
            <p:cNvPr id="51" name="Oval 50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584B4F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4590592" y="0"/>
            <a:ext cx="0" cy="1795629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5768" y="1441005"/>
            <a:ext cx="2357064" cy="346253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r>
              <a:rPr lang="fr-FR" b="1" dirty="0">
                <a:solidFill>
                  <a:srgbClr val="584B4F"/>
                </a:solidFill>
                <a:latin typeface="Exo 2.0" charset="0"/>
                <a:ea typeface="Exo 2.0" charset="0"/>
                <a:cs typeface="Exo 2.0" charset="0"/>
              </a:rPr>
              <a:t>Définition du plagiat</a:t>
            </a:r>
            <a:endParaRPr lang="id-ID" b="1" dirty="0">
              <a:solidFill>
                <a:srgbClr val="584B4F"/>
              </a:solidFill>
              <a:latin typeface="Exo 2.0" charset="0"/>
              <a:ea typeface="Exo 2.0" charset="0"/>
              <a:cs typeface="Exo 2.0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48172" y="1807316"/>
            <a:ext cx="84842" cy="84864"/>
          </a:xfrm>
          <a:prstGeom prst="ellipse">
            <a:avLst/>
          </a:prstGeom>
          <a:solidFill>
            <a:srgbClr val="584B4F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id-ID" sz="1400" dirty="0">
              <a:latin typeface="Lato Ligh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154603" y="1863892"/>
            <a:ext cx="393570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90592" y="1898743"/>
            <a:ext cx="0" cy="93712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548172" y="2847556"/>
            <a:ext cx="84842" cy="84864"/>
          </a:xfrm>
          <a:prstGeom prst="ellipse">
            <a:avLst/>
          </a:prstGeom>
          <a:solidFill>
            <a:srgbClr val="CA5157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id-ID" sz="1400" dirty="0">
              <a:latin typeface="Lato Ligh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633013" y="2904132"/>
            <a:ext cx="393570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64633" y="2508643"/>
            <a:ext cx="2510952" cy="346253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r>
              <a:rPr lang="fr-FR" b="1" dirty="0">
                <a:solidFill>
                  <a:srgbClr val="584B4F"/>
                </a:solidFill>
                <a:latin typeface="Exo 2.0" charset="0"/>
                <a:ea typeface="Exo 2.0" charset="0"/>
                <a:cs typeface="Exo 2.0" charset="0"/>
              </a:rPr>
              <a:t>Les formes de plagiat</a:t>
            </a:r>
            <a:endParaRPr lang="id-ID" b="1" dirty="0">
              <a:solidFill>
                <a:srgbClr val="584B4F"/>
              </a:solidFill>
              <a:latin typeface="Exo 2.0" charset="0"/>
              <a:ea typeface="Exo 2.0" charset="0"/>
              <a:cs typeface="Exo 2.0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079163" y="4553770"/>
            <a:ext cx="852933" cy="865384"/>
            <a:chOff x="2285781" y="4847654"/>
            <a:chExt cx="952480" cy="966132"/>
          </a:xfrm>
        </p:grpSpPr>
        <p:sp>
          <p:nvSpPr>
            <p:cNvPr id="46" name="Oval 45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F1982D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261076" y="3501021"/>
            <a:ext cx="852933" cy="865384"/>
            <a:chOff x="2285781" y="4847654"/>
            <a:chExt cx="952480" cy="966132"/>
          </a:xfrm>
        </p:grpSpPr>
        <p:sp>
          <p:nvSpPr>
            <p:cNvPr id="49" name="Oval 48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1A916C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4592718" y="2946324"/>
            <a:ext cx="0" cy="93712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84396" y="3528825"/>
            <a:ext cx="2062111" cy="346253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r>
              <a:rPr lang="fr-FR" b="1" dirty="0">
                <a:solidFill>
                  <a:srgbClr val="584B4F"/>
                </a:solidFill>
                <a:latin typeface="Exo 2.0" charset="0"/>
                <a:ea typeface="Exo 2.0" charset="0"/>
                <a:cs typeface="Exo 2.0" charset="0"/>
              </a:rPr>
              <a:t>Citer ses sources</a:t>
            </a:r>
            <a:endParaRPr lang="id-ID" b="1" dirty="0">
              <a:solidFill>
                <a:srgbClr val="584B4F"/>
              </a:solidFill>
              <a:latin typeface="Exo 2.0" charset="0"/>
              <a:ea typeface="Exo 2.0" charset="0"/>
              <a:cs typeface="Exo 2.0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550297" y="3895137"/>
            <a:ext cx="84842" cy="84864"/>
          </a:xfrm>
          <a:prstGeom prst="ellipse">
            <a:avLst/>
          </a:prstGeom>
          <a:solidFill>
            <a:srgbClr val="1A916C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id-ID" sz="1400" dirty="0">
              <a:latin typeface="Lato Light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4156728" y="3951713"/>
            <a:ext cx="393570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92718" y="3986564"/>
            <a:ext cx="0" cy="93712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550297" y="4935377"/>
            <a:ext cx="84842" cy="84864"/>
          </a:xfrm>
          <a:prstGeom prst="ellipse">
            <a:avLst/>
          </a:prstGeom>
          <a:solidFill>
            <a:srgbClr val="F1982D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id-ID" sz="1400" dirty="0">
              <a:latin typeface="Lato Light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635139" y="4991953"/>
            <a:ext cx="393570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966758" y="4596464"/>
            <a:ext cx="2549424" cy="346253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r>
              <a:rPr lang="fr-FR" b="1" dirty="0">
                <a:solidFill>
                  <a:srgbClr val="584B4F"/>
                </a:solidFill>
                <a:latin typeface="Exo 2.0" charset="0"/>
                <a:ea typeface="Exo 2.0" charset="0"/>
                <a:cs typeface="Exo 2.0" charset="0"/>
              </a:rPr>
              <a:t>Répression du plagiat</a:t>
            </a:r>
            <a:endParaRPr lang="id-ID" b="1" dirty="0">
              <a:solidFill>
                <a:srgbClr val="584B4F"/>
              </a:solidFill>
              <a:latin typeface="Exo 2.0" charset="0"/>
              <a:ea typeface="Exo 2.0" charset="0"/>
              <a:cs typeface="Exo 2.0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4590592" y="5042364"/>
            <a:ext cx="2126" cy="1815637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utoShape 82"/>
          <p:cNvSpPr>
            <a:spLocks/>
          </p:cNvSpPr>
          <p:nvPr/>
        </p:nvSpPr>
        <p:spPr bwMode="auto">
          <a:xfrm>
            <a:off x="3533205" y="1690449"/>
            <a:ext cx="316951" cy="2971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19"/>
          <p:cNvSpPr>
            <a:spLocks/>
          </p:cNvSpPr>
          <p:nvPr/>
        </p:nvSpPr>
        <p:spPr bwMode="auto">
          <a:xfrm>
            <a:off x="5358639" y="4821756"/>
            <a:ext cx="315684" cy="295992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0"/>
          <p:cNvSpPr>
            <a:spLocks/>
          </p:cNvSpPr>
          <p:nvPr/>
        </p:nvSpPr>
        <p:spPr bwMode="auto">
          <a:xfrm>
            <a:off x="3533205" y="3788563"/>
            <a:ext cx="316951" cy="2959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1" name="AutoShape 43"/>
          <p:cNvSpPr>
            <a:spLocks/>
          </p:cNvSpPr>
          <p:nvPr/>
        </p:nvSpPr>
        <p:spPr bwMode="auto">
          <a:xfrm>
            <a:off x="5357372" y="2733052"/>
            <a:ext cx="316951" cy="3255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1485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32" grpId="0" animBg="1"/>
      <p:bldP spid="36" grpId="0"/>
      <p:bldP spid="56" grpId="0"/>
      <p:bldP spid="61" grpId="0" animBg="1"/>
      <p:bldP spid="70" grpId="0" animBg="1"/>
      <p:bldP spid="72" grpId="0"/>
      <p:bldP spid="84" grpId="0" animBg="1"/>
      <p:bldP spid="86" grpId="0" animBg="1"/>
      <p:bldP spid="87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5635853"/>
            <a:ext cx="9155224" cy="1222147"/>
          </a:xfrm>
          <a:prstGeom prst="rect">
            <a:avLst/>
          </a:prstGeom>
          <a:solidFill>
            <a:srgbClr val="1A9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3" tIns="45722" rIns="91443" bIns="4572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2" name="AutoShape 2" descr="Résultat de recherche d'images pour &quot;creative commons b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901436" cy="321643"/>
          </a:xfrm>
          <a:prstGeom prst="rect">
            <a:avLst/>
          </a:prstGeom>
        </p:spPr>
      </p:pic>
      <p:sp>
        <p:nvSpPr>
          <p:cNvPr id="39" name="Espace réservé du pied de page 1"/>
          <p:cNvSpPr>
            <a:spLocks noGrp="1"/>
          </p:cNvSpPr>
          <p:nvPr/>
        </p:nvSpPr>
        <p:spPr>
          <a:xfrm>
            <a:off x="5940152" y="5912682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Marie Latour</a:t>
            </a:r>
          </a:p>
          <a:p>
            <a:r>
              <a:rPr lang="fr-FR" b="1" dirty="0">
                <a:solidFill>
                  <a:schemeClr val="tx1"/>
                </a:solidFill>
              </a:rPr>
              <a:t>Bibliothèque universitaire </a:t>
            </a:r>
            <a:endParaRPr lang="fr-BE" b="1" dirty="0">
              <a:solidFill>
                <a:schemeClr val="tx1"/>
              </a:solidFill>
            </a:endParaRPr>
          </a:p>
        </p:txBody>
      </p:sp>
      <p:grpSp>
        <p:nvGrpSpPr>
          <p:cNvPr id="40" name="Group 49"/>
          <p:cNvGrpSpPr/>
          <p:nvPr/>
        </p:nvGrpSpPr>
        <p:grpSpPr>
          <a:xfrm>
            <a:off x="611560" y="600051"/>
            <a:ext cx="852933" cy="865384"/>
            <a:chOff x="2285781" y="4847654"/>
            <a:chExt cx="952480" cy="966132"/>
          </a:xfrm>
        </p:grpSpPr>
        <p:sp>
          <p:nvSpPr>
            <p:cNvPr id="41" name="Oval 50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584B4F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42" name="Oval 51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sp>
        <p:nvSpPr>
          <p:cNvPr id="43" name="AutoShape 82"/>
          <p:cNvSpPr>
            <a:spLocks/>
          </p:cNvSpPr>
          <p:nvPr/>
        </p:nvSpPr>
        <p:spPr bwMode="auto">
          <a:xfrm>
            <a:off x="883403" y="884153"/>
            <a:ext cx="316951" cy="2971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1127" y="801910"/>
            <a:ext cx="279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Définition du plagiat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5511" y="1988840"/>
            <a:ext cx="7506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délit de </a:t>
            </a:r>
            <a:r>
              <a:rPr lang="fr-FR" b="1" dirty="0"/>
              <a:t>contrefaçon</a:t>
            </a:r>
            <a:r>
              <a:rPr lang="fr-FR" dirty="0"/>
              <a:t> sanctionné :  la « </a:t>
            </a:r>
            <a:r>
              <a:rPr lang="fr-FR" i="1" dirty="0"/>
              <a:t>reproduction, représentation ou diffusion, par quelque moyen que ce soit, d'une </a:t>
            </a:r>
            <a:r>
              <a:rPr lang="fr-FR" i="1" dirty="0" err="1"/>
              <a:t>oeuvre</a:t>
            </a:r>
            <a:r>
              <a:rPr lang="fr-FR" i="1" dirty="0"/>
              <a:t> de l'esprit en violation des droits de l'auteur</a:t>
            </a:r>
            <a:r>
              <a:rPr lang="fr-FR" dirty="0"/>
              <a:t> » (Code de la Propriété intellectuelle, art. L. 335-3)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65511" y="3501008"/>
            <a:ext cx="555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idées ne sont pas protégées par le droit d’auteur.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65511" y="4149079"/>
            <a:ext cx="8085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Entre les deux, se situe le </a:t>
            </a:r>
            <a:r>
              <a:rPr lang="fr-FR" b="1" dirty="0"/>
              <a:t>plagiat</a:t>
            </a:r>
            <a:r>
              <a:rPr lang="fr-FR" dirty="0"/>
              <a:t>, qui ne fait pas l’objet de définition juridique. Le plagiaire s’inspire d’une œuvre préexistante, mais ne le copie pas servilement (</a:t>
            </a:r>
            <a:r>
              <a:rPr lang="fr-FR" dirty="0" err="1"/>
              <a:t>Sanja</a:t>
            </a:r>
            <a:r>
              <a:rPr lang="fr-FR" dirty="0"/>
              <a:t> </a:t>
            </a:r>
            <a:r>
              <a:rPr lang="fr-FR" dirty="0" err="1"/>
              <a:t>Navy</a:t>
            </a:r>
            <a:r>
              <a:rPr lang="fr-FR" dirty="0"/>
              <a:t>).  Il peut être </a:t>
            </a:r>
            <a:r>
              <a:rPr lang="fr-FR" b="1" dirty="0"/>
              <a:t>volontaire ou involontaire</a:t>
            </a:r>
            <a:r>
              <a:rPr lang="fr-FR" dirty="0"/>
              <a:t>. Il est interdit et sanctionné par les universités. </a:t>
            </a:r>
          </a:p>
        </p:txBody>
      </p:sp>
    </p:spTree>
    <p:extLst>
      <p:ext uri="{BB962C8B-B14F-4D97-AF65-F5344CB8AC3E}">
        <p14:creationId xmlns:p14="http://schemas.microsoft.com/office/powerpoint/2010/main" val="3703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5635853"/>
            <a:ext cx="9155224" cy="1222147"/>
          </a:xfrm>
          <a:prstGeom prst="rect">
            <a:avLst/>
          </a:prstGeom>
          <a:solidFill>
            <a:srgbClr val="1A9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3" tIns="45722" rIns="91443" bIns="4572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2" name="AutoShape 2" descr="Résultat de recherche d'images pour &quot;creative commons b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901436" cy="321643"/>
          </a:xfrm>
          <a:prstGeom prst="rect">
            <a:avLst/>
          </a:prstGeom>
        </p:spPr>
      </p:pic>
      <p:sp>
        <p:nvSpPr>
          <p:cNvPr id="39" name="Espace réservé du pied de page 1"/>
          <p:cNvSpPr>
            <a:spLocks noGrp="1"/>
          </p:cNvSpPr>
          <p:nvPr/>
        </p:nvSpPr>
        <p:spPr>
          <a:xfrm>
            <a:off x="5940152" y="5912682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Marie Latour</a:t>
            </a:r>
          </a:p>
          <a:p>
            <a:r>
              <a:rPr lang="fr-FR" b="1" dirty="0">
                <a:solidFill>
                  <a:schemeClr val="tx1"/>
                </a:solidFill>
              </a:rPr>
              <a:t>Bibliothèque universitaire </a:t>
            </a:r>
            <a:endParaRPr lang="fr-BE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1127" y="801910"/>
            <a:ext cx="2887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formes de plagiat</a:t>
            </a:r>
          </a:p>
        </p:txBody>
      </p:sp>
      <p:grpSp>
        <p:nvGrpSpPr>
          <p:cNvPr id="14" name="Group 57"/>
          <p:cNvGrpSpPr/>
          <p:nvPr/>
        </p:nvGrpSpPr>
        <p:grpSpPr>
          <a:xfrm>
            <a:off x="460375" y="600050"/>
            <a:ext cx="852933" cy="865384"/>
            <a:chOff x="2285781" y="4847654"/>
            <a:chExt cx="952480" cy="966132"/>
          </a:xfrm>
        </p:grpSpPr>
        <p:sp>
          <p:nvSpPr>
            <p:cNvPr id="15" name="Oval 58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CA5157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16" name="Oval 59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sp>
        <p:nvSpPr>
          <p:cNvPr id="17" name="AutoShape 43"/>
          <p:cNvSpPr>
            <a:spLocks/>
          </p:cNvSpPr>
          <p:nvPr/>
        </p:nvSpPr>
        <p:spPr bwMode="auto">
          <a:xfrm>
            <a:off x="728365" y="869946"/>
            <a:ext cx="316951" cy="3255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1411" y="1815838"/>
            <a:ext cx="245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Je cite l’extrait exact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5063" y="2420687"/>
            <a:ext cx="276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Je paraphrase un extrait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27250" y="2977443"/>
            <a:ext cx="437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Je paraphrase un de mes anciens travaux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61058" y="3460358"/>
            <a:ext cx="283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J’énonce un fait général 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32610" y="3936070"/>
            <a:ext cx="369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J’utilise des données statistiques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5063" y="4466053"/>
            <a:ext cx="515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J’utilise une image/graphique trouvés sur le Web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40768" y="5067127"/>
            <a:ext cx="4726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J’utilise une œuvre collaborative (</a:t>
            </a:r>
            <a:r>
              <a:rPr lang="fr-FR" b="1" dirty="0" err="1"/>
              <a:t>Wikipedia</a:t>
            </a:r>
            <a:r>
              <a:rPr lang="fr-FR" b="1" dirty="0"/>
              <a:t>)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67" y="1730504"/>
            <a:ext cx="540000" cy="5400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952" y="1874504"/>
            <a:ext cx="720000" cy="2520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771170"/>
            <a:ext cx="540000" cy="540000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30" y="2304677"/>
            <a:ext cx="540000" cy="54000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539" y="2876768"/>
            <a:ext cx="547265" cy="540000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539" y="3456937"/>
            <a:ext cx="540000" cy="54000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30" y="3936070"/>
            <a:ext cx="540000" cy="54000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375823"/>
            <a:ext cx="540000" cy="54000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391" y="3926053"/>
            <a:ext cx="540000" cy="54000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391" y="4476070"/>
            <a:ext cx="540000" cy="54000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391" y="5006053"/>
            <a:ext cx="540000" cy="54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30" y="4482265"/>
            <a:ext cx="540000" cy="48531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67" y="5033394"/>
            <a:ext cx="540000" cy="4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7" grpId="0" animBg="1"/>
      <p:bldP spid="10" grpId="0"/>
      <p:bldP spid="11" grpId="0"/>
      <p:bldP spid="27" grpId="0"/>
      <p:bldP spid="18" grpId="0"/>
      <p:bldP spid="30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5635853"/>
            <a:ext cx="9155224" cy="1222147"/>
          </a:xfrm>
          <a:prstGeom prst="rect">
            <a:avLst/>
          </a:prstGeom>
          <a:solidFill>
            <a:srgbClr val="1A9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3" tIns="45722" rIns="91443" bIns="4572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2" name="AutoShape 2" descr="Résultat de recherche d'images pour &quot;creative commons b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901436" cy="321643"/>
          </a:xfrm>
          <a:prstGeom prst="rect">
            <a:avLst/>
          </a:prstGeom>
        </p:spPr>
      </p:pic>
      <p:sp>
        <p:nvSpPr>
          <p:cNvPr id="39" name="Espace réservé du pied de page 1"/>
          <p:cNvSpPr>
            <a:spLocks noGrp="1"/>
          </p:cNvSpPr>
          <p:nvPr/>
        </p:nvSpPr>
        <p:spPr>
          <a:xfrm>
            <a:off x="5940152" y="5912682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Marie Latour</a:t>
            </a:r>
          </a:p>
          <a:p>
            <a:r>
              <a:rPr lang="fr-FR" b="1" dirty="0">
                <a:solidFill>
                  <a:schemeClr val="tx1"/>
                </a:solidFill>
              </a:rPr>
              <a:t>Bibliothèque universitaire </a:t>
            </a:r>
            <a:endParaRPr lang="fr-BE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1127" y="801910"/>
            <a:ext cx="229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Citer ses sources</a:t>
            </a:r>
          </a:p>
        </p:txBody>
      </p:sp>
      <p:grpSp>
        <p:nvGrpSpPr>
          <p:cNvPr id="14" name="Group 47"/>
          <p:cNvGrpSpPr/>
          <p:nvPr/>
        </p:nvGrpSpPr>
        <p:grpSpPr>
          <a:xfrm>
            <a:off x="611560" y="600050"/>
            <a:ext cx="852933" cy="865384"/>
            <a:chOff x="2285781" y="4847654"/>
            <a:chExt cx="952480" cy="966132"/>
          </a:xfrm>
        </p:grpSpPr>
        <p:sp>
          <p:nvSpPr>
            <p:cNvPr id="15" name="Oval 48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1A916C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16" name="Oval 52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sp>
        <p:nvSpPr>
          <p:cNvPr id="17" name="AutoShape 20"/>
          <p:cNvSpPr>
            <a:spLocks/>
          </p:cNvSpPr>
          <p:nvPr/>
        </p:nvSpPr>
        <p:spPr bwMode="auto">
          <a:xfrm>
            <a:off x="883403" y="888655"/>
            <a:ext cx="316951" cy="29599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20608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Citer ses sources selon une norme et la suivre ! </a:t>
            </a:r>
          </a:p>
          <a:p>
            <a:r>
              <a:rPr lang="fr-FR" b="1" dirty="0"/>
              <a:t>  (</a:t>
            </a:r>
            <a:r>
              <a:rPr lang="fr-FR" dirty="0"/>
              <a:t>APA, Chicago, MLA, Vancouver, etc.).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3140968"/>
            <a:ext cx="36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Donner des références complètes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55576" y="4099139"/>
            <a:ext cx="7952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Eviter de citer des faits de notoriété publique</a:t>
            </a:r>
          </a:p>
          <a:p>
            <a:r>
              <a:rPr lang="fr-FR" dirty="0"/>
              <a:t> (se retrouvant dans un grand nombre de sources différentes et susceptible d’être connus d’un grand nombre de gens)</a:t>
            </a:r>
          </a:p>
        </p:txBody>
      </p:sp>
    </p:spTree>
    <p:extLst>
      <p:ext uri="{BB962C8B-B14F-4D97-AF65-F5344CB8AC3E}">
        <p14:creationId xmlns:p14="http://schemas.microsoft.com/office/powerpoint/2010/main" val="17122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5635853"/>
            <a:ext cx="9155224" cy="1222147"/>
          </a:xfrm>
          <a:prstGeom prst="rect">
            <a:avLst/>
          </a:prstGeom>
          <a:solidFill>
            <a:srgbClr val="1A9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3" tIns="45722" rIns="91443" bIns="4572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2" name="AutoShape 2" descr="Résultat de recherche d'images pour &quot;creative commons b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901436" cy="321643"/>
          </a:xfrm>
          <a:prstGeom prst="rect">
            <a:avLst/>
          </a:prstGeom>
        </p:spPr>
      </p:pic>
      <p:sp>
        <p:nvSpPr>
          <p:cNvPr id="39" name="Espace réservé du pied de page 1"/>
          <p:cNvSpPr>
            <a:spLocks noGrp="1"/>
          </p:cNvSpPr>
          <p:nvPr/>
        </p:nvSpPr>
        <p:spPr>
          <a:xfrm>
            <a:off x="5940152" y="5912682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Marie Latour</a:t>
            </a:r>
          </a:p>
          <a:p>
            <a:r>
              <a:rPr lang="fr-FR" b="1" dirty="0">
                <a:solidFill>
                  <a:schemeClr val="tx1"/>
                </a:solidFill>
              </a:rPr>
              <a:t>Bibliothèque universitaire </a:t>
            </a:r>
            <a:endParaRPr lang="fr-BE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1127" y="801910"/>
            <a:ext cx="3130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Répression des fraudes</a:t>
            </a:r>
          </a:p>
        </p:txBody>
      </p:sp>
      <p:grpSp>
        <p:nvGrpSpPr>
          <p:cNvPr id="18" name="Group 36"/>
          <p:cNvGrpSpPr/>
          <p:nvPr/>
        </p:nvGrpSpPr>
        <p:grpSpPr>
          <a:xfrm>
            <a:off x="611560" y="600050"/>
            <a:ext cx="852933" cy="865384"/>
            <a:chOff x="2285781" y="4847654"/>
            <a:chExt cx="952480" cy="966132"/>
          </a:xfrm>
        </p:grpSpPr>
        <p:sp>
          <p:nvSpPr>
            <p:cNvPr id="19" name="Oval 45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F1982D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20" name="Oval 46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sp>
        <p:nvSpPr>
          <p:cNvPr id="21" name="AutoShape 19"/>
          <p:cNvSpPr>
            <a:spLocks/>
          </p:cNvSpPr>
          <p:nvPr/>
        </p:nvSpPr>
        <p:spPr bwMode="auto">
          <a:xfrm>
            <a:off x="880184" y="888655"/>
            <a:ext cx="315684" cy="295992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38026" y="1876182"/>
            <a:ext cx="672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Logiciel anti-plagiat acquis par l’Université de Guyane : </a:t>
            </a:r>
            <a:r>
              <a:rPr lang="fr-FR" b="1" dirty="0" err="1"/>
              <a:t>Compilatio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38026" y="2852936"/>
            <a:ext cx="7675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Si plagiat (assimilé à de la fraude) </a:t>
            </a:r>
            <a:r>
              <a:rPr lang="fr-FR" dirty="0"/>
              <a:t>: Note de zéro, interdictions d’examens, exclusion de l’Université pour plusieurs mois ou plusieurs années</a:t>
            </a:r>
          </a:p>
          <a:p>
            <a:r>
              <a:rPr lang="fr-FR" dirty="0"/>
              <a:t>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140637" y="4075439"/>
            <a:ext cx="767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Si plagiat (assimilé à de la contrefaçon) </a:t>
            </a:r>
            <a:r>
              <a:rPr lang="fr-FR" dirty="0"/>
              <a:t>: En pénal : 3 ans de prison et 300 000 euros d’amende (</a:t>
            </a:r>
            <a:r>
              <a:rPr lang="fr-FR" b="1" dirty="0"/>
              <a:t>Article. L.335-2 du Code de la Propriété Intellectuelle)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56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5635853"/>
            <a:ext cx="9155224" cy="1222147"/>
          </a:xfrm>
          <a:prstGeom prst="rect">
            <a:avLst/>
          </a:prstGeom>
          <a:solidFill>
            <a:srgbClr val="1A9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3" tIns="45722" rIns="91443" bIns="4572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2" name="AutoShape 2" descr="Résultat de recherche d'images pour &quot;creative commons b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901436" cy="321643"/>
          </a:xfrm>
          <a:prstGeom prst="rect">
            <a:avLst/>
          </a:prstGeom>
        </p:spPr>
      </p:pic>
      <p:sp>
        <p:nvSpPr>
          <p:cNvPr id="39" name="Espace réservé du pied de page 1"/>
          <p:cNvSpPr>
            <a:spLocks noGrp="1"/>
          </p:cNvSpPr>
          <p:nvPr/>
        </p:nvSpPr>
        <p:spPr>
          <a:xfrm>
            <a:off x="5940152" y="5912682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Marie Latour</a:t>
            </a:r>
          </a:p>
          <a:p>
            <a:r>
              <a:rPr lang="fr-FR" b="1" dirty="0">
                <a:solidFill>
                  <a:schemeClr val="tx1"/>
                </a:solidFill>
              </a:rPr>
              <a:t>Bibliothèque universitaire </a:t>
            </a:r>
            <a:endParaRPr lang="fr-BE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81127" y="801910"/>
            <a:ext cx="3130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Répression des fraudes</a:t>
            </a:r>
          </a:p>
        </p:txBody>
      </p:sp>
      <p:grpSp>
        <p:nvGrpSpPr>
          <p:cNvPr id="18" name="Group 36"/>
          <p:cNvGrpSpPr/>
          <p:nvPr/>
        </p:nvGrpSpPr>
        <p:grpSpPr>
          <a:xfrm>
            <a:off x="611560" y="600050"/>
            <a:ext cx="852933" cy="865384"/>
            <a:chOff x="2285781" y="4847654"/>
            <a:chExt cx="952480" cy="966132"/>
          </a:xfrm>
        </p:grpSpPr>
        <p:sp>
          <p:nvSpPr>
            <p:cNvPr id="19" name="Oval 45"/>
            <p:cNvSpPr/>
            <p:nvPr/>
          </p:nvSpPr>
          <p:spPr bwMode="auto">
            <a:xfrm>
              <a:off x="2346028" y="4908765"/>
              <a:ext cx="840592" cy="852640"/>
            </a:xfrm>
            <a:prstGeom prst="ellipse">
              <a:avLst/>
            </a:prstGeom>
            <a:solidFill>
              <a:srgbClr val="F1982D"/>
            </a:solidFill>
            <a:ln w="3175" cmpd="sng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  <p:sp>
          <p:nvSpPr>
            <p:cNvPr id="20" name="Oval 46"/>
            <p:cNvSpPr/>
            <p:nvPr/>
          </p:nvSpPr>
          <p:spPr bwMode="auto">
            <a:xfrm>
              <a:off x="2285781" y="4847654"/>
              <a:ext cx="952480" cy="966132"/>
            </a:xfrm>
            <a:prstGeom prst="ellipse">
              <a:avLst/>
            </a:prstGeom>
            <a:noFill/>
            <a:ln w="3175" cmpd="sng">
              <a:solidFill>
                <a:schemeClr val="tx1">
                  <a:lumMod val="60000"/>
                  <a:lumOff val="4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Lato Light"/>
              </a:endParaRPr>
            </a:p>
          </p:txBody>
        </p:sp>
      </p:grpSp>
      <p:sp>
        <p:nvSpPr>
          <p:cNvPr id="21" name="AutoShape 19"/>
          <p:cNvSpPr>
            <a:spLocks/>
          </p:cNvSpPr>
          <p:nvPr/>
        </p:nvSpPr>
        <p:spPr bwMode="auto">
          <a:xfrm>
            <a:off x="880184" y="888655"/>
            <a:ext cx="315684" cy="295992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2" tIns="38102" rIns="38102" bIns="38102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38026" y="1876182"/>
            <a:ext cx="767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Cas célèbre de plagiat (2013)  : </a:t>
            </a:r>
            <a:r>
              <a:rPr lang="fr-FR" dirty="0"/>
              <a:t>Gilles Bernheim, </a:t>
            </a:r>
            <a:r>
              <a:rPr lang="fr-FR"/>
              <a:t>grand rabbin </a:t>
            </a:r>
            <a:r>
              <a:rPr lang="fr-FR" dirty="0"/>
              <a:t>de France, de la publication en 2011 d’un texte copié-collé de François </a:t>
            </a:r>
            <a:r>
              <a:rPr lang="fr-FR" dirty="0" err="1"/>
              <a:t>Lyotard</a:t>
            </a:r>
            <a:r>
              <a:rPr lang="fr-FR" dirty="0"/>
              <a:t> de 1996. Il l’accuse en retour d’avoir plagié ses notes de cours dans les années 80.  </a:t>
            </a:r>
            <a:r>
              <a:rPr lang="fr-FR" b="1" dirty="0"/>
              <a:t>(Jean-Noël Darde, </a:t>
            </a:r>
            <a:r>
              <a:rPr lang="fr-FR" b="1" i="1" dirty="0"/>
              <a:t>Archéologie du copier-coller</a:t>
            </a:r>
            <a:r>
              <a:rPr lang="fr-FR" b="1" dirty="0"/>
              <a:t> 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38026" y="3573016"/>
            <a:ext cx="7675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Cas célèbre d’un enseignant </a:t>
            </a:r>
            <a:r>
              <a:rPr lang="fr-FR" b="1" dirty="0" err="1"/>
              <a:t>plagieur</a:t>
            </a:r>
            <a:r>
              <a:rPr lang="fr-FR" b="1" dirty="0"/>
              <a:t> : </a:t>
            </a:r>
            <a:r>
              <a:rPr lang="fr-FR" dirty="0"/>
              <a:t>Christine Marchal-</a:t>
            </a:r>
            <a:r>
              <a:rPr lang="fr-FR" dirty="0" err="1"/>
              <a:t>Sixou</a:t>
            </a:r>
            <a:r>
              <a:rPr lang="fr-FR" dirty="0"/>
              <a:t> et son mari Michel </a:t>
            </a:r>
            <a:r>
              <a:rPr lang="fr-FR" dirty="0" err="1"/>
              <a:t>Sixou</a:t>
            </a:r>
            <a:r>
              <a:rPr lang="fr-FR" dirty="0"/>
              <a:t> ayant plagié un mémoire de Master 2 de Samer </a:t>
            </a:r>
            <a:r>
              <a:rPr lang="fr-FR" dirty="0" err="1"/>
              <a:t>Nuwwareh</a:t>
            </a:r>
            <a:r>
              <a:rPr lang="fr-FR" dirty="0"/>
              <a:t> pour une thèse d’odontologie : 5000 euros d’amende et 25 000 euros de dommages et intérêt, thèse détruite</a:t>
            </a:r>
            <a:r>
              <a:rPr lang="fr-FR" b="1" dirty="0"/>
              <a:t> (</a:t>
            </a:r>
            <a:r>
              <a:rPr lang="fr-FR" b="1" dirty="0" err="1"/>
              <a:t>EducPro</a:t>
            </a:r>
            <a:r>
              <a:rPr lang="fr-FR" b="1" dirty="0"/>
              <a:t>)</a:t>
            </a:r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43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9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dirty="0"/>
          </a:p>
        </p:txBody>
      </p:sp>
      <p:grpSp>
        <p:nvGrpSpPr>
          <p:cNvPr id="3" name="Grouper 2"/>
          <p:cNvGrpSpPr/>
          <p:nvPr/>
        </p:nvGrpSpPr>
        <p:grpSpPr>
          <a:xfrm>
            <a:off x="4711148" y="1108196"/>
            <a:ext cx="3120887" cy="2613991"/>
            <a:chOff x="6460436" y="2186609"/>
            <a:chExt cx="6241774" cy="5227982"/>
          </a:xfrm>
        </p:grpSpPr>
        <p:sp>
          <p:nvSpPr>
            <p:cNvPr id="2" name="Bulle ronde 1"/>
            <p:cNvSpPr/>
            <p:nvPr/>
          </p:nvSpPr>
          <p:spPr>
            <a:xfrm>
              <a:off x="6460436" y="2186609"/>
              <a:ext cx="6241774" cy="5227982"/>
            </a:xfrm>
            <a:prstGeom prst="wedgeEllipseCallout">
              <a:avLst>
                <a:gd name="adj1" fmla="val -45865"/>
                <a:gd name="adj2" fmla="val 39148"/>
              </a:avLst>
            </a:prstGeom>
            <a:solidFill>
              <a:schemeClr val="bg1">
                <a:alpha val="50000"/>
              </a:schemeClr>
            </a:solidFill>
            <a:ln w="1047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60436" y="3831113"/>
              <a:ext cx="6241774" cy="2031288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/>
              <a:r>
                <a:rPr lang="fr-FR" sz="6000" b="1" dirty="0">
                  <a:solidFill>
                    <a:srgbClr val="1A916C"/>
                  </a:solidFill>
                  <a:latin typeface="Exo 2.0" charset="0"/>
                  <a:ea typeface="Exo 2.0" charset="0"/>
                  <a:cs typeface="Exo 2.0" charset="0"/>
                </a:rPr>
                <a:t>MERCI !</a:t>
              </a:r>
              <a:endParaRPr lang="id-ID" sz="6000" b="1" dirty="0">
                <a:solidFill>
                  <a:srgbClr val="1A916C"/>
                </a:solidFill>
                <a:latin typeface="Exo 2.0" charset="0"/>
                <a:ea typeface="Exo 2.0" charset="0"/>
                <a:cs typeface="Exo 2.0" charset="0"/>
              </a:endParaRPr>
            </a:p>
          </p:txBody>
        </p:sp>
      </p:grp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21" y="3019204"/>
            <a:ext cx="1977889" cy="197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4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3000">
        <p14:prism/>
      </p:transition>
    </mc:Choice>
    <mc:Fallback xmlns="">
      <p:transition spd="slow" advClick="0" advTm="3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458</Words>
  <Application>Microsoft Office PowerPoint</Application>
  <PresentationFormat>Affichage à l'écran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Exo 2.0</vt:lpstr>
      <vt:lpstr>Gill Sans</vt:lpstr>
      <vt:lpstr>Lato Light</vt:lpstr>
      <vt:lpstr>Lato Regular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MLATOUR</dc:creator>
  <cp:lastModifiedBy>marie latour</cp:lastModifiedBy>
  <cp:revision>46</cp:revision>
  <dcterms:created xsi:type="dcterms:W3CDTF">2015-10-13T19:51:43Z</dcterms:created>
  <dcterms:modified xsi:type="dcterms:W3CDTF">2017-12-21T17:57:03Z</dcterms:modified>
</cp:coreProperties>
</file>