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0" r:id="rId3"/>
    <p:sldId id="263" r:id="rId4"/>
    <p:sldId id="257" r:id="rId5"/>
    <p:sldId id="258" r:id="rId6"/>
    <p:sldId id="261" r:id="rId7"/>
    <p:sldId id="277" r:id="rId8"/>
    <p:sldId id="275" r:id="rId9"/>
    <p:sldId id="274" r:id="rId10"/>
    <p:sldId id="276" r:id="rId11"/>
    <p:sldId id="262" r:id="rId12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00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6"/>
  </p:normalViewPr>
  <p:slideViewPr>
    <p:cSldViewPr snapToGrid="0" snapToObjects="1" showGuides="1">
      <p:cViewPr varScale="1">
        <p:scale>
          <a:sx n="66" d="100"/>
          <a:sy n="66" d="100"/>
        </p:scale>
        <p:origin x="6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6" d="100"/>
          <a:sy n="156" d="100"/>
        </p:scale>
        <p:origin x="541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2398E1-C99F-B940-AA2A-81EFFACD43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D06C-D5DE-814D-931E-02A0CE659BAA}" type="datetimeFigureOut">
              <a:rPr lang="fi-FI" smtClean="0"/>
              <a:t>18.11.2019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F1C63F-BE00-6D49-B7F3-B253A7D51A9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271539-0194-5C43-B2F5-2C601016B9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09C7D-6C28-B047-9D84-D52122B215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1555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9BFB5-475C-5B44-BA4D-42DE8089864D}" type="datetimeFigureOut">
              <a:rPr lang="fi-FI" smtClean="0"/>
              <a:t>18.11.2019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97949-CA96-A34A-920F-344DC55B3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8629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2244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3972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8127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9046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2313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098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50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3319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9105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8149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7137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C2D7C5-BAA1-494C-BE2F-60768015A904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863" y="2981861"/>
            <a:ext cx="11090275" cy="121889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589" y="4435973"/>
            <a:ext cx="11083550" cy="69198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72A15C-4BED-45BD-93ED-0A44AA8A5107}" type="datetime1">
              <a:rPr lang="fi-FI" smtClean="0"/>
              <a:t>18.11.2019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98438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3" userDrawn="1">
          <p15:clr>
            <a:srgbClr val="FBAE40"/>
          </p15:clr>
        </p15:guide>
        <p15:guide id="2" pos="75" userDrawn="1">
          <p15:clr>
            <a:srgbClr val="FBAE40"/>
          </p15:clr>
        </p15:guide>
        <p15:guide id="3" pos="7605" userDrawn="1">
          <p15:clr>
            <a:srgbClr val="FBAE40"/>
          </p15:clr>
        </p15:guide>
        <p15:guide id="4" orient="horz" pos="424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3A0A3E7-0BAA-0B43-854C-CC49C01E6CBB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23" y="914401"/>
            <a:ext cx="10643351" cy="642938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8731F4D-C2C7-F342-896A-A6F90534F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9E2D21-E643-43B5-B718-9E463DFDEBBD}" type="datetime1">
              <a:rPr lang="fi-FI" smtClean="0"/>
              <a:t>18.11.2019</a:t>
            </a:fld>
            <a:endParaRPr lang="fi-FI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604C93C-0672-CC4B-ABF6-77A8F870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B9EAFFC-BAA7-D54B-92A1-9530FEBB2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848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541985-711A-5642-8D54-53A2847822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19ACD971-1BC8-40FE-9DAC-9494DB423817}" type="datetime1">
              <a:rPr lang="fi-FI" smtClean="0"/>
              <a:t>18.11.2019</a:t>
            </a:fld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8EDF7A-5565-7949-8862-D252962FD9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010E7045-D95E-B24E-8CAA-A5A5790ED6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2917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199A30-D9CF-F04F-AD6E-EFD6A331FF13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6494-9700-4E44-96AE-2212B50C7804}" type="datetime1">
              <a:rPr lang="fi-FI" smtClean="0"/>
              <a:t>18.11.2019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7586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/>
          <a:p>
            <a:fld id="{CDC8994D-33BE-6F4B-918B-78B2D731EB1C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DFC3055-2971-1542-B8CA-B922241C949C}"/>
              </a:ext>
            </a:extLst>
          </p:cNvPr>
          <p:cNvSpPr txBox="1">
            <a:spLocks/>
          </p:cNvSpPr>
          <p:nvPr userDrawn="1"/>
        </p:nvSpPr>
        <p:spPr>
          <a:xfrm>
            <a:off x="10869035" y="6506631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defPPr>
              <a:defRPr lang="fi-FI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67F747-DFA8-8B4A-8A0D-75CA3C7401B5}" type="datetime1">
              <a:rPr lang="fi-FI" smtClean="0"/>
              <a:pPr/>
              <a:t>18.11.2019</a:t>
            </a:fld>
            <a:endParaRPr lang="fi-F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737735C-1BFC-5948-A4B6-6B9D9DF1DAD9}"/>
              </a:ext>
            </a:extLst>
          </p:cNvPr>
          <p:cNvSpPr txBox="1">
            <a:spLocks/>
          </p:cNvSpPr>
          <p:nvPr userDrawn="1"/>
        </p:nvSpPr>
        <p:spPr>
          <a:xfrm>
            <a:off x="430580" y="6506631"/>
            <a:ext cx="6779559" cy="251947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fi-FI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F7653FD-E6C9-A14E-964E-7ABFADE269FD}"/>
              </a:ext>
            </a:extLst>
          </p:cNvPr>
          <p:cNvSpPr txBox="1">
            <a:spLocks/>
          </p:cNvSpPr>
          <p:nvPr userDrawn="1"/>
        </p:nvSpPr>
        <p:spPr>
          <a:xfrm>
            <a:off x="11456892" y="6525307"/>
            <a:ext cx="616043" cy="233271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defPPr>
              <a:defRPr lang="fi-FI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0646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199A30-D9CF-F04F-AD6E-EFD6A331FF13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F9CDABF-10C1-ED4C-8926-5A60CF98A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46BCF7C1-64C3-4BD7-B0B7-C4008D8DDCC9}" type="datetime1">
              <a:rPr lang="fi-FI" smtClean="0"/>
              <a:t>18.11.2019</a:t>
            </a:fld>
            <a:endParaRPr lang="fi-FI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A7FF3CD-4543-9547-B6E5-0D7E7B133E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Footer Placeholder 10">
            <a:extLst>
              <a:ext uri="{FF2B5EF4-FFF2-40B4-BE49-F238E27FC236}">
                <a16:creationId xmlns:a16="http://schemas.microsoft.com/office/drawing/2014/main" id="{23E7BE16-4E0D-D244-A819-C95F1E65F5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2863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024" y="908050"/>
            <a:ext cx="3932237" cy="11493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2964" y="908050"/>
            <a:ext cx="7092900" cy="49609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24" y="2172614"/>
            <a:ext cx="3932237" cy="36963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F0F6797-95AA-C548-A1C6-342380DA17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A4B3D6CD-E5B6-4BF1-BFE2-6DEE707CFA47}" type="datetime1">
              <a:rPr lang="fi-FI" smtClean="0"/>
              <a:t>18.11.2019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4B7D458-5304-6244-A64E-AE8E700689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73F6170-4D62-CF4D-BEEA-A85DA6A8E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0778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7224A15-3886-3E4F-BB6A-66A561A1B557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491" y="908050"/>
            <a:ext cx="3932237" cy="114935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1431" y="908050"/>
            <a:ext cx="7084433" cy="4960938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7491" y="2172614"/>
            <a:ext cx="3932237" cy="3696374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465559D-BD8D-1440-85B0-242DD4CC1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070A2C-2D54-4FD1-8ABF-B56AA8A6035E}" type="datetime1">
              <a:rPr lang="fi-FI" smtClean="0"/>
              <a:t>18.11.2019</a:t>
            </a:fld>
            <a:endParaRPr lang="fi-FI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6474E71-B556-164C-9CFC-ACB6941D7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7748BEA-E42A-C248-93D5-C257CFF0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4326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062" y="899770"/>
            <a:ext cx="10515600" cy="660103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524" y="1707297"/>
            <a:ext cx="10515600" cy="43513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5C61BD-B913-424C-BAF6-7ED6A5C922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07B35453-62B5-43B2-ACC3-4C86BEA35E29}" type="datetime1">
              <a:rPr lang="fi-FI" smtClean="0"/>
              <a:t>18.11.2019</a:t>
            </a:fld>
            <a:endParaRPr lang="fi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46EC0E-4BC0-D34E-A81F-AF9AABD61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6C0FE9B5-3EF6-6A47-A2D2-150CF1764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7832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C0081C8-7B10-ED45-A712-8D46B83E3B55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057" y="899770"/>
            <a:ext cx="10515600" cy="6601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524" y="1707297"/>
            <a:ext cx="10515600" cy="43513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FD3F264-DFB3-D64C-8D1E-3CDFB16B7D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13A378-E401-4FFF-AE2F-4FEA5C8430ED}" type="datetime1">
              <a:rPr lang="fi-FI" smtClean="0"/>
              <a:t>18.11.2019</a:t>
            </a:fld>
            <a:endParaRPr lang="fi-FI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C92EB89-20B9-E045-BAC6-EC15AE112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CD8D844-94D4-9A43-B386-6F7FAF90E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7494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908049"/>
            <a:ext cx="2628900" cy="5268914"/>
          </a:xfrm>
          <a:prstGeom prst="rect">
            <a:avLst/>
          </a:prstGeo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08049"/>
            <a:ext cx="7734300" cy="5268913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AA7DBB5-6F20-944B-B3A8-973E73D6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65BA6AD4-388A-4D36-8B66-FB6B36B44CED}" type="datetime1">
              <a:rPr lang="fi-FI" smtClean="0"/>
              <a:t>18.11.2019</a:t>
            </a:fld>
            <a:endParaRPr lang="fi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04C0F4E-FF50-5D4B-9403-96D93F2FC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00B34F58-BF4C-0B4B-A00D-7992B96D9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6105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CA38C4D-6461-BB4E-B955-E852C36774E9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908049"/>
            <a:ext cx="2628900" cy="5268914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08049"/>
            <a:ext cx="7734300" cy="526891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93CDB71-7CA6-F747-8501-7B573064E8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A48E23-D4CE-49FC-8CDE-E6F07611CE87}" type="datetime1">
              <a:rPr lang="fi-FI" smtClean="0"/>
              <a:t>18.11.2019</a:t>
            </a:fld>
            <a:endParaRPr lang="fi-FI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21132E8-AF64-044C-A2AF-80B01112A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5568879-A7F5-8644-9577-132799863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076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863" y="2981861"/>
            <a:ext cx="11090275" cy="121889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589" y="4435973"/>
            <a:ext cx="11083550" cy="69198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7030A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3572A69-052D-477F-865B-C7B3F5A01C83}" type="datetime1">
              <a:rPr lang="fi-FI" smtClean="0"/>
              <a:t>18.11.2019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B2D621D0-61E7-E946-BBC9-24D91EEA5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14634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3">
          <p15:clr>
            <a:srgbClr val="FBAE40"/>
          </p15:clr>
        </p15:guide>
        <p15:guide id="2" pos="75">
          <p15:clr>
            <a:srgbClr val="FBAE40"/>
          </p15:clr>
        </p15:guide>
        <p15:guide id="3" pos="7605">
          <p15:clr>
            <a:srgbClr val="FBAE40"/>
          </p15:clr>
        </p15:guide>
        <p15:guide id="4" orient="horz" pos="4247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029" y="908050"/>
            <a:ext cx="3932237" cy="11493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2800" y="914275"/>
            <a:ext cx="7018337" cy="4954712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29" y="2223820"/>
            <a:ext cx="3932237" cy="36451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332615B-9C6F-9C48-8133-54E33A3018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09005CAD-245A-41B8-819D-184859836EA9}" type="datetime1">
              <a:rPr lang="fi-FI" smtClean="0"/>
              <a:t>18.11.2019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F0294E8-0924-0F48-9AB9-0265A02BAC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91F4BDC-D6FE-7044-B913-42D67BEB0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9989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B49F29D-CB9F-4243-AA55-2AE87AA6572E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025" y="908050"/>
            <a:ext cx="3932237" cy="114935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14333" y="914275"/>
            <a:ext cx="7021530" cy="4954712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25" y="2223820"/>
            <a:ext cx="3932237" cy="3645167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F548A60-7B45-4240-AAE2-A7097FAF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5D06762-F9FB-4092-B432-001AB1E62084}" type="datetime1">
              <a:rPr lang="fi-FI" smtClean="0"/>
              <a:t>18.11.2019</a:t>
            </a:fld>
            <a:endParaRPr lang="fi-FI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055E47-1F6A-8E4A-A224-C679EE07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A4B4816-6175-8F44-AF70-D4461F769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0159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679" y="1143245"/>
            <a:ext cx="4853934" cy="314967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This is a place for a longer text that goes on for three or more lines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B8C4556-08AF-304E-8426-06F9F8EFF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8267" y="1312457"/>
            <a:ext cx="5040000" cy="4890689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2BFBAD7-9DE8-5841-8C51-3671020F0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9C8326E7-DC32-47B0-AC10-789DFF04FEFE}" type="datetime1">
              <a:rPr lang="fi-FI" smtClean="0"/>
              <a:t>18.11.2019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7CAA8FA-65CC-EA46-8F72-ABB739A48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DCB99289-EBC0-7D47-8A3E-D36C8F7D3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89717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3B9B4DE-33B9-0041-8077-678234364330}"/>
              </a:ext>
            </a:extLst>
          </p:cNvPr>
          <p:cNvSpPr/>
          <p:nvPr userDrawn="1"/>
        </p:nvSpPr>
        <p:spPr>
          <a:xfrm>
            <a:off x="285293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9144" y="1129720"/>
            <a:ext cx="4853934" cy="314967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place for a longer text that goes on for three or more lines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B8C4556-08AF-304E-8426-06F9F8EFF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9804" y="1320928"/>
            <a:ext cx="5040000" cy="489068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E088109-CED1-9C45-8AB3-CFD048112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7CA419-E40C-4B56-8715-8015965605B1}" type="datetime1">
              <a:rPr lang="fi-FI" smtClean="0"/>
              <a:t>18.11.2019</a:t>
            </a:fld>
            <a:endParaRPr lang="fi-F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44C575C-E0CB-A54F-90DD-A4615A364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90817EB-C350-FF49-86EA-F060C2F4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34752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caption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33A1E0F-9E5E-9745-BEF2-2CE041671C6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37201" y="908050"/>
            <a:ext cx="6103938" cy="52817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0708" y="792399"/>
            <a:ext cx="4957631" cy="1909269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This is a place for a longer text with big font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33E05CB-C7A1-A342-B41E-5EE8CD4216A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8363" y="2960016"/>
            <a:ext cx="4849977" cy="3229795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0B39789-0177-514E-88F2-E38BDE5C6B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272CB911-4D87-4CF9-AFB5-2E77AEE8CE5E}" type="datetime1">
              <a:rPr lang="fi-FI" smtClean="0"/>
              <a:t>18.11.2019</a:t>
            </a:fld>
            <a:endParaRPr lang="fi-FI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C22BF53-0C99-A340-90F3-CF41AE1B4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3" name="Footer Placeholder 10">
            <a:extLst>
              <a:ext uri="{FF2B5EF4-FFF2-40B4-BE49-F238E27FC236}">
                <a16:creationId xmlns:a16="http://schemas.microsoft.com/office/drawing/2014/main" id="{055FEA14-7FC0-214D-B4B5-901405D05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63292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caption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3B9B4DE-33B9-0041-8077-678234364330}"/>
              </a:ext>
            </a:extLst>
          </p:cNvPr>
          <p:cNvSpPr/>
          <p:nvPr userDrawn="1"/>
        </p:nvSpPr>
        <p:spPr>
          <a:xfrm>
            <a:off x="285293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33E05CB-C7A1-A342-B41E-5EE8CD4216A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6893" y="2960016"/>
            <a:ext cx="4857292" cy="32224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33A1E0F-9E5E-9745-BEF2-2CE041671C6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28733" y="908050"/>
            <a:ext cx="6112405" cy="52732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8665" y="775657"/>
            <a:ext cx="4955519" cy="1909269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place for a longer text with big font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287D1E3-FAA8-DA42-AF8B-183435AD55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E9D96F-338B-496B-AEDC-C467B1324DA3}" type="datetime1">
              <a:rPr lang="fi-FI" smtClean="0"/>
              <a:t>18.11.2019</a:t>
            </a:fld>
            <a:endParaRPr lang="fi-F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6F9C823-F2A6-A74D-AEC6-BC32A3728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24744FC-0DB0-E748-B73E-E10332A6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5868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83AB547-0C6F-394C-8BEF-5A6F3FBAF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43" y="908050"/>
            <a:ext cx="10506697" cy="649288"/>
          </a:xfrm>
          <a:prstGeom prst="rect">
            <a:avLst/>
          </a:prstGeom>
        </p:spPr>
        <p:txBody>
          <a:bodyPr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79FD3A-6E17-1D47-8E91-0B127B4332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9077" y="1931988"/>
            <a:ext cx="2502487" cy="1523637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8C0298E-F14A-6845-92C8-38BD03C683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9077" y="3455625"/>
            <a:ext cx="2502487" cy="2633662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558BD131-E1E6-6B4A-8A43-7499BB4F444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03849" y="1931988"/>
            <a:ext cx="2502487" cy="1523637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97DB071B-9088-9940-8EEF-A7349739FAA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203849" y="3455625"/>
            <a:ext cx="2502487" cy="2633662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id="{D91EB564-08EC-084A-85ED-67955978534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866181" y="1931988"/>
            <a:ext cx="2502487" cy="1523637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D5E66258-07E1-E642-A305-89957CDCCFE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66181" y="3455625"/>
            <a:ext cx="2502487" cy="2633662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DDAC2486-1BBC-E148-8A6A-A96E0924C82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528513" y="1933860"/>
            <a:ext cx="2502487" cy="1523637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1A3268F3-BC79-314A-9049-89ABFE48856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528513" y="3457497"/>
            <a:ext cx="2502487" cy="2633662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1C9CF941-81E8-B942-B878-0BDED6BCD4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A7068E3E-BBBA-4F45-8017-BFC95A3FD2ED}" type="datetime1">
              <a:rPr lang="fi-FI" smtClean="0"/>
              <a:t>18.11.2019</a:t>
            </a:fld>
            <a:endParaRPr lang="fi-FI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B3E3FD92-8269-D546-B4DB-51B4B321B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Footer Placeholder 10">
            <a:extLst>
              <a:ext uri="{FF2B5EF4-FFF2-40B4-BE49-F238E27FC236}">
                <a16:creationId xmlns:a16="http://schemas.microsoft.com/office/drawing/2014/main" id="{6DBD502F-9618-B44A-9413-5CE00B5D0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03573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83AB547-0C6F-394C-8BEF-5A6F3FBAF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43" y="908050"/>
            <a:ext cx="10506697" cy="649288"/>
          </a:xfrm>
          <a:prstGeom prst="rect">
            <a:avLst/>
          </a:prstGeom>
        </p:spPr>
        <p:txBody>
          <a:bodyPr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79FD3A-6E17-1D47-8E91-0B127B4332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9078" y="1931988"/>
            <a:ext cx="3231889" cy="1593882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8C0298E-F14A-6845-92C8-38BD03C683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9078" y="3455625"/>
            <a:ext cx="3231889" cy="2755084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1C9CF941-81E8-B942-B878-0BDED6BCD4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2844B8C3-A55B-49C5-BBA5-905A095562E5}" type="datetime1">
              <a:rPr lang="fi-FI" smtClean="0"/>
              <a:t>18.11.2019</a:t>
            </a:fld>
            <a:endParaRPr lang="fi-FI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B3E3FD92-8269-D546-B4DB-51B4B321B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5111911C-6CB3-AD44-A987-239427CE40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969788" y="1931988"/>
            <a:ext cx="3231889" cy="1593882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4B81E064-8551-694A-8FD5-C523BEB10D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969788" y="3455625"/>
            <a:ext cx="3231889" cy="2755084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30" name="Picture Placeholder 6">
            <a:extLst>
              <a:ext uri="{FF2B5EF4-FFF2-40B4-BE49-F238E27FC236}">
                <a16:creationId xmlns:a16="http://schemas.microsoft.com/office/drawing/2014/main" id="{E37D0D04-EE41-5F42-BA3B-67ED3166C67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410498" y="1931988"/>
            <a:ext cx="3231889" cy="1593882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C7609D31-2B9E-9841-9A07-1A4FC704573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10498" y="3455625"/>
            <a:ext cx="3231889" cy="2755084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Footer Placeholder 10">
            <a:extLst>
              <a:ext uri="{FF2B5EF4-FFF2-40B4-BE49-F238E27FC236}">
                <a16:creationId xmlns:a16="http://schemas.microsoft.com/office/drawing/2014/main" id="{B0E4E790-0341-3348-AD80-817F03A2B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40063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2BFBAD7-9DE8-5841-8C51-3671020F0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EF72BB3F-C4CA-49E5-9CB6-104DC929BB9D}" type="datetime1">
              <a:rPr lang="fi-FI" smtClean="0"/>
              <a:t>18.11.2019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7CAA8FA-65CC-EA46-8F72-ABB739A48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895A594-3BD2-D54E-93FD-6F7FCA50C3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339" y="2835805"/>
            <a:ext cx="10660250" cy="1820862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“Insert </a:t>
            </a:r>
            <a:br>
              <a:rPr lang="en-US" dirty="0"/>
            </a:br>
            <a:r>
              <a:rPr lang="en-US" dirty="0"/>
              <a:t>text here.”</a:t>
            </a:r>
          </a:p>
        </p:txBody>
      </p:sp>
      <p:sp>
        <p:nvSpPr>
          <p:cNvPr id="12" name="Footer Placeholder 10">
            <a:extLst>
              <a:ext uri="{FF2B5EF4-FFF2-40B4-BE49-F238E27FC236}">
                <a16:creationId xmlns:a16="http://schemas.microsoft.com/office/drawing/2014/main" id="{280F2D48-B5A1-2748-AC6F-668E3192A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1" hasCustomPrompt="1"/>
          </p:nvPr>
        </p:nvSpPr>
        <p:spPr>
          <a:xfrm>
            <a:off x="668338" y="4784725"/>
            <a:ext cx="10660062" cy="33178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marL="314325" indent="0" algn="r">
              <a:buFontTx/>
              <a:buNone/>
              <a:defRPr/>
            </a:lvl2pPr>
            <a:lvl3pPr marL="671513" indent="0" algn="r">
              <a:buFontTx/>
              <a:buNone/>
              <a:defRPr/>
            </a:lvl3pPr>
            <a:lvl4pPr marL="1027112" indent="0" algn="r">
              <a:buFontTx/>
              <a:buNone/>
              <a:defRPr/>
            </a:lvl4pPr>
            <a:lvl5pPr marL="1336675" indent="0" algn="r">
              <a:buFontTx/>
              <a:buNone/>
              <a:defRPr/>
            </a:lvl5pPr>
          </a:lstStyle>
          <a:p>
            <a:pPr lvl="0"/>
            <a:r>
              <a:rPr lang="fi-FI" dirty="0"/>
              <a:t>– </a:t>
            </a:r>
            <a:r>
              <a:rPr lang="fi-FI" dirty="0" err="1"/>
              <a:t>Firstname</a:t>
            </a:r>
            <a:r>
              <a:rPr lang="fi-FI" dirty="0"/>
              <a:t> </a:t>
            </a:r>
            <a:r>
              <a:rPr lang="fi-FI" dirty="0" err="1"/>
              <a:t>Lastname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04937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363967-A49D-DF42-A667-DCBD5D9E4B3A}"/>
              </a:ext>
            </a:extLst>
          </p:cNvPr>
          <p:cNvSpPr/>
          <p:nvPr userDrawn="1"/>
        </p:nvSpPr>
        <p:spPr>
          <a:xfrm>
            <a:off x="285293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02266" y="2683405"/>
            <a:ext cx="10660250" cy="1820862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“Insert </a:t>
            </a:r>
            <a:br>
              <a:rPr lang="en-US" dirty="0"/>
            </a:br>
            <a:r>
              <a:rPr lang="en-US" dirty="0"/>
              <a:t>text here.”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2BFBAD7-9DE8-5841-8C51-3671020F0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194888B-B4AF-4038-8137-01646A43FEFA}" type="datetime1">
              <a:rPr lang="fi-FI" smtClean="0"/>
              <a:t>18.11.2019</a:t>
            </a:fld>
            <a:endParaRPr lang="fi-FI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A00247E-7C11-F94D-B1CB-5B7FD1C1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118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7CAA8FA-65CC-EA46-8F72-ABB739A48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7ED82F-8720-7E42-A00F-36527AFBBCB7}"/>
              </a:ext>
            </a:extLst>
          </p:cNvPr>
          <p:cNvSpPr/>
          <p:nvPr userDrawn="1"/>
        </p:nvSpPr>
        <p:spPr>
          <a:xfrm>
            <a:off x="3581062" y="-725626"/>
            <a:ext cx="5322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Lorem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ipsum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dolor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sit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amet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,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consectetur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adipiscing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 elit</a:t>
            </a:r>
            <a:endParaRPr lang="fi-FI" dirty="0"/>
          </a:p>
        </p:txBody>
      </p:sp>
      <p:sp>
        <p:nvSpPr>
          <p:cNvPr id="14" name="Tekstin paikkamerkki 13"/>
          <p:cNvSpPr>
            <a:spLocks noGrp="1"/>
          </p:cNvSpPr>
          <p:nvPr>
            <p:ph type="body" sz="quarter" idx="12" hasCustomPrompt="1"/>
          </p:nvPr>
        </p:nvSpPr>
        <p:spPr>
          <a:xfrm>
            <a:off x="802266" y="4606387"/>
            <a:ext cx="10644349" cy="332364"/>
          </a:xfrm>
        </p:spPr>
        <p:txBody>
          <a:bodyPr>
            <a:normAutofit/>
          </a:bodyPr>
          <a:lstStyle>
            <a:lvl1pPr marL="0" indent="0" algn="r">
              <a:buFontTx/>
              <a:buNone/>
              <a:defRPr sz="1800">
                <a:solidFill>
                  <a:schemeClr val="bg1"/>
                </a:solidFill>
              </a:defRPr>
            </a:lvl1pPr>
            <a:lvl2pPr marL="314325" indent="0">
              <a:buFontTx/>
              <a:buNone/>
              <a:defRPr>
                <a:solidFill>
                  <a:schemeClr val="bg1"/>
                </a:solidFill>
              </a:defRPr>
            </a:lvl2pPr>
            <a:lvl3pPr marL="671513" indent="0">
              <a:buFontTx/>
              <a:buNone/>
              <a:defRPr>
                <a:solidFill>
                  <a:schemeClr val="bg1"/>
                </a:solidFill>
              </a:defRPr>
            </a:lvl3pPr>
            <a:lvl4pPr marL="1027112" indent="0">
              <a:buFontTx/>
              <a:buNone/>
              <a:defRPr>
                <a:solidFill>
                  <a:schemeClr val="bg1"/>
                </a:solidFill>
              </a:defRPr>
            </a:lvl4pPr>
            <a:lvl5pPr marL="13366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algn="r"/>
            <a:r>
              <a:rPr lang="fi-FI" dirty="0">
                <a:solidFill>
                  <a:schemeClr val="bg1"/>
                </a:solidFill>
              </a:rPr>
              <a:t>– </a:t>
            </a:r>
            <a:r>
              <a:rPr lang="fi-FI" dirty="0" err="1">
                <a:solidFill>
                  <a:schemeClr val="bg1"/>
                </a:solidFill>
              </a:rPr>
              <a:t>Firstname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Lastname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3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89" y="911723"/>
            <a:ext cx="10515600" cy="645616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DAC2-62D1-4AAE-A34C-2C992C9B7EB8}" type="datetime1">
              <a:rPr lang="fi-FI" smtClean="0"/>
              <a:t>18.11.2019</a:t>
            </a:fld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CD89AA-C7B0-4546-8848-6AFDC870C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3405FCAB-7A18-034B-9743-CFD67A11D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35772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B2510EA-1654-E84D-A789-CFF2920E002A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B9B4DE-33B9-0041-8077-678234364330}"/>
              </a:ext>
            </a:extLst>
          </p:cNvPr>
          <p:cNvSpPr/>
          <p:nvPr userDrawn="1"/>
        </p:nvSpPr>
        <p:spPr>
          <a:xfrm>
            <a:off x="1093510" y="1569142"/>
            <a:ext cx="9690754" cy="406070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38100" dir="2700000" sx="74000" sy="74000" algn="tl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33A1E0F-9E5E-9745-BEF2-2CE041671C6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63233" y="1883432"/>
            <a:ext cx="2401642" cy="3424232"/>
          </a:xfrm>
          <a:solidFill>
            <a:schemeClr val="accent4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DD4BC1B-C1D1-4F41-B9B7-335D450148A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2127" y="2020766"/>
            <a:ext cx="4974040" cy="365134"/>
          </a:xfrm>
        </p:spPr>
        <p:txBody>
          <a:bodyPr anchor="b" anchorCtr="0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A2938A8D-D773-5142-92B9-89D818060D6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502130" y="2385899"/>
            <a:ext cx="4974038" cy="22767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A126850-0A2D-214C-8173-B9D9A2BCD6CD}"/>
              </a:ext>
            </a:extLst>
          </p:cNvPr>
          <p:cNvCxnSpPr/>
          <p:nvPr userDrawn="1"/>
        </p:nvCxnSpPr>
        <p:spPr>
          <a:xfrm>
            <a:off x="4868747" y="2903605"/>
            <a:ext cx="0" cy="2319489"/>
          </a:xfrm>
          <a:prstGeom prst="line">
            <a:avLst/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09D0D4C-BB57-D348-99EE-61BD94E3A56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02127" y="2915308"/>
            <a:ext cx="3183740" cy="230778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/>
            </a:lvl1pPr>
            <a:lvl2pPr marL="314325" indent="0">
              <a:lnSpc>
                <a:spcPct val="100000"/>
              </a:lnSpc>
              <a:buNone/>
              <a:defRPr sz="1600"/>
            </a:lvl2pPr>
            <a:lvl3pPr marL="671513" indent="0">
              <a:lnSpc>
                <a:spcPct val="100000"/>
              </a:lnSpc>
              <a:buNone/>
              <a:defRPr sz="1600"/>
            </a:lvl3pPr>
            <a:lvl4pPr marL="1027112" indent="0">
              <a:lnSpc>
                <a:spcPct val="100000"/>
              </a:lnSpc>
              <a:buNone/>
              <a:defRPr sz="1600"/>
            </a:lvl4pPr>
            <a:lvl5pPr marL="1336675" indent="0">
              <a:lnSpc>
                <a:spcPct val="100000"/>
              </a:lnSpc>
              <a:buNone/>
              <a:defRPr sz="16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282D1424-0632-DE42-8831-FEFEDCC9079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46294" y="2914199"/>
            <a:ext cx="3183740" cy="230889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/>
            </a:lvl1pPr>
            <a:lvl2pPr marL="314325" indent="0">
              <a:lnSpc>
                <a:spcPct val="100000"/>
              </a:lnSpc>
              <a:buNone/>
              <a:defRPr sz="1600"/>
            </a:lvl2pPr>
            <a:lvl3pPr marL="671513" indent="0">
              <a:lnSpc>
                <a:spcPct val="100000"/>
              </a:lnSpc>
              <a:buNone/>
              <a:defRPr sz="1600"/>
            </a:lvl3pPr>
            <a:lvl4pPr marL="1027112" indent="0">
              <a:lnSpc>
                <a:spcPct val="100000"/>
              </a:lnSpc>
              <a:buNone/>
              <a:defRPr sz="1600"/>
            </a:lvl4pPr>
            <a:lvl5pPr marL="1336675" indent="0">
              <a:lnSpc>
                <a:spcPct val="100000"/>
              </a:lnSpc>
              <a:buFont typeface="Arial" panose="020B0604020202020204" pitchFamily="34" charset="0"/>
              <a:buNone/>
              <a:defRPr sz="16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36464DA-9EA2-5C40-B73F-205181B7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BB806127-9944-4C22-B0C4-04F90F52D2E2}" type="datetime1">
              <a:rPr lang="fi-FI" smtClean="0"/>
              <a:t>18.11.2019</a:t>
            </a:fld>
            <a:endParaRPr lang="fi-FI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3987761C-73F5-9944-A85F-CA6BA1723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3" name="Footer Placeholder 10">
            <a:extLst>
              <a:ext uri="{FF2B5EF4-FFF2-40B4-BE49-F238E27FC236}">
                <a16:creationId xmlns:a16="http://schemas.microsoft.com/office/drawing/2014/main" id="{694382D2-A10E-5B4D-9C26-A901A6E276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6896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A96305A-4729-C241-80A5-A3957FB9DF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9923" y="628650"/>
            <a:ext cx="11892077" cy="62293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E1DD8D7-BC62-714D-8C04-60C029D801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33FFF0-4317-42CB-8C49-F763EFFD706D}" type="datetime1">
              <a:rPr lang="fi-FI" smtClean="0"/>
              <a:t>18.11.2019</a:t>
            </a:fld>
            <a:endParaRPr lang="fi-FI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026783F-D43A-6D4C-BEFA-7DFFEE9E8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118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95DFA96-13AD-F24F-83D3-51A2E9805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33929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3">
          <p15:clr>
            <a:srgbClr val="FBAE40"/>
          </p15:clr>
        </p15:guide>
        <p15:guide id="2" pos="75">
          <p15:clr>
            <a:srgbClr val="FBAE40"/>
          </p15:clr>
        </p15:guide>
        <p15:guide id="3" pos="7605">
          <p15:clr>
            <a:srgbClr val="FBAE40"/>
          </p15:clr>
        </p15:guide>
        <p15:guide id="4" orient="horz" pos="424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2BCC84-F53F-524B-9DBE-6944834F9D94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89" y="911723"/>
            <a:ext cx="10515600" cy="6456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5952DB-BA9D-42B1-BEB2-C2E973674939}" type="datetime1">
              <a:rPr lang="fi-FI" smtClean="0"/>
              <a:t>18.11.2019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2118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CD89AA-C7B0-4546-8848-6AFDC870C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092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88" y="908051"/>
            <a:ext cx="10655486" cy="649288"/>
          </a:xfrm>
          <a:prstGeom prst="rect">
            <a:avLst/>
          </a:prstGeom>
        </p:spPr>
        <p:txBody>
          <a:bodyPr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526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399" y="1825625"/>
            <a:ext cx="5387465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8E95653-E7CD-2A46-A046-9A8AACBDA3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3C7F2916-569D-4076-BD1E-EDCEE47C67B5}" type="datetime1">
              <a:rPr lang="fi-FI" smtClean="0"/>
              <a:t>18.11.2019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295C54A-B3E8-6C46-BBDD-FC93CAEB7F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5ECB8C9-6F71-8745-9B9D-ED3B992FA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499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C351703-006A-624D-9F66-D3B3015E7B64}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27" y="908051"/>
            <a:ext cx="10643348" cy="649288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528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392738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E7C9030-3752-8A4B-9741-E2F12361F0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FEE02C-D87D-4D06-B41E-2F03310A585A}" type="datetime1">
              <a:rPr lang="fi-FI" smtClean="0"/>
              <a:t>18.11.2019</a:t>
            </a:fld>
            <a:endParaRPr lang="fi-FI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8E19EC9-64A0-744B-9106-23A4D3F5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8743F89-9A57-4347-9B8D-6712A3AB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542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240" y="916517"/>
            <a:ext cx="10650635" cy="649288"/>
          </a:xfrm>
          <a:prstGeom prst="rect">
            <a:avLst/>
          </a:prstGeom>
        </p:spPr>
        <p:txBody>
          <a:bodyPr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3650" y="1700214"/>
            <a:ext cx="5157787" cy="8048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650" y="2647950"/>
            <a:ext cx="5157787" cy="3541713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81687" y="1700214"/>
            <a:ext cx="5183188" cy="8048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81687" y="2647950"/>
            <a:ext cx="5183188" cy="3541714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E5FB882-B6B3-F249-9973-534AD049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B8EF649B-C7A1-4051-8FDB-34C267E0E814}" type="datetime1">
              <a:rPr lang="fi-FI" smtClean="0"/>
              <a:t>18.11.2019</a:t>
            </a:fld>
            <a:endParaRPr lang="fi-FI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578D9CD0-3716-934C-B5DD-61894BF3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3" name="Footer Placeholder 10">
            <a:extLst>
              <a:ext uri="{FF2B5EF4-FFF2-40B4-BE49-F238E27FC236}">
                <a16:creationId xmlns:a16="http://schemas.microsoft.com/office/drawing/2014/main" id="{20D11757-AD21-8C44-BA47-2C7CCF6BD25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849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43E6749-9CC7-194A-AAAA-3A076D722BA1}"/>
              </a:ext>
            </a:extLst>
          </p:cNvPr>
          <p:cNvSpPr/>
          <p:nvPr userDrawn="1"/>
        </p:nvSpPr>
        <p:spPr>
          <a:xfrm>
            <a:off x="277977" y="636422"/>
            <a:ext cx="12067633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241" y="916517"/>
            <a:ext cx="10642163" cy="649288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3648" y="1700214"/>
            <a:ext cx="5157787" cy="8048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648" y="2647950"/>
            <a:ext cx="5157787" cy="35417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216" y="1700214"/>
            <a:ext cx="5183188" cy="8048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216" y="2647950"/>
            <a:ext cx="5183188" cy="35417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2047FC6-B3C6-E642-BDFA-E84EEF530B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997F47-D0EB-4E03-B0FC-05F711D99EA3}" type="datetime1">
              <a:rPr lang="fi-FI" smtClean="0"/>
              <a:t>18.11.2019</a:t>
            </a:fld>
            <a:endParaRPr lang="fi-FI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7D9B0E81-E9DC-D04E-B08D-9DD7D9B0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1CD3757-9E47-764C-86DA-EBC9E8E65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37489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061" y="914401"/>
            <a:ext cx="10651813" cy="642938"/>
          </a:xfrm>
          <a:prstGeom prst="rect">
            <a:avLst/>
          </a:prstGeom>
        </p:spPr>
        <p:txBody>
          <a:bodyPr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653C74F-D40D-B54A-8E96-F2E76A97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1BB15A72-6EC7-45B7-BB76-13F7D8304A4E}" type="datetime1">
              <a:rPr lang="fi-FI" smtClean="0"/>
              <a:t>18.11.2019</a:t>
            </a:fld>
            <a:endParaRPr lang="fi-FI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2DB137D-3A6F-B945-B27B-BFADE8ADE6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Footer Placeholder 10">
            <a:extLst>
              <a:ext uri="{FF2B5EF4-FFF2-40B4-BE49-F238E27FC236}">
                <a16:creationId xmlns:a16="http://schemas.microsoft.com/office/drawing/2014/main" id="{7AB1BCD9-1FCC-E245-8D3F-5F3AD62FD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132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991" y="170729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69037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6BA93F7C-1477-464A-94CC-7F42EA54CA72}" type="datetime1">
              <a:rPr lang="fi-FI" smtClean="0"/>
              <a:t>18.11.2019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8F17548-CD09-A745-82B0-43DA235BE420}"/>
              </a:ext>
            </a:extLst>
          </p:cNvPr>
          <p:cNvPicPr>
            <a:picLocks noChangeAspect="1"/>
          </p:cNvPicPr>
          <p:nvPr userDrawn="1"/>
        </p:nvPicPr>
        <p:blipFill>
          <a:blip r:embed="rId33"/>
          <a:stretch>
            <a:fillRect/>
          </a:stretch>
        </p:blipFill>
        <p:spPr>
          <a:xfrm>
            <a:off x="38379" y="34211"/>
            <a:ext cx="2180186" cy="612494"/>
          </a:xfrm>
          <a:prstGeom prst="rect">
            <a:avLst/>
          </a:prstGeom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5E40AAE-D302-7647-9D31-6971CE88E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DOI: 10.5281/zenodo.3545919</a:t>
            </a:r>
            <a:endParaRPr lang="fi-FI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03743BE5-29C0-A94B-962C-58F604640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27" y="911553"/>
            <a:ext cx="10521733" cy="64578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102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81" r:id="rId2"/>
    <p:sldLayoutId id="2147483770" r:id="rId3"/>
    <p:sldLayoutId id="2147483803" r:id="rId4"/>
    <p:sldLayoutId id="2147483772" r:id="rId5"/>
    <p:sldLayoutId id="2147483785" r:id="rId6"/>
    <p:sldLayoutId id="2147483773" r:id="rId7"/>
    <p:sldLayoutId id="2147483786" r:id="rId8"/>
    <p:sldLayoutId id="2147483774" r:id="rId9"/>
    <p:sldLayoutId id="2147483787" r:id="rId10"/>
    <p:sldLayoutId id="2147483775" r:id="rId11"/>
    <p:sldLayoutId id="2147483788" r:id="rId12"/>
    <p:sldLayoutId id="2147483798" r:id="rId13"/>
    <p:sldLayoutId id="2147483776" r:id="rId14"/>
    <p:sldLayoutId id="2147483789" r:id="rId15"/>
    <p:sldLayoutId id="2147483778" r:id="rId16"/>
    <p:sldLayoutId id="2147483795" r:id="rId17"/>
    <p:sldLayoutId id="2147483779" r:id="rId18"/>
    <p:sldLayoutId id="2147483796" r:id="rId19"/>
    <p:sldLayoutId id="2147483777" r:id="rId20"/>
    <p:sldLayoutId id="2147483790" r:id="rId21"/>
    <p:sldLayoutId id="2147483791" r:id="rId22"/>
    <p:sldLayoutId id="2147483780" r:id="rId23"/>
    <p:sldLayoutId id="2147483792" r:id="rId24"/>
    <p:sldLayoutId id="2147483782" r:id="rId25"/>
    <p:sldLayoutId id="2147483800" r:id="rId26"/>
    <p:sldLayoutId id="2147483804" r:id="rId27"/>
    <p:sldLayoutId id="2147483802" r:id="rId28"/>
    <p:sldLayoutId id="2147483805" r:id="rId29"/>
    <p:sldLayoutId id="2147483801" r:id="rId30"/>
    <p:sldLayoutId id="2147483783" r:id="rId3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0975" indent="-180975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4889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04863" indent="-1333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155700" indent="-1285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470025" indent="-1333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3" userDrawn="1">
          <p15:clr>
            <a:srgbClr val="F26B43"/>
          </p15:clr>
        </p15:guide>
        <p15:guide id="2" pos="7605" userDrawn="1">
          <p15:clr>
            <a:srgbClr val="F26B43"/>
          </p15:clr>
        </p15:guide>
        <p15:guide id="3" pos="75" userDrawn="1">
          <p15:clr>
            <a:srgbClr val="F26B43"/>
          </p15:clr>
        </p15:guide>
        <p15:guide id="4" orient="horz" pos="4247" userDrawn="1">
          <p15:clr>
            <a:srgbClr val="F26B43"/>
          </p15:clr>
        </p15:guide>
        <p15:guide id="5" pos="325" userDrawn="1">
          <p15:clr>
            <a:srgbClr val="F26B43"/>
          </p15:clr>
        </p15:guide>
        <p15:guide id="6" orient="horz" pos="4088" userDrawn="1">
          <p15:clr>
            <a:srgbClr val="F26B43"/>
          </p15:clr>
        </p15:guide>
        <p15:guide id="7" pos="6970" userDrawn="1">
          <p15:clr>
            <a:srgbClr val="F26B43"/>
          </p15:clr>
        </p15:guide>
        <p15:guide id="8" orient="horz" pos="346" userDrawn="1">
          <p15:clr>
            <a:srgbClr val="F26B43"/>
          </p15:clr>
        </p15:guide>
        <p15:guide id="9" orient="horz" pos="981" userDrawn="1">
          <p15:clr>
            <a:srgbClr val="F26B43"/>
          </p15:clr>
        </p15:guide>
        <p15:guide id="10" orient="horz" pos="572" userDrawn="1">
          <p15:clr>
            <a:srgbClr val="F26B43"/>
          </p15:clr>
        </p15:guide>
        <p15:guide id="11" orient="horz" pos="1071" userDrawn="1">
          <p15:clr>
            <a:srgbClr val="F26B43"/>
          </p15:clr>
        </p15:guide>
        <p15:guide id="12" pos="73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rcid.org/0000-0003-0662-4415" TargetMode="External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orcid.org/0000-0002-5018-5176" TargetMode="External"/><Relationship Id="rId4" Type="http://schemas.openxmlformats.org/officeDocument/2006/relationships/hyperlink" Target="https://creativecommons.org/licenses/by/4.0/deed.fi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avointiede.fi/fi/uutiset/cc-lisenssin-hyodyt" TargetMode="External"/><Relationship Id="rId3" Type="http://schemas.openxmlformats.org/officeDocument/2006/relationships/hyperlink" Target="https://kopiraittila.fi/tekijanoikeuden-abc/" TargetMode="External"/><Relationship Id="rId7" Type="http://schemas.openxmlformats.org/officeDocument/2006/relationships/hyperlink" Target="https://libguides.aalto.fi/imagoa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creativecommons.fi/valitse/" TargetMode="External"/><Relationship Id="rId11" Type="http://schemas.openxmlformats.org/officeDocument/2006/relationships/hyperlink" Target="https://libguides.tuni.fi/avoinjulkaiseminen/rinnakkaistallentaminen" TargetMode="External"/><Relationship Id="rId5" Type="http://schemas.openxmlformats.org/officeDocument/2006/relationships/hyperlink" Target="https://creativecommons.fi/" TargetMode="External"/><Relationship Id="rId10" Type="http://schemas.openxmlformats.org/officeDocument/2006/relationships/hyperlink" Target="https://libguides.tuni.fi/avoinjulkaiseminen" TargetMode="External"/><Relationship Id="rId4" Type="http://schemas.openxmlformats.org/officeDocument/2006/relationships/hyperlink" Target="https://ttvk.fi/tekijanoikeus" TargetMode="External"/><Relationship Id="rId9" Type="http://schemas.openxmlformats.org/officeDocument/2006/relationships/hyperlink" Target="https://www.vastuullinentiede.f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opiraittila.fi/tekijanoikeuden-abc/mita-tekijanoikeussuoja-tarkoittaa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fi/wp-content/uploads/sites/24/2010/06/Creative-Commons-lisenssin-valintaprosessi.p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reativecommons.org/publicdomain/zero/1.0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nature-research/editorial-policies/self-archiving-and-license-to-publish#terms-for-us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57589" y="2239631"/>
            <a:ext cx="11083549" cy="1457556"/>
          </a:xfrm>
        </p:spPr>
        <p:txBody>
          <a:bodyPr>
            <a:normAutofit fontScale="90000"/>
          </a:bodyPr>
          <a:lstStyle/>
          <a:p>
            <a:r>
              <a:rPr lang="fi-FI" dirty="0"/>
              <a:t>Julkaisujen lisenssit ja rinnakkaistallennus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57589" y="4208585"/>
            <a:ext cx="11191588" cy="2048329"/>
          </a:xfrm>
        </p:spPr>
        <p:txBody>
          <a:bodyPr>
            <a:normAutofit fontScale="92500" lnSpcReduction="10000"/>
          </a:bodyPr>
          <a:lstStyle/>
          <a:p>
            <a:r>
              <a:rPr lang="fi-FI" i="1" dirty="0" smtClean="0"/>
              <a:t>Lisenssiseminaari: </a:t>
            </a:r>
          </a:p>
          <a:p>
            <a:r>
              <a:rPr lang="fi-FI" i="1" dirty="0" smtClean="0"/>
              <a:t>Tutkimusaineistojen</a:t>
            </a:r>
            <a:r>
              <a:rPr lang="fi-FI" i="1" dirty="0"/>
              <a:t>, oppimateriaalien ja ohjelmistojen </a:t>
            </a:r>
            <a:r>
              <a:rPr lang="fi-FI" i="1" dirty="0" smtClean="0"/>
              <a:t>käyttöoikeudet </a:t>
            </a:r>
          </a:p>
          <a:p>
            <a:r>
              <a:rPr lang="fi-FI" dirty="0" smtClean="0"/>
              <a:t>5.11.2019</a:t>
            </a:r>
          </a:p>
          <a:p>
            <a:r>
              <a:rPr lang="fi-FI" dirty="0" smtClean="0"/>
              <a:t>Anna </a:t>
            </a:r>
            <a:r>
              <a:rPr lang="fi-FI" dirty="0" smtClean="0"/>
              <a:t>Ruth:     </a:t>
            </a:r>
            <a:r>
              <a:rPr lang="en-US" dirty="0" smtClean="0">
                <a:hlinkClick r:id="rId3"/>
              </a:rPr>
              <a:t>0000-0003-0662-4415</a:t>
            </a:r>
            <a:endParaRPr lang="en-US" dirty="0" smtClean="0"/>
          </a:p>
          <a:p>
            <a:r>
              <a:rPr lang="fi-FI" dirty="0" smtClean="0"/>
              <a:t> &amp; Sari Leppänen</a:t>
            </a:r>
          </a:p>
          <a:p>
            <a:r>
              <a:rPr lang="fi-FI" sz="1400" dirty="0" smtClean="0">
                <a:hlinkClick r:id="rId4"/>
              </a:rPr>
              <a:t>CC </a:t>
            </a:r>
            <a:r>
              <a:rPr lang="fi-FI" sz="1400" dirty="0">
                <a:hlinkClick r:id="rId4"/>
              </a:rPr>
              <a:t>BY 4.0</a:t>
            </a:r>
            <a:endParaRPr lang="fi-FI" sz="1400" dirty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i-FI" smtClean="0"/>
              <a:t>|  </a:t>
            </a:r>
            <a:fld id="{CDC8994D-33BE-6F4B-918B-78B2D731EB1C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DOI: 10.5281/zenodo.3545919</a:t>
            </a:r>
            <a:endParaRPr lang="fi-FI" dirty="0"/>
          </a:p>
        </p:txBody>
      </p:sp>
      <p:pic>
        <p:nvPicPr>
          <p:cNvPr id="6" name="Graphic 6">
            <a:hlinkClick r:id="rId5"/>
            <a:extLst>
              <a:ext uri="{FF2B5EF4-FFF2-40B4-BE49-F238E27FC236}">
                <a16:creationId xmlns:a16="http://schemas.microsoft.com/office/drawing/2014/main" id="{FAB72616-FCD7-48B3-A67D-38192EBFA3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xmlns:lc="http://schemas.openxmlformats.org/drawingml/2006/lockedCanvas" r:embed="rId7"/>
              </a:ext>
            </a:extLst>
          </a:blip>
          <a:stretch>
            <a:fillRect/>
          </a:stretch>
        </p:blipFill>
        <p:spPr>
          <a:xfrm>
            <a:off x="5426175" y="5313516"/>
            <a:ext cx="216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58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	Rinnakkaistallennus </a:t>
            </a:r>
            <a:r>
              <a:rPr lang="fi-FI" dirty="0"/>
              <a:t>ja lisenssit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Kustantajan oma lisenssi voi myös määrittää mihin julkaisuarkistoon on mahdollista </a:t>
            </a:r>
            <a:r>
              <a:rPr lang="fi-FI" dirty="0" err="1"/>
              <a:t>rinnakkaistallentaa</a:t>
            </a:r>
            <a:r>
              <a:rPr lang="fi-FI" dirty="0"/>
              <a:t> ilman erillistä julkaisusopimusta -&gt; kaupallisuuden kieltävä </a:t>
            </a:r>
            <a:r>
              <a:rPr lang="fi-FI" dirty="0" err="1"/>
              <a:t>vrt</a:t>
            </a:r>
            <a:r>
              <a:rPr lang="fi-FI" dirty="0"/>
              <a:t> SSRN</a:t>
            </a:r>
            <a:r>
              <a:rPr lang="fi-FI" sz="2400" dirty="0"/>
              <a:t>	</a:t>
            </a:r>
          </a:p>
          <a:p>
            <a:pPr lvl="1"/>
            <a:r>
              <a:rPr lang="fi-FI" sz="2000" dirty="0"/>
              <a:t> Usein oman organisaation tai rahoittajan julkaisuarkistoa pidetään </a:t>
            </a:r>
            <a:r>
              <a:rPr lang="fi-FI" sz="2000" dirty="0" smtClean="0"/>
              <a:t>hyväksyttävänä</a:t>
            </a:r>
            <a:br>
              <a:rPr lang="fi-FI" sz="2000" dirty="0" smtClean="0"/>
            </a:br>
            <a:endParaRPr lang="fi-FI" dirty="0" smtClean="0"/>
          </a:p>
          <a:p>
            <a:r>
              <a:rPr lang="fi-FI" dirty="0" smtClean="0"/>
              <a:t>Salliiko </a:t>
            </a:r>
            <a:r>
              <a:rPr lang="fi-FI" dirty="0"/>
              <a:t>kustantajan oma lisenssi </a:t>
            </a:r>
            <a:r>
              <a:rPr lang="fi-FI" dirty="0" smtClean="0"/>
              <a:t>rinnakkaistallennuksen, </a:t>
            </a:r>
            <a:r>
              <a:rPr lang="fi-FI" dirty="0" err="1" smtClean="0"/>
              <a:t>ks</a:t>
            </a:r>
            <a:r>
              <a:rPr lang="fi-FI" dirty="0" smtClean="0"/>
              <a:t>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1800" dirty="0" smtClean="0"/>
              <a:t>About </a:t>
            </a:r>
            <a:r>
              <a:rPr lang="fi-FI" sz="1800" dirty="0" err="1"/>
              <a:t>the</a:t>
            </a:r>
            <a:r>
              <a:rPr lang="fi-FI" sz="1800" dirty="0"/>
              <a:t> J</a:t>
            </a:r>
            <a:r>
              <a:rPr lang="fi-FI" sz="1800" dirty="0" smtClean="0"/>
              <a:t>ournal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1800" dirty="0" smtClean="0"/>
              <a:t>Guidelines </a:t>
            </a:r>
            <a:r>
              <a:rPr lang="fi-FI" sz="1800" dirty="0"/>
              <a:t>for </a:t>
            </a:r>
            <a:r>
              <a:rPr lang="fi-FI" sz="1800" dirty="0" smtClean="0"/>
              <a:t>Authors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1800" dirty="0" smtClean="0"/>
              <a:t>Instructions </a:t>
            </a:r>
            <a:r>
              <a:rPr lang="fi-FI" sz="1800" dirty="0"/>
              <a:t>for </a:t>
            </a:r>
            <a:r>
              <a:rPr lang="fi-FI" sz="1800" dirty="0" smtClean="0"/>
              <a:t>Authors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1800" dirty="0" smtClean="0"/>
              <a:t>For Authors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1800" dirty="0" smtClean="0"/>
              <a:t>Copyright </a:t>
            </a:r>
            <a:r>
              <a:rPr lang="fi-FI" sz="1800" dirty="0"/>
              <a:t>and </a:t>
            </a:r>
            <a:r>
              <a:rPr lang="fi-FI" sz="1800" dirty="0" smtClean="0"/>
              <a:t>Permissions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1800" dirty="0" smtClean="0"/>
              <a:t>License</a:t>
            </a:r>
            <a:endParaRPr lang="fi-FI" sz="1800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 smtClean="0"/>
              <a:t>|  </a:t>
            </a:r>
            <a:fld id="{CDC8994D-33BE-6F4B-918B-78B2D731EB1C}" type="slidenum">
              <a:rPr lang="fi-FI" smtClean="0"/>
              <a:pPr/>
              <a:t>10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863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Lähteet ja lisätiedot: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hlinkClick r:id="rId3"/>
              </a:rPr>
              <a:t>https://kopiraittila.fi/tekijanoikeuden-abc</a:t>
            </a:r>
            <a:r>
              <a:rPr lang="fi-FI" dirty="0" smtClean="0">
                <a:hlinkClick r:id="rId3"/>
              </a:rPr>
              <a:t>/</a:t>
            </a:r>
            <a:endParaRPr lang="fi-FI" dirty="0" smtClean="0"/>
          </a:p>
          <a:p>
            <a:r>
              <a:rPr lang="fi-FI" dirty="0">
                <a:hlinkClick r:id="rId4"/>
              </a:rPr>
              <a:t>https://</a:t>
            </a:r>
            <a:r>
              <a:rPr lang="fi-FI" dirty="0" smtClean="0">
                <a:hlinkClick r:id="rId4"/>
              </a:rPr>
              <a:t>ttvk.fi/tekijanoikeus</a:t>
            </a:r>
            <a:endParaRPr lang="fi-FI" dirty="0" smtClean="0"/>
          </a:p>
          <a:p>
            <a:r>
              <a:rPr lang="fi-FI" dirty="0">
                <a:hlinkClick r:id="rId5"/>
              </a:rPr>
              <a:t>https://creativecommons.fi</a:t>
            </a:r>
            <a:r>
              <a:rPr lang="fi-FI" dirty="0" smtClean="0">
                <a:hlinkClick r:id="rId5"/>
              </a:rPr>
              <a:t>/</a:t>
            </a:r>
            <a:endParaRPr lang="fi-FI" dirty="0" smtClean="0"/>
          </a:p>
          <a:p>
            <a:r>
              <a:rPr lang="fi-FI" dirty="0">
                <a:hlinkClick r:id="rId6"/>
              </a:rPr>
              <a:t>https://creativecommons.fi/valitse</a:t>
            </a:r>
            <a:r>
              <a:rPr lang="fi-FI" dirty="0" smtClean="0">
                <a:hlinkClick r:id="rId6"/>
              </a:rPr>
              <a:t>/</a:t>
            </a:r>
            <a:endParaRPr lang="fi-FI" dirty="0" smtClean="0"/>
          </a:p>
          <a:p>
            <a:r>
              <a:rPr lang="fi-FI" dirty="0">
                <a:hlinkClick r:id="rId7"/>
              </a:rPr>
              <a:t>https://</a:t>
            </a:r>
            <a:r>
              <a:rPr lang="fi-FI" dirty="0" smtClean="0">
                <a:hlinkClick r:id="rId7"/>
              </a:rPr>
              <a:t>libguides.aalto.fi/imagoa</a:t>
            </a:r>
            <a:endParaRPr lang="fi-FI" dirty="0" smtClean="0"/>
          </a:p>
          <a:p>
            <a:r>
              <a:rPr lang="fi-FI" dirty="0">
                <a:hlinkClick r:id="rId8"/>
              </a:rPr>
              <a:t>https://</a:t>
            </a:r>
            <a:r>
              <a:rPr lang="fi-FI" dirty="0" smtClean="0">
                <a:hlinkClick r:id="rId8"/>
              </a:rPr>
              <a:t>avointiede.fi/fi/uutiset/cc-lisenssin-hyodyt</a:t>
            </a:r>
            <a:endParaRPr lang="fi-FI" dirty="0" smtClean="0"/>
          </a:p>
          <a:p>
            <a:r>
              <a:rPr lang="fi-FI" dirty="0">
                <a:hlinkClick r:id="rId9"/>
              </a:rPr>
              <a:t>https://</a:t>
            </a:r>
            <a:r>
              <a:rPr lang="fi-FI" dirty="0" smtClean="0">
                <a:hlinkClick r:id="rId9"/>
              </a:rPr>
              <a:t>www.vastuullinentiede.fi</a:t>
            </a:r>
            <a:endParaRPr lang="fi-FI" dirty="0" smtClean="0"/>
          </a:p>
          <a:p>
            <a:r>
              <a:rPr lang="fi-FI" dirty="0">
                <a:hlinkClick r:id="rId10"/>
              </a:rPr>
              <a:t>https://</a:t>
            </a:r>
            <a:r>
              <a:rPr lang="fi-FI" dirty="0" smtClean="0">
                <a:hlinkClick r:id="rId10"/>
              </a:rPr>
              <a:t>libguides.tuni.fi/avoinjulkaiseminen</a:t>
            </a:r>
            <a:endParaRPr lang="fi-FI" dirty="0" smtClean="0"/>
          </a:p>
          <a:p>
            <a:r>
              <a:rPr lang="fi-FI" dirty="0">
                <a:hlinkClick r:id="rId11"/>
              </a:rPr>
              <a:t>https://</a:t>
            </a:r>
            <a:r>
              <a:rPr lang="fi-FI" dirty="0" smtClean="0">
                <a:hlinkClick r:id="rId11"/>
              </a:rPr>
              <a:t>libguides.tuni.fi/avoinjulkaiseminen/rinnakkaistallentaminen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 smtClean="0"/>
              <a:t>|  </a:t>
            </a:r>
            <a:fld id="{CDC8994D-33BE-6F4B-918B-78B2D731EB1C}" type="slidenum">
              <a:rPr lang="fi-FI" smtClean="0"/>
              <a:pPr/>
              <a:t>11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02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Tekijänoikeus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sz="2400" dirty="0"/>
              <a:t>Tekijänoikeus antaa kirjallisen tai taiteellisen </a:t>
            </a:r>
            <a:r>
              <a:rPr lang="fi-FI" sz="2400" dirty="0" smtClean="0"/>
              <a:t>teoksen tekijälle </a:t>
            </a:r>
            <a:r>
              <a:rPr lang="fi-FI" sz="2400" b="1" dirty="0" smtClean="0"/>
              <a:t>yksinoikeuden </a:t>
            </a:r>
            <a:r>
              <a:rPr lang="fi-FI" sz="2400" dirty="0"/>
              <a:t>määrätä, miten </a:t>
            </a:r>
            <a:r>
              <a:rPr lang="fi-FI" sz="2400" dirty="0" smtClean="0"/>
              <a:t>teosta käytetään</a:t>
            </a:r>
          </a:p>
          <a:p>
            <a:r>
              <a:rPr lang="fi-FI" sz="2400" dirty="0" smtClean="0"/>
              <a:t>Tekijänoikeus </a:t>
            </a:r>
            <a:r>
              <a:rPr lang="fi-FI" sz="2400" dirty="0"/>
              <a:t>tulee voimaan heti, kun teos on </a:t>
            </a:r>
            <a:r>
              <a:rPr lang="fi-FI" sz="2400" dirty="0" smtClean="0"/>
              <a:t>syntynyt, eikä suojan </a:t>
            </a:r>
            <a:r>
              <a:rPr lang="fi-FI" sz="2400" dirty="0"/>
              <a:t>saaminen ei edellytä rekisteröintiä tai ©-merkin </a:t>
            </a:r>
            <a:r>
              <a:rPr lang="fi-FI" sz="2400" dirty="0" smtClean="0"/>
              <a:t>käyttämistä</a:t>
            </a:r>
          </a:p>
          <a:p>
            <a:r>
              <a:rPr lang="fi-FI" sz="2400" dirty="0"/>
              <a:t>Tekijänoikeus koostuu </a:t>
            </a:r>
            <a:r>
              <a:rPr lang="fi-FI" sz="2400" dirty="0" smtClean="0">
                <a:hlinkClick r:id="rId3"/>
              </a:rPr>
              <a:t>taloudellisista </a:t>
            </a:r>
            <a:r>
              <a:rPr lang="fi-FI" sz="2400" dirty="0">
                <a:hlinkClick r:id="rId3"/>
              </a:rPr>
              <a:t>ja </a:t>
            </a:r>
            <a:r>
              <a:rPr lang="fi-FI" sz="2400" dirty="0" smtClean="0">
                <a:hlinkClick r:id="rId3"/>
              </a:rPr>
              <a:t>moraalisista oikeuksista</a:t>
            </a:r>
            <a:endParaRPr lang="fi-FI" sz="2400" dirty="0" smtClean="0"/>
          </a:p>
          <a:p>
            <a:r>
              <a:rPr lang="fi-FI" sz="2400" dirty="0" smtClean="0"/>
              <a:t>Edellyttää </a:t>
            </a:r>
            <a:r>
              <a:rPr lang="fi-FI" sz="2400" i="1" dirty="0" smtClean="0"/>
              <a:t>teostasoon</a:t>
            </a:r>
            <a:r>
              <a:rPr lang="fi-FI" sz="2400" dirty="0" smtClean="0"/>
              <a:t> yltämistä eli omaperäisyyttä </a:t>
            </a:r>
            <a:r>
              <a:rPr lang="fi-FI" sz="2400" dirty="0"/>
              <a:t>ja </a:t>
            </a:r>
            <a:r>
              <a:rPr lang="fi-FI" sz="2400" dirty="0" smtClean="0"/>
              <a:t>itsenäisyyttä</a:t>
            </a:r>
          </a:p>
          <a:p>
            <a:pPr lvl="1"/>
            <a:r>
              <a:rPr lang="fi-FI" sz="2200" dirty="0" smtClean="0">
                <a:solidFill>
                  <a:srgbClr val="7030A0"/>
                </a:solidFill>
              </a:rPr>
              <a:t>Tulkinnanvaraista ja tapauskohtaista</a:t>
            </a:r>
          </a:p>
          <a:p>
            <a:pPr lvl="1"/>
            <a:r>
              <a:rPr lang="fi-FI" sz="2200" dirty="0" smtClean="0">
                <a:solidFill>
                  <a:srgbClr val="7030A0"/>
                </a:solidFill>
              </a:rPr>
              <a:t>Varminta siis aina kysyä lupa tai käyttää CC-lisensioituja aineistoja</a:t>
            </a:r>
          </a:p>
          <a:p>
            <a:r>
              <a:rPr lang="fi-FI" sz="2400" dirty="0"/>
              <a:t>Suoja-aika 70 vuotta tekijän kuolemasta</a:t>
            </a:r>
          </a:p>
          <a:p>
            <a:r>
              <a:rPr lang="fi-FI" sz="2400" dirty="0"/>
              <a:t>Tekijä voi luovuttaa tekijänoikeuksiaan </a:t>
            </a:r>
            <a:r>
              <a:rPr lang="fi-FI" sz="2400" dirty="0" smtClean="0"/>
              <a:t>vapaasti toiselle </a:t>
            </a:r>
            <a:r>
              <a:rPr lang="fi-FI" sz="2400" dirty="0"/>
              <a:t>henkilölle tai yhteisölle kokonaan tai </a:t>
            </a:r>
            <a:r>
              <a:rPr lang="fi-FI" sz="2400" dirty="0" smtClean="0"/>
              <a:t>osittain</a:t>
            </a:r>
          </a:p>
          <a:p>
            <a:pPr lvl="1"/>
            <a:r>
              <a:rPr lang="fi-FI" sz="2200" dirty="0" smtClean="0">
                <a:solidFill>
                  <a:srgbClr val="7030A0"/>
                </a:solidFill>
              </a:rPr>
              <a:t>Kun tekijä on luovuttanut esim. taloudelliset oikeutensa kustantajalle, päätösvalta teoksen käytöstä kuuluu kustantajalle</a:t>
            </a:r>
            <a:endParaRPr lang="fi-FI" sz="2200" dirty="0">
              <a:solidFill>
                <a:srgbClr val="7030A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 smtClean="0"/>
              <a:t>|  </a:t>
            </a:r>
            <a:fld id="{CDC8994D-33BE-6F4B-918B-78B2D731EB1C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36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Lisäksi on lähioikeudet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Suojan saaminen ei edellytä teoskynnyksen </a:t>
            </a:r>
            <a:r>
              <a:rPr lang="fi-FI" dirty="0"/>
              <a:t>ylittymistä</a:t>
            </a:r>
          </a:p>
          <a:p>
            <a:r>
              <a:rPr lang="fi-FI" dirty="0"/>
              <a:t>Suojan kohteena on teoksen tai kansanperinteen esitys, äänen tai kuvan tallennus, teoskynnystä ylittämätön valokuva, radio- ja TV-lähetykset, tietokannat, luettelot sekä uutiset</a:t>
            </a:r>
          </a:p>
          <a:p>
            <a:r>
              <a:rPr lang="fi-FI" dirty="0" smtClean="0"/>
              <a:t>Suojaa tekijän taloudellista etua</a:t>
            </a:r>
          </a:p>
          <a:p>
            <a:r>
              <a:rPr lang="fi-FI" dirty="0" smtClean="0"/>
              <a:t>Suoja-aika </a:t>
            </a:r>
            <a:r>
              <a:rPr lang="fi-FI" dirty="0"/>
              <a:t>useimmiten 50 vuotta esitys-, tallennus- tai julkaisuvuoden päättymisestä, äänitallenteilla 70 vuotta ensijulkaisusta, tietokantojen ja luettelojen suoja 15 </a:t>
            </a:r>
            <a:r>
              <a:rPr lang="fi-FI" dirty="0" smtClean="0"/>
              <a:t>vuotta</a:t>
            </a:r>
          </a:p>
          <a:p>
            <a:r>
              <a:rPr lang="fi-FI" dirty="0" smtClean="0"/>
              <a:t>Tekijänoikeuden rajoitukset: </a:t>
            </a:r>
          </a:p>
          <a:p>
            <a:pPr lvl="1"/>
            <a:r>
              <a:rPr lang="fi-FI" dirty="0" smtClean="0">
                <a:solidFill>
                  <a:srgbClr val="7030A0"/>
                </a:solidFill>
              </a:rPr>
              <a:t>Kirjastot, arkistot </a:t>
            </a:r>
            <a:r>
              <a:rPr lang="fi-FI" dirty="0">
                <a:solidFill>
                  <a:srgbClr val="7030A0"/>
                </a:solidFill>
              </a:rPr>
              <a:t>ja </a:t>
            </a:r>
            <a:r>
              <a:rPr lang="fi-FI" dirty="0" smtClean="0">
                <a:solidFill>
                  <a:srgbClr val="7030A0"/>
                </a:solidFill>
              </a:rPr>
              <a:t>museot</a:t>
            </a:r>
          </a:p>
          <a:p>
            <a:pPr lvl="1"/>
            <a:r>
              <a:rPr lang="fi-FI" dirty="0" smtClean="0">
                <a:solidFill>
                  <a:srgbClr val="7030A0"/>
                </a:solidFill>
              </a:rPr>
              <a:t>Opetustoiminta ja erityisryhmien tarpeet</a:t>
            </a:r>
          </a:p>
          <a:p>
            <a:pPr lvl="1"/>
            <a:r>
              <a:rPr lang="fi-FI" dirty="0">
                <a:solidFill>
                  <a:srgbClr val="7030A0"/>
                </a:solidFill>
              </a:rPr>
              <a:t>L</a:t>
            </a:r>
            <a:r>
              <a:rPr lang="fi-FI" dirty="0" smtClean="0">
                <a:solidFill>
                  <a:srgbClr val="7030A0"/>
                </a:solidFill>
              </a:rPr>
              <a:t>ehdistön lainausoikeus</a:t>
            </a:r>
          </a:p>
          <a:p>
            <a:pPr lvl="1"/>
            <a:r>
              <a:rPr lang="fi-FI" dirty="0" smtClean="0">
                <a:solidFill>
                  <a:srgbClr val="7030A0"/>
                </a:solidFill>
              </a:rPr>
              <a:t>Yksityinen käyttö (esim. yksittäiset kopiot omaan käyttöön)</a:t>
            </a:r>
          </a:p>
          <a:p>
            <a:pPr lvl="1"/>
            <a:r>
              <a:rPr lang="fi-FI" dirty="0" smtClean="0">
                <a:solidFill>
                  <a:srgbClr val="7030A0"/>
                </a:solidFill>
              </a:rPr>
              <a:t>Siteerausoikeus (esim. tieteellisissä julkaisuissa)</a:t>
            </a:r>
            <a:endParaRPr lang="fi-FI" dirty="0">
              <a:solidFill>
                <a:srgbClr val="7030A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 smtClean="0"/>
              <a:t>|  </a:t>
            </a:r>
            <a:fld id="{CDC8994D-33BE-6F4B-918B-78B2D731EB1C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5387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Mikä on lisenssi?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600" dirty="0" smtClean="0"/>
              <a:t>Lisenssin </a:t>
            </a:r>
            <a:r>
              <a:rPr lang="fi-FI" sz="2600" dirty="0"/>
              <a:t>käyttö ei merkitse kaikista tekijänoikeuksista luopumista, vaan on vaihtoehto perinteiselle ”kaikki oikeudet pidätetään” -</a:t>
            </a:r>
            <a:r>
              <a:rPr lang="fi-FI" sz="2600" dirty="0" smtClean="0"/>
              <a:t>asetelmalle</a:t>
            </a:r>
          </a:p>
          <a:p>
            <a:r>
              <a:rPr lang="fi-FI" sz="2600" dirty="0" smtClean="0"/>
              <a:t>Lisenssi itsessään ei kerro, kuka tai mikä on tekijänoikeuden haltija</a:t>
            </a:r>
            <a:endParaRPr lang="fi-FI" sz="2600" dirty="0"/>
          </a:p>
          <a:p>
            <a:r>
              <a:rPr lang="fi-FI" sz="2600" dirty="0" smtClean="0"/>
              <a:t>Aineistot, joissa ei ole mitään merkintöjä tekijän- ja käyttöoikeuksista, pitää mieltää tekijänoikeussuojan piirissä oleviksi (vaikka ne olisivatkin verkossa)</a:t>
            </a:r>
            <a:endParaRPr lang="fi-FI" sz="2600" dirty="0"/>
          </a:p>
          <a:p>
            <a:r>
              <a:rPr lang="fi-FI" sz="2600" dirty="0"/>
              <a:t>Avoimissa ja avoimeksi ostetuissa julkaisuissa on usein </a:t>
            </a:r>
            <a:r>
              <a:rPr lang="fi-FI" sz="2600" dirty="0" smtClean="0"/>
              <a:t>Creative </a:t>
            </a:r>
            <a:r>
              <a:rPr lang="fi-FI" sz="2600" dirty="0" err="1" smtClean="0"/>
              <a:t>Commons</a:t>
            </a:r>
            <a:r>
              <a:rPr lang="fi-FI" sz="2600" dirty="0" smtClean="0"/>
              <a:t> eli CC-lisenssi</a:t>
            </a:r>
          </a:p>
          <a:p>
            <a:r>
              <a:rPr lang="fi-FI" sz="2600" dirty="0" smtClean="0"/>
              <a:t>CC-lisenssi </a:t>
            </a:r>
            <a:r>
              <a:rPr lang="fi-FI" sz="2600" dirty="0"/>
              <a:t>kertoo </a:t>
            </a:r>
            <a:r>
              <a:rPr lang="fi-FI" sz="2600" dirty="0" smtClean="0"/>
              <a:t>näkyvästi ja yhdenmukaisella tavalla sen, </a:t>
            </a:r>
            <a:r>
              <a:rPr lang="fi-FI" sz="2600" dirty="0"/>
              <a:t>miten julkaisua tai esim. verkosta ladattua kuvaa saa käyttää</a:t>
            </a:r>
          </a:p>
          <a:p>
            <a:endParaRPr lang="fi-FI" sz="2200" dirty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 smtClean="0"/>
              <a:t>|  </a:t>
            </a:r>
            <a:fld id="{CDC8994D-33BE-6F4B-918B-78B2D731EB1C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512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CC-lisenssit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Lisenssit muodostetaan ehtoja yhdistämällä:</a:t>
            </a:r>
            <a:endParaRPr lang="fi-FI" dirty="0"/>
          </a:p>
          <a:p>
            <a:pPr lvl="1"/>
            <a:r>
              <a:rPr lang="fi-FI" dirty="0" smtClean="0">
                <a:solidFill>
                  <a:srgbClr val="7030A0"/>
                </a:solidFill>
              </a:rPr>
              <a:t>Nimeä </a:t>
            </a:r>
            <a:r>
              <a:rPr lang="fi-FI" dirty="0">
                <a:solidFill>
                  <a:srgbClr val="7030A0"/>
                </a:solidFill>
              </a:rPr>
              <a:t>(CC </a:t>
            </a:r>
            <a:r>
              <a:rPr lang="fi-FI" dirty="0" smtClean="0">
                <a:solidFill>
                  <a:srgbClr val="7030A0"/>
                </a:solidFill>
              </a:rPr>
              <a:t>BY)</a:t>
            </a:r>
          </a:p>
          <a:p>
            <a:pPr lvl="1"/>
            <a:r>
              <a:rPr lang="fi-FI" dirty="0" smtClean="0">
                <a:solidFill>
                  <a:srgbClr val="7030A0"/>
                </a:solidFill>
              </a:rPr>
              <a:t>Nimeä-</a:t>
            </a:r>
            <a:r>
              <a:rPr lang="fi-FI" dirty="0" err="1" smtClean="0">
                <a:solidFill>
                  <a:srgbClr val="7030A0"/>
                </a:solidFill>
              </a:rPr>
              <a:t>JaaSamoin</a:t>
            </a:r>
            <a:r>
              <a:rPr lang="fi-FI" dirty="0" smtClean="0">
                <a:solidFill>
                  <a:srgbClr val="7030A0"/>
                </a:solidFill>
              </a:rPr>
              <a:t> </a:t>
            </a:r>
            <a:r>
              <a:rPr lang="fi-FI" dirty="0">
                <a:solidFill>
                  <a:srgbClr val="7030A0"/>
                </a:solidFill>
              </a:rPr>
              <a:t>(CC </a:t>
            </a:r>
            <a:r>
              <a:rPr lang="fi-FI" dirty="0" smtClean="0">
                <a:solidFill>
                  <a:srgbClr val="7030A0"/>
                </a:solidFill>
              </a:rPr>
              <a:t>BY-SA)</a:t>
            </a:r>
          </a:p>
          <a:p>
            <a:pPr lvl="1"/>
            <a:r>
              <a:rPr lang="fi-FI" dirty="0" smtClean="0">
                <a:solidFill>
                  <a:srgbClr val="7030A0"/>
                </a:solidFill>
              </a:rPr>
              <a:t>Nimeä-</a:t>
            </a:r>
            <a:r>
              <a:rPr lang="fi-FI" dirty="0" err="1" smtClean="0">
                <a:solidFill>
                  <a:srgbClr val="7030A0"/>
                </a:solidFill>
              </a:rPr>
              <a:t>EiMuutoksia</a:t>
            </a:r>
            <a:r>
              <a:rPr lang="fi-FI" dirty="0" smtClean="0">
                <a:solidFill>
                  <a:srgbClr val="7030A0"/>
                </a:solidFill>
              </a:rPr>
              <a:t> </a:t>
            </a:r>
            <a:r>
              <a:rPr lang="fi-FI" dirty="0">
                <a:solidFill>
                  <a:srgbClr val="7030A0"/>
                </a:solidFill>
              </a:rPr>
              <a:t>(CC </a:t>
            </a:r>
            <a:r>
              <a:rPr lang="fi-FI" dirty="0" smtClean="0">
                <a:solidFill>
                  <a:srgbClr val="7030A0"/>
                </a:solidFill>
              </a:rPr>
              <a:t>BY-ND)</a:t>
            </a:r>
          </a:p>
          <a:p>
            <a:pPr lvl="1"/>
            <a:r>
              <a:rPr lang="fi-FI" dirty="0" smtClean="0">
                <a:solidFill>
                  <a:srgbClr val="7030A0"/>
                </a:solidFill>
              </a:rPr>
              <a:t>Nimeä-</a:t>
            </a:r>
            <a:r>
              <a:rPr lang="fi-FI" dirty="0" err="1" smtClean="0">
                <a:solidFill>
                  <a:srgbClr val="7030A0"/>
                </a:solidFill>
              </a:rPr>
              <a:t>EiKaupallinen</a:t>
            </a:r>
            <a:r>
              <a:rPr lang="fi-FI" dirty="0" smtClean="0">
                <a:solidFill>
                  <a:srgbClr val="7030A0"/>
                </a:solidFill>
              </a:rPr>
              <a:t> </a:t>
            </a:r>
            <a:r>
              <a:rPr lang="fi-FI" dirty="0">
                <a:solidFill>
                  <a:srgbClr val="7030A0"/>
                </a:solidFill>
              </a:rPr>
              <a:t>(CC </a:t>
            </a:r>
            <a:r>
              <a:rPr lang="fi-FI" dirty="0" smtClean="0">
                <a:solidFill>
                  <a:srgbClr val="7030A0"/>
                </a:solidFill>
              </a:rPr>
              <a:t>BY-NC)</a:t>
            </a:r>
          </a:p>
          <a:p>
            <a:pPr lvl="1"/>
            <a:r>
              <a:rPr lang="fi-FI" dirty="0" smtClean="0">
                <a:solidFill>
                  <a:srgbClr val="7030A0"/>
                </a:solidFill>
              </a:rPr>
              <a:t>Nimeä-</a:t>
            </a:r>
            <a:r>
              <a:rPr lang="fi-FI" dirty="0" err="1" smtClean="0">
                <a:solidFill>
                  <a:srgbClr val="7030A0"/>
                </a:solidFill>
              </a:rPr>
              <a:t>EiKaupallinen</a:t>
            </a:r>
            <a:r>
              <a:rPr lang="fi-FI" dirty="0" smtClean="0">
                <a:solidFill>
                  <a:srgbClr val="7030A0"/>
                </a:solidFill>
              </a:rPr>
              <a:t>-</a:t>
            </a:r>
            <a:r>
              <a:rPr lang="fi-FI" dirty="0" err="1" smtClean="0">
                <a:solidFill>
                  <a:srgbClr val="7030A0"/>
                </a:solidFill>
              </a:rPr>
              <a:t>JaaSamoin</a:t>
            </a:r>
            <a:r>
              <a:rPr lang="fi-FI" dirty="0" smtClean="0">
                <a:solidFill>
                  <a:srgbClr val="7030A0"/>
                </a:solidFill>
              </a:rPr>
              <a:t> </a:t>
            </a:r>
            <a:r>
              <a:rPr lang="fi-FI" dirty="0">
                <a:solidFill>
                  <a:srgbClr val="7030A0"/>
                </a:solidFill>
              </a:rPr>
              <a:t>(CC </a:t>
            </a:r>
            <a:r>
              <a:rPr lang="fi-FI" dirty="0" smtClean="0">
                <a:solidFill>
                  <a:srgbClr val="7030A0"/>
                </a:solidFill>
              </a:rPr>
              <a:t>BY-NC-SA)</a:t>
            </a:r>
          </a:p>
          <a:p>
            <a:pPr lvl="1"/>
            <a:r>
              <a:rPr lang="fi-FI" dirty="0" smtClean="0">
                <a:solidFill>
                  <a:srgbClr val="7030A0"/>
                </a:solidFill>
              </a:rPr>
              <a:t>Nimeä-</a:t>
            </a:r>
            <a:r>
              <a:rPr lang="fi-FI" dirty="0" err="1" smtClean="0">
                <a:solidFill>
                  <a:srgbClr val="7030A0"/>
                </a:solidFill>
              </a:rPr>
              <a:t>EiKaupallinen</a:t>
            </a:r>
            <a:r>
              <a:rPr lang="fi-FI" dirty="0" smtClean="0">
                <a:solidFill>
                  <a:srgbClr val="7030A0"/>
                </a:solidFill>
              </a:rPr>
              <a:t>-</a:t>
            </a:r>
            <a:r>
              <a:rPr lang="fi-FI" dirty="0" err="1" smtClean="0">
                <a:solidFill>
                  <a:srgbClr val="7030A0"/>
                </a:solidFill>
              </a:rPr>
              <a:t>EiMuutoksia</a:t>
            </a:r>
            <a:r>
              <a:rPr lang="fi-FI" dirty="0" smtClean="0">
                <a:solidFill>
                  <a:srgbClr val="7030A0"/>
                </a:solidFill>
              </a:rPr>
              <a:t> </a:t>
            </a:r>
            <a:r>
              <a:rPr lang="fi-FI" dirty="0">
                <a:solidFill>
                  <a:srgbClr val="7030A0"/>
                </a:solidFill>
              </a:rPr>
              <a:t>(CC BY-NC-ND)</a:t>
            </a:r>
          </a:p>
          <a:p>
            <a:endParaRPr lang="fi-FI" dirty="0">
              <a:solidFill>
                <a:srgbClr val="FF0000"/>
              </a:solidFill>
            </a:endParaRPr>
          </a:p>
          <a:p>
            <a:r>
              <a:rPr lang="fi-FI" dirty="0" smtClean="0"/>
              <a:t>Lisäksi CC0-lisenssi</a:t>
            </a:r>
            <a:r>
              <a:rPr lang="fi-FI" dirty="0"/>
              <a:t>, </a:t>
            </a:r>
            <a:r>
              <a:rPr lang="fi-FI" dirty="0" smtClean="0"/>
              <a:t>jolla tekijä luovuttaa </a:t>
            </a:r>
            <a:r>
              <a:rPr lang="fi-FI" dirty="0"/>
              <a:t>teoksen vapaaseen yleiseen käyttöön (</a:t>
            </a:r>
            <a:r>
              <a:rPr lang="fi-FI" dirty="0" err="1"/>
              <a:t>public</a:t>
            </a:r>
            <a:r>
              <a:rPr lang="fi-FI" dirty="0"/>
              <a:t> </a:t>
            </a:r>
            <a:r>
              <a:rPr lang="fi-FI" dirty="0" smtClean="0"/>
              <a:t>domain)</a:t>
            </a:r>
          </a:p>
          <a:p>
            <a:pPr lvl="1"/>
            <a:r>
              <a:rPr lang="fi-FI" dirty="0" smtClean="0">
                <a:solidFill>
                  <a:schemeClr val="tx1"/>
                </a:solidFill>
              </a:rPr>
              <a:t>Suomessa </a:t>
            </a:r>
            <a:r>
              <a:rPr lang="fi-FI" dirty="0">
                <a:solidFill>
                  <a:schemeClr val="tx1"/>
                </a:solidFill>
              </a:rPr>
              <a:t>tekijä ei voi luopua moraalisista oikeuksistaan, joten tekijän nimi tulee </a:t>
            </a:r>
            <a:r>
              <a:rPr lang="fi-FI" dirty="0" smtClean="0">
                <a:solidFill>
                  <a:schemeClr val="tx1"/>
                </a:solidFill>
              </a:rPr>
              <a:t>tästä huolimatta aina mainita</a:t>
            </a:r>
          </a:p>
          <a:p>
            <a:pPr lvl="1"/>
            <a:endParaRPr lang="fi-FI" dirty="0">
              <a:solidFill>
                <a:schemeClr val="tx1"/>
              </a:solidFill>
            </a:endParaRPr>
          </a:p>
          <a:p>
            <a:pPr marL="314325" lvl="1" indent="0">
              <a:buNone/>
            </a:pPr>
            <a:r>
              <a:rPr lang="fi-FI" dirty="0" smtClean="0">
                <a:solidFill>
                  <a:schemeClr val="tx1"/>
                </a:solidFill>
              </a:rPr>
              <a:t>Ks. </a:t>
            </a:r>
            <a:r>
              <a:rPr lang="fi-FI" dirty="0" smtClean="0">
                <a:solidFill>
                  <a:schemeClr val="tx1"/>
                </a:solidFill>
                <a:hlinkClick r:id="rId3"/>
              </a:rPr>
              <a:t>https</a:t>
            </a:r>
            <a:r>
              <a:rPr lang="fi-FI" dirty="0">
                <a:solidFill>
                  <a:schemeClr val="tx1"/>
                </a:solidFill>
                <a:hlinkClick r:id="rId3"/>
              </a:rPr>
              <a:t>://</a:t>
            </a:r>
            <a:r>
              <a:rPr lang="fi-FI" dirty="0" smtClean="0">
                <a:solidFill>
                  <a:schemeClr val="tx1"/>
                </a:solidFill>
                <a:hlinkClick r:id="rId3"/>
              </a:rPr>
              <a:t>creativecommons.fi/wp-content/uploads/sites/24/2010/06/Creative-Commons-lisenssin-valintaprosessi.png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 smtClean="0"/>
              <a:t>|  </a:t>
            </a:r>
            <a:fld id="{CDC8994D-33BE-6F4B-918B-78B2D731EB1C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684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Tyypillisiä käyttötilanteita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Nippuväitöskirjan osajulkaisut</a:t>
            </a:r>
          </a:p>
          <a:p>
            <a:r>
              <a:rPr lang="fi-FI" sz="3200" dirty="0" smtClean="0"/>
              <a:t>Kuvien käyttö opinnäytteissä ja oppimateriaaleissa</a:t>
            </a:r>
          </a:p>
          <a:p>
            <a:r>
              <a:rPr lang="fi-FI" sz="3200" dirty="0" smtClean="0"/>
              <a:t>Jakaminen </a:t>
            </a:r>
            <a:r>
              <a:rPr lang="fi-FI" sz="3200" dirty="0" err="1" smtClean="0"/>
              <a:t>somessa</a:t>
            </a:r>
            <a:endParaRPr lang="fi-FI" sz="3200" dirty="0" smtClean="0"/>
          </a:p>
          <a:p>
            <a:r>
              <a:rPr lang="fi-FI" sz="3200" dirty="0"/>
              <a:t>Rinnakkaistallentaminen</a:t>
            </a:r>
          </a:p>
          <a:p>
            <a:pPr marL="0" indent="0">
              <a:buNone/>
            </a:pPr>
            <a:endParaRPr lang="fi-FI" sz="32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 smtClean="0"/>
              <a:t>|  </a:t>
            </a:r>
            <a:fld id="{CDC8994D-33BE-6F4B-918B-78B2D731EB1C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806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	</a:t>
            </a:r>
            <a:r>
              <a:rPr lang="fi-FI" smtClean="0"/>
              <a:t>	Rinnakkaistallentaminen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 smtClean="0"/>
              <a:t>|  </a:t>
            </a:r>
            <a:fld id="{CDC8994D-33BE-6F4B-918B-78B2D731EB1C}" type="slidenum">
              <a:rPr lang="fi-FI" smtClean="0"/>
              <a:pPr/>
              <a:t>7</a:t>
            </a:fld>
            <a:endParaRPr lang="fi-FI" dirty="0"/>
          </a:p>
        </p:txBody>
      </p:sp>
      <p:pic>
        <p:nvPicPr>
          <p:cNvPr id="5" name="Sisällön paikkamerkki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51" y="1557339"/>
            <a:ext cx="3792014" cy="4351337"/>
          </a:xfrm>
        </p:spPr>
      </p:pic>
      <p:sp>
        <p:nvSpPr>
          <p:cNvPr id="6" name="Rectangle 5"/>
          <p:cNvSpPr/>
          <p:nvPr/>
        </p:nvSpPr>
        <p:spPr>
          <a:xfrm>
            <a:off x="575558" y="1557339"/>
            <a:ext cx="66294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smtClean="0">
                <a:solidFill>
                  <a:srgbClr val="270047"/>
                </a:solidFill>
              </a:rPr>
              <a:t>Rinnakkaistallentaminen (= Green open access) tarkoittaa julkaisun tai sen osan rinnakkaiskopion tallentamista tieteenala- tai organisaatiokohtaiseen julkaisuarkistoon, jossa ne ovat </a:t>
            </a:r>
            <a:r>
              <a:rPr lang="fi-FI" dirty="0">
                <a:solidFill>
                  <a:srgbClr val="270047"/>
                </a:solidFill>
              </a:rPr>
              <a:t>kaikkien avoimesti saatavilla joko heti tai kustantajan määräämän julkaisuviiveen (embargo) </a:t>
            </a:r>
            <a:r>
              <a:rPr lang="fi-FI" dirty="0" smtClean="0">
                <a:solidFill>
                  <a:srgbClr val="270047"/>
                </a:solidFill>
              </a:rPr>
              <a:t>jälkeen. Melkein </a:t>
            </a:r>
            <a:r>
              <a:rPr lang="fi-FI" dirty="0">
                <a:solidFill>
                  <a:srgbClr val="270047"/>
                </a:solidFill>
              </a:rPr>
              <a:t>kaikki kansainväliset kustantajat sallivat tämän avoimuuden tyypin omilla </a:t>
            </a:r>
            <a:r>
              <a:rPr lang="fi-FI" dirty="0" smtClean="0">
                <a:solidFill>
                  <a:srgbClr val="270047"/>
                </a:solidFill>
              </a:rPr>
              <a:t>ehdoillaan. </a:t>
            </a:r>
          </a:p>
          <a:p>
            <a:endParaRPr lang="fi-FI" dirty="0" smtClean="0">
              <a:solidFill>
                <a:srgbClr val="270047"/>
              </a:solidFill>
            </a:endParaRPr>
          </a:p>
          <a:p>
            <a:r>
              <a:rPr lang="fi-FI" dirty="0" smtClean="0">
                <a:solidFill>
                  <a:srgbClr val="270047"/>
                </a:solidFill>
              </a:rPr>
              <a:t>Rinnakkaistallennuksen ehdot: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dirty="0" smtClean="0">
                <a:solidFill>
                  <a:srgbClr val="270047"/>
                </a:solidFill>
              </a:rPr>
              <a:t>Saako </a:t>
            </a:r>
            <a:r>
              <a:rPr lang="fi-FI" dirty="0" err="1" smtClean="0">
                <a:solidFill>
                  <a:srgbClr val="270047"/>
                </a:solidFill>
              </a:rPr>
              <a:t>rinnakkaistallentaa</a:t>
            </a:r>
            <a:r>
              <a:rPr lang="fi-FI" dirty="0" smtClean="0">
                <a:solidFill>
                  <a:srgbClr val="270047"/>
                </a:solidFill>
              </a:rPr>
              <a:t> – millä ehdoin?</a:t>
            </a:r>
            <a:endParaRPr lang="fi-FI" dirty="0">
              <a:solidFill>
                <a:srgbClr val="270047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dirty="0">
                <a:solidFill>
                  <a:srgbClr val="270047"/>
                </a:solidFill>
              </a:rPr>
              <a:t>Mikä </a:t>
            </a:r>
            <a:r>
              <a:rPr lang="fi-FI" dirty="0" smtClean="0">
                <a:solidFill>
                  <a:srgbClr val="270047"/>
                </a:solidFill>
              </a:rPr>
              <a:t>versio – </a:t>
            </a:r>
            <a:r>
              <a:rPr lang="fi-FI" dirty="0" err="1" smtClean="0">
                <a:solidFill>
                  <a:srgbClr val="270047"/>
                </a:solidFill>
              </a:rPr>
              <a:t>preprint</a:t>
            </a:r>
            <a:r>
              <a:rPr lang="fi-FI" dirty="0" smtClean="0">
                <a:solidFill>
                  <a:srgbClr val="270047"/>
                </a:solidFill>
              </a:rPr>
              <a:t>, </a:t>
            </a:r>
            <a:r>
              <a:rPr lang="fi-FI" dirty="0" err="1" smtClean="0">
                <a:solidFill>
                  <a:srgbClr val="270047"/>
                </a:solidFill>
              </a:rPr>
              <a:t>accepted</a:t>
            </a:r>
            <a:r>
              <a:rPr lang="fi-FI" dirty="0" smtClean="0">
                <a:solidFill>
                  <a:srgbClr val="270047"/>
                </a:solidFill>
              </a:rPr>
              <a:t> </a:t>
            </a:r>
            <a:r>
              <a:rPr lang="fi-FI" dirty="0" err="1" smtClean="0">
                <a:solidFill>
                  <a:srgbClr val="270047"/>
                </a:solidFill>
              </a:rPr>
              <a:t>manuscript</a:t>
            </a:r>
            <a:r>
              <a:rPr lang="fi-FI" dirty="0" smtClean="0">
                <a:solidFill>
                  <a:srgbClr val="270047"/>
                </a:solidFill>
              </a:rPr>
              <a:t>, kustantajan versio? </a:t>
            </a:r>
            <a:endParaRPr lang="fi-FI" dirty="0">
              <a:solidFill>
                <a:srgbClr val="270047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dirty="0">
                <a:solidFill>
                  <a:srgbClr val="270047"/>
                </a:solidFill>
              </a:rPr>
              <a:t>Onko </a:t>
            </a:r>
            <a:r>
              <a:rPr lang="fi-FI" dirty="0" smtClean="0">
                <a:solidFill>
                  <a:srgbClr val="270047"/>
                </a:solidFill>
              </a:rPr>
              <a:t>julkaisuviivettä – kuinka pitkä?</a:t>
            </a:r>
            <a:endParaRPr lang="fi-FI" dirty="0">
              <a:solidFill>
                <a:srgbClr val="270047"/>
              </a:solidFill>
            </a:endParaRPr>
          </a:p>
          <a:p>
            <a:endParaRPr lang="fi-FI" dirty="0" smtClean="0">
              <a:solidFill>
                <a:srgbClr val="270047"/>
              </a:solidFill>
            </a:endParaRPr>
          </a:p>
          <a:p>
            <a:r>
              <a:rPr lang="fi-FI" dirty="0" smtClean="0">
                <a:solidFill>
                  <a:srgbClr val="270047"/>
                </a:solidFill>
              </a:rPr>
              <a:t>Koskee useimmin ammatillisia ja tieteellisiä artikkeleita sekä konferenssi- että kokoomateosartikkeleita, </a:t>
            </a:r>
          </a:p>
          <a:p>
            <a:r>
              <a:rPr lang="fi-FI" dirty="0" smtClean="0">
                <a:solidFill>
                  <a:srgbClr val="270047"/>
                </a:solidFill>
              </a:rPr>
              <a:t>harvemmin kokonaista monografiaa</a:t>
            </a:r>
            <a:endParaRPr lang="fi-FI" dirty="0">
              <a:solidFill>
                <a:srgbClr val="270047"/>
              </a:solidFill>
            </a:endParaRPr>
          </a:p>
          <a:p>
            <a:endParaRPr lang="fi-FI" dirty="0">
              <a:solidFill>
                <a:srgbClr val="270047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62738" y="5926003"/>
            <a:ext cx="2747640" cy="374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>
                <a:hlinkClick r:id="rId4"/>
              </a:rPr>
              <a:t>CC0 1.0   </a:t>
            </a:r>
            <a:r>
              <a:rPr lang="fi-FI" b="1" dirty="0" err="1" smtClean="0"/>
              <a:t>Hefce</a:t>
            </a:r>
            <a:r>
              <a:rPr lang="fi-FI" b="1" dirty="0" smtClean="0"/>
              <a:t> 2015</a:t>
            </a:r>
            <a:endParaRPr lang="fi-FI" b="1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722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89" y="761234"/>
            <a:ext cx="10515600" cy="645616"/>
          </a:xfrm>
        </p:spPr>
        <p:txBody>
          <a:bodyPr>
            <a:normAutofit/>
          </a:bodyPr>
          <a:lstStyle/>
          <a:p>
            <a:r>
              <a:rPr lang="fi-FI" dirty="0" smtClean="0"/>
              <a:t>	Rinnakkaistallennus ja lisenssit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91" y="1406850"/>
            <a:ext cx="10515600" cy="4782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i-FI" dirty="0" smtClean="0"/>
          </a:p>
          <a:p>
            <a:r>
              <a:rPr lang="fi-FI" sz="1900" dirty="0" smtClean="0"/>
              <a:t>Erota avoin tai avoimeksi ostettu julkaisu vs. julkaisun viimeinen käsikirjoitusversio = AM</a:t>
            </a:r>
          </a:p>
          <a:p>
            <a:r>
              <a:rPr lang="fi-FI" sz="1900" dirty="0" smtClean="0"/>
              <a:t>Kustantaja määrittää avoimien ja avoimeksi ostettujen julkaisujen lisenssivalikoiman julkaisuprosessissa:  CC-lisenssivalikoima CC BY – CC BY-NC-ND tai kustantajan oma</a:t>
            </a:r>
            <a:br>
              <a:rPr lang="fi-FI" sz="1900" dirty="0" smtClean="0"/>
            </a:br>
            <a:r>
              <a:rPr lang="fi-FI" sz="1900" dirty="0" smtClean="0"/>
              <a:t>	CC-lisenssi on ilmainen, mutta kustantajat voivat brändätä avoimeksi ostettavien	julkaisujen 	kokoelmaa hinnoittamalla CC-lisenssejä, esim. CC BY 5 000 $ tai CC BY-NC-ND  4 000 $</a:t>
            </a:r>
            <a:br>
              <a:rPr lang="fi-FI" sz="1900" dirty="0" smtClean="0"/>
            </a:br>
            <a:r>
              <a:rPr lang="fi-FI" sz="1900" dirty="0" smtClean="0"/>
              <a:t>	FinElibin lehtisopimuksiin sisältyy oikeus julkaista artikkelit avoimina CC-lisenssillä, 	samalla määritettään käytettävät CC-lisenssit, ei kustantajan omia lisenssejä.</a:t>
            </a:r>
          </a:p>
          <a:p>
            <a:r>
              <a:rPr lang="en-US" sz="1900" dirty="0" err="1" smtClean="0"/>
              <a:t>Usein</a:t>
            </a:r>
            <a:r>
              <a:rPr lang="en-US" sz="1900" dirty="0" smtClean="0"/>
              <a:t> </a:t>
            </a:r>
            <a:r>
              <a:rPr lang="en-US" sz="1900" dirty="0" err="1"/>
              <a:t>artikkelin</a:t>
            </a:r>
            <a:r>
              <a:rPr lang="en-US" sz="1900" dirty="0"/>
              <a:t> </a:t>
            </a:r>
            <a:r>
              <a:rPr lang="en-US" sz="1900" dirty="0" err="1"/>
              <a:t>tekijä</a:t>
            </a:r>
            <a:r>
              <a:rPr lang="en-US" sz="1900" dirty="0"/>
              <a:t> </a:t>
            </a:r>
            <a:r>
              <a:rPr lang="en-US" sz="1900" dirty="0" err="1"/>
              <a:t>voi</a:t>
            </a:r>
            <a:r>
              <a:rPr lang="en-US" sz="1900" dirty="0"/>
              <a:t> </a:t>
            </a:r>
            <a:r>
              <a:rPr lang="en-US" sz="1900" dirty="0" err="1"/>
              <a:t>itse</a:t>
            </a:r>
            <a:r>
              <a:rPr lang="en-US" sz="1900" dirty="0"/>
              <a:t> </a:t>
            </a:r>
            <a:r>
              <a:rPr lang="en-US" sz="1900" dirty="0" err="1"/>
              <a:t>määrittää</a:t>
            </a:r>
            <a:r>
              <a:rPr lang="en-US" sz="1900" dirty="0"/>
              <a:t> </a:t>
            </a:r>
            <a:r>
              <a:rPr lang="en-US" sz="1900" dirty="0" err="1"/>
              <a:t>haluamansa</a:t>
            </a:r>
            <a:r>
              <a:rPr lang="en-US" sz="1900" dirty="0"/>
              <a:t> </a:t>
            </a:r>
            <a:r>
              <a:rPr lang="en-US" sz="1900" dirty="0" smtClean="0"/>
              <a:t>CC-</a:t>
            </a:r>
            <a:r>
              <a:rPr lang="en-US" sz="1900" dirty="0" err="1" smtClean="0"/>
              <a:t>lisenssin</a:t>
            </a:r>
            <a:r>
              <a:rPr lang="en-US" sz="1900" dirty="0" smtClean="0"/>
              <a:t> </a:t>
            </a:r>
            <a:r>
              <a:rPr lang="en-US" sz="1900" dirty="0" err="1" smtClean="0"/>
              <a:t>artikkelien</a:t>
            </a:r>
            <a:r>
              <a:rPr lang="en-US" sz="1900" dirty="0" smtClean="0"/>
              <a:t> </a:t>
            </a:r>
            <a:r>
              <a:rPr lang="en-US" sz="1900" dirty="0" err="1" smtClean="0"/>
              <a:t>muille</a:t>
            </a:r>
            <a:r>
              <a:rPr lang="en-US" sz="1900" dirty="0" smtClean="0"/>
              <a:t> </a:t>
            </a:r>
            <a:r>
              <a:rPr lang="en-US" sz="1900" dirty="0" err="1" smtClean="0"/>
              <a:t>versioille</a:t>
            </a:r>
            <a:r>
              <a:rPr lang="en-US" sz="1900" dirty="0" smtClean="0"/>
              <a:t> (preprint/AM) </a:t>
            </a:r>
            <a:r>
              <a:rPr lang="en-US" sz="1900" dirty="0" err="1" smtClean="0"/>
              <a:t>ellei</a:t>
            </a:r>
            <a:r>
              <a:rPr lang="en-US" sz="1900" dirty="0" smtClean="0"/>
              <a:t> </a:t>
            </a:r>
            <a:r>
              <a:rPr lang="en-US" sz="1900" dirty="0" err="1" smtClean="0"/>
              <a:t>kustannussopimuksessa</a:t>
            </a:r>
            <a:r>
              <a:rPr lang="en-US" sz="1900" dirty="0" smtClean="0"/>
              <a:t> ole </a:t>
            </a:r>
            <a:r>
              <a:rPr lang="en-US" sz="1900" dirty="0" err="1" smtClean="0"/>
              <a:t>toisin</a:t>
            </a:r>
            <a:r>
              <a:rPr lang="en-US" sz="1900" dirty="0" smtClean="0"/>
              <a:t> </a:t>
            </a:r>
            <a:r>
              <a:rPr lang="en-US" sz="1900" dirty="0" err="1" smtClean="0"/>
              <a:t>määritelty</a:t>
            </a:r>
            <a:endParaRPr lang="en-US" sz="1900" dirty="0" smtClean="0"/>
          </a:p>
          <a:p>
            <a:r>
              <a:rPr lang="fi-FI" sz="1900" dirty="0" smtClean="0"/>
              <a:t>Kustantajat voivat ohjeistaa lisenssien käyttöä myös artikkelin muille versioille (</a:t>
            </a:r>
            <a:r>
              <a:rPr lang="fi-FI" sz="1900" dirty="0" err="1" smtClean="0"/>
              <a:t>preprint</a:t>
            </a:r>
            <a:r>
              <a:rPr lang="fi-FI" sz="1900" dirty="0" smtClean="0"/>
              <a:t>/AM), jotka voivat usein olla rajoittavia.  </a:t>
            </a:r>
            <a:endParaRPr lang="fi-FI" sz="1900" dirty="0"/>
          </a:p>
          <a:p>
            <a:pPr lvl="2"/>
            <a:r>
              <a:rPr lang="fi-FI" sz="1900" dirty="0"/>
              <a:t> </a:t>
            </a:r>
            <a:r>
              <a:rPr lang="fi-FI" sz="1900" dirty="0" err="1" smtClean="0"/>
              <a:t>Preprint</a:t>
            </a:r>
            <a:r>
              <a:rPr lang="fi-FI" sz="1900" dirty="0" smtClean="0"/>
              <a:t>-version saa julkaista haluamallaan CC-lisenssillä</a:t>
            </a:r>
          </a:p>
          <a:p>
            <a:pPr lvl="2"/>
            <a:r>
              <a:rPr lang="fi-FI" sz="1900" dirty="0" smtClean="0"/>
              <a:t> </a:t>
            </a:r>
            <a:r>
              <a:rPr lang="fi-FI" sz="1900" dirty="0" err="1" smtClean="0"/>
              <a:t>Elsevier</a:t>
            </a:r>
            <a:r>
              <a:rPr lang="fi-FI" sz="1900" dirty="0" smtClean="0"/>
              <a:t> </a:t>
            </a:r>
            <a:r>
              <a:rPr lang="fi-FI" sz="1900" dirty="0"/>
              <a:t>AM-versiot lisenssillä CC BY-NC-ND, Wolters Kluwer CC BY-NC</a:t>
            </a:r>
          </a:p>
          <a:p>
            <a:pPr lvl="2"/>
            <a:r>
              <a:rPr lang="en-US" sz="1900" dirty="0" smtClean="0"/>
              <a:t> Springer Nature Research: preprint-version </a:t>
            </a:r>
            <a:r>
              <a:rPr lang="en-US" sz="1900" dirty="0" err="1" smtClean="0"/>
              <a:t>saa</a:t>
            </a:r>
            <a:r>
              <a:rPr lang="en-US" sz="1900" dirty="0" smtClean="0"/>
              <a:t> </a:t>
            </a:r>
            <a:r>
              <a:rPr lang="en-US" sz="1900" dirty="0" err="1" smtClean="0"/>
              <a:t>julkaista</a:t>
            </a:r>
            <a:r>
              <a:rPr lang="en-US" sz="1900" dirty="0" smtClean="0"/>
              <a:t> CC-</a:t>
            </a:r>
            <a:r>
              <a:rPr lang="en-US" sz="1900" dirty="0" err="1" smtClean="0"/>
              <a:t>lisenssillä</a:t>
            </a:r>
            <a:r>
              <a:rPr lang="en-US" sz="1900" dirty="0" smtClean="0"/>
              <a:t>, </a:t>
            </a:r>
            <a:r>
              <a:rPr lang="en-US" sz="1900" dirty="0" err="1" smtClean="0"/>
              <a:t>mutta</a:t>
            </a:r>
            <a:r>
              <a:rPr lang="en-US" sz="1900" dirty="0" smtClean="0"/>
              <a:t> </a:t>
            </a:r>
            <a:r>
              <a:rPr lang="en-US" sz="1900" dirty="0" err="1" smtClean="0">
                <a:hlinkClick r:id="rId3"/>
              </a:rPr>
              <a:t>ei</a:t>
            </a:r>
            <a:r>
              <a:rPr lang="en-US" sz="1900" dirty="0" smtClean="0">
                <a:hlinkClick r:id="rId3"/>
              </a:rPr>
              <a:t> AM-</a:t>
            </a:r>
            <a:r>
              <a:rPr lang="en-US" sz="1900" dirty="0" err="1" smtClean="0">
                <a:hlinkClick r:id="rId3"/>
              </a:rPr>
              <a:t>versiota</a:t>
            </a:r>
            <a:r>
              <a:rPr lang="en-US" sz="1900" dirty="0" smtClean="0">
                <a:hlinkClick r:id="rId3"/>
              </a:rPr>
              <a:t> </a:t>
            </a:r>
            <a:r>
              <a:rPr lang="en-US" sz="1900" dirty="0" smtClean="0"/>
              <a:t>(Please </a:t>
            </a:r>
            <a:r>
              <a:rPr lang="en-US" sz="1900" dirty="0"/>
              <a:t>note that the Author's Accepted Manuscript may not be released under a Creative Commons </a:t>
            </a:r>
            <a:r>
              <a:rPr lang="en-US" sz="1900" dirty="0" smtClean="0"/>
              <a:t>license). </a:t>
            </a:r>
            <a:r>
              <a:rPr lang="en-US" sz="1900" dirty="0" err="1" smtClean="0"/>
              <a:t>Erillinen</a:t>
            </a:r>
            <a:r>
              <a:rPr lang="en-US" sz="1900" dirty="0" smtClean="0"/>
              <a:t> </a:t>
            </a:r>
            <a:r>
              <a:rPr lang="en-US" sz="1900" dirty="0" err="1" smtClean="0"/>
              <a:t>linjaus</a:t>
            </a:r>
            <a:r>
              <a:rPr lang="en-US" sz="1900" dirty="0" smtClean="0"/>
              <a:t> AM-version </a:t>
            </a:r>
            <a:r>
              <a:rPr lang="en-US" sz="1900" dirty="0" err="1" smtClean="0"/>
              <a:t>rinnakkaistallennuksesta</a:t>
            </a:r>
            <a:r>
              <a:rPr lang="en-US" sz="1900" dirty="0" smtClean="0"/>
              <a:t> - </a:t>
            </a:r>
            <a:r>
              <a:rPr lang="en-US" sz="1900" dirty="0" err="1" smtClean="0"/>
              <a:t>salliva</a:t>
            </a:r>
            <a:r>
              <a:rPr lang="en-US" sz="1900" dirty="0" smtClean="0"/>
              <a:t>. </a:t>
            </a:r>
          </a:p>
          <a:p>
            <a:pPr marL="671513" lvl="2" indent="0">
              <a:buNone/>
            </a:pPr>
            <a:endParaRPr lang="fi-FI" sz="1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 smtClean="0"/>
              <a:t>|  </a:t>
            </a:r>
            <a:fld id="{CDC8994D-33BE-6F4B-918B-78B2D731EB1C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792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	Rinnakkaistallennus ja lisenssit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91" y="1406850"/>
            <a:ext cx="10515600" cy="4782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 smtClean="0"/>
              <a:t>Avoimille ja avoimeksi ostetuille julkaisuille kustantajalla voi olla myös omia lisenssejä, jotka usein rajaavat jatkokäyttömahdollisuuksia: rinnakkaistallennusta, jakamista yhteisöllisissä palveluissa</a:t>
            </a:r>
          </a:p>
          <a:p>
            <a:pPr lvl="2"/>
            <a:r>
              <a:rPr lang="fi-FI" sz="2000" dirty="0" smtClean="0"/>
              <a:t>Elsevierin oma lisenssi avoimille tai avoimeksi ostetuille julkaisuille -&gt; kieltää rinnakkaistallennuksen</a:t>
            </a:r>
          </a:p>
          <a:p>
            <a:pPr lvl="2"/>
            <a:r>
              <a:rPr lang="fi-FI" sz="2000" dirty="0"/>
              <a:t>Optical Society of </a:t>
            </a:r>
            <a:r>
              <a:rPr lang="fi-FI" sz="2000" dirty="0" smtClean="0"/>
              <a:t>American oma lisenssi OAPA -&gt; sallii rinnakkaistallennuksen, kieltää kaupallisen käytön, artikkelin jakamisen tutkijan yhteisöllisessä palvelussa esim. ResearchGate</a:t>
            </a:r>
            <a:r>
              <a:rPr lang="fi-FI" sz="2000" dirty="0"/>
              <a:t> </a:t>
            </a:r>
            <a:r>
              <a:rPr lang="fi-FI" sz="2000" dirty="0" smtClean="0"/>
              <a:t>vaatii erillisen julkaisulupamenettelyn.</a:t>
            </a:r>
            <a:br>
              <a:rPr lang="fi-FI" sz="2000" dirty="0" smtClean="0"/>
            </a:br>
            <a:endParaRPr lang="fi-FI" sz="2000" dirty="0" smtClean="0"/>
          </a:p>
          <a:p>
            <a:r>
              <a:rPr lang="fi-FI" dirty="0" smtClean="0"/>
              <a:t>Kustantajan omat lisenssit avoimille ja avoimeksi ostetuille julkaisuille, eivät  välttämättä automaattisesti salli rinnakkaistallennusta, mainittava erikseen kustannussopimuksessa tai pyydettävä erillinen julkaisulupa</a:t>
            </a:r>
          </a:p>
          <a:p>
            <a:r>
              <a:rPr lang="fi-FI" dirty="0" smtClean="0"/>
              <a:t>Kustantajan omissa lisensseissä tekijänoikeus on joko tekijöillä, lehdellä tai kustantajalla</a:t>
            </a:r>
          </a:p>
          <a:p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 smtClean="0"/>
              <a:t>|  </a:t>
            </a:r>
            <a:fld id="{CDC8994D-33BE-6F4B-918B-78B2D731EB1C}" type="slidenum">
              <a:rPr lang="fi-FI" smtClean="0"/>
              <a:pPr/>
              <a:t>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DOI: 10.5281/zenodo.3545919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597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NI Theme">
  <a:themeElements>
    <a:clrScheme name="TUNI colors">
      <a:dk1>
        <a:srgbClr val="4E008E"/>
      </a:dk1>
      <a:lt1>
        <a:srgbClr val="FFFFFF"/>
      </a:lt1>
      <a:dk2>
        <a:srgbClr val="E7E6E6"/>
      </a:dk2>
      <a:lt2>
        <a:srgbClr val="E7E6E6"/>
      </a:lt2>
      <a:accent1>
        <a:srgbClr val="82C8F0"/>
      </a:accent1>
      <a:accent2>
        <a:srgbClr val="F5A5C8"/>
      </a:accent2>
      <a:accent3>
        <a:srgbClr val="FFDCA5"/>
      </a:accent3>
      <a:accent4>
        <a:srgbClr val="C8C8C8"/>
      </a:accent4>
      <a:accent5>
        <a:srgbClr val="F07387"/>
      </a:accent5>
      <a:accent6>
        <a:srgbClr val="7DCDBE"/>
      </a:accent6>
      <a:hlink>
        <a:srgbClr val="6DBEEB"/>
      </a:hlink>
      <a:folHlink>
        <a:srgbClr val="956D8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6A7D49D3-38A4-C343-80E2-84F97D55F98B}" vid="{AB2309D7-2AD4-6E40-A878-59BF5B0C95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YOAMK_fi</Template>
  <TotalTime>20</TotalTime>
  <Words>676</Words>
  <Application>Microsoft Office PowerPoint</Application>
  <PresentationFormat>Widescreen</PresentationFormat>
  <Paragraphs>132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Open Sans</vt:lpstr>
      <vt:lpstr>Wingdings</vt:lpstr>
      <vt:lpstr>TUNI Theme</vt:lpstr>
      <vt:lpstr>Julkaisujen lisenssit ja rinnakkaistallennus</vt:lpstr>
      <vt:lpstr>Tekijänoikeus</vt:lpstr>
      <vt:lpstr>Lisäksi on lähioikeudet</vt:lpstr>
      <vt:lpstr>Mikä on lisenssi?</vt:lpstr>
      <vt:lpstr>CC-lisenssit</vt:lpstr>
      <vt:lpstr>Tyypillisiä käyttötilanteita</vt:lpstr>
      <vt:lpstr>  Rinnakkaistallentaminen</vt:lpstr>
      <vt:lpstr> Rinnakkaistallennus ja lisenssit</vt:lpstr>
      <vt:lpstr> Rinnakkaistallennus ja lisenssit</vt:lpstr>
      <vt:lpstr> Rinnakkaistallennus ja lisenssit</vt:lpstr>
      <vt:lpstr>Lähteet ja lisätiedot:</vt:lpstr>
    </vt:vector>
  </TitlesOfParts>
  <Company>Tampereen yliopisto - University of Tampere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Anna Ruth (TAU)</dc:creator>
  <cp:lastModifiedBy>Jari Friman</cp:lastModifiedBy>
  <cp:revision>181</cp:revision>
  <cp:lastPrinted>2019-11-04T05:47:02Z</cp:lastPrinted>
  <dcterms:created xsi:type="dcterms:W3CDTF">2019-02-26T08:32:26Z</dcterms:created>
  <dcterms:modified xsi:type="dcterms:W3CDTF">2019-11-18T12:38:35Z</dcterms:modified>
</cp:coreProperties>
</file>