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287000" cy="18291175"/>
  <p:notesSz cx="6716713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214999" indent="2263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430751" indent="3772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645749" indent="6035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861502" indent="7544" algn="l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1086307" algn="l" defTabSz="43452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6pPr>
    <a:lvl7pPr marL="1303569" algn="l" defTabSz="43452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7pPr>
    <a:lvl8pPr marL="1520830" algn="l" defTabSz="43452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8pPr>
    <a:lvl9pPr marL="1738092" algn="l" defTabSz="434523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600000"/>
    <a:srgbClr val="FFFF99"/>
    <a:srgbClr val="FFFF66"/>
    <a:srgbClr val="FFFFFF"/>
    <a:srgbClr val="660066"/>
    <a:srgbClr val="8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660"/>
  </p:normalViewPr>
  <p:slideViewPr>
    <p:cSldViewPr>
      <p:cViewPr>
        <p:scale>
          <a:sx n="50" d="100"/>
          <a:sy n="50" d="100"/>
        </p:scale>
        <p:origin x="-1046" y="14"/>
      </p:cViewPr>
      <p:guideLst>
        <p:guide orient="horz" pos="2720"/>
        <p:guide pos="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8550" y="685800"/>
            <a:ext cx="19685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72ACBDC-8E72-474D-A34A-90CD92768C4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59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14999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430751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645749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861502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077291" algn="l" defTabSz="43091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292749" algn="l" defTabSz="43091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08207" algn="l" defTabSz="43091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23665" algn="l" defTabSz="43091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675" y="5682093"/>
            <a:ext cx="8743650" cy="3920980"/>
          </a:xfrm>
          <a:prstGeom prst="rect">
            <a:avLst/>
          </a:prstGeom>
        </p:spPr>
        <p:txBody>
          <a:bodyPr lIns="43092" tIns="21546" rIns="43092" bIns="21546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350" y="10364675"/>
            <a:ext cx="7200301" cy="4675101"/>
          </a:xfrm>
          <a:prstGeom prst="rect">
            <a:avLst/>
          </a:prstGeom>
        </p:spPr>
        <p:txBody>
          <a:bodyPr lIns="43092" tIns="21546" rIns="43092" bIns="21546"/>
          <a:lstStyle>
            <a:lvl1pPr marL="0" indent="0" algn="ctr">
              <a:buNone/>
              <a:defRPr/>
            </a:lvl1pPr>
            <a:lvl2pPr marL="215458" indent="0" algn="ctr">
              <a:buNone/>
              <a:defRPr/>
            </a:lvl2pPr>
            <a:lvl3pPr marL="430916" indent="0" algn="ctr">
              <a:buNone/>
              <a:defRPr/>
            </a:lvl3pPr>
            <a:lvl4pPr marL="646375" indent="0" algn="ctr">
              <a:buNone/>
              <a:defRPr/>
            </a:lvl4pPr>
            <a:lvl5pPr marL="861833" indent="0" algn="ctr">
              <a:buNone/>
              <a:defRPr/>
            </a:lvl5pPr>
            <a:lvl6pPr marL="1077291" indent="0" algn="ctr">
              <a:buNone/>
              <a:defRPr/>
            </a:lvl6pPr>
            <a:lvl7pPr marL="1292749" indent="0" algn="ctr">
              <a:buNone/>
              <a:defRPr/>
            </a:lvl7pPr>
            <a:lvl8pPr marL="1508207" indent="0" algn="ctr">
              <a:buNone/>
              <a:defRPr/>
            </a:lvl8pPr>
            <a:lvl9pPr marL="1723665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200" y="732425"/>
            <a:ext cx="9258600" cy="3048653"/>
          </a:xfrm>
          <a:prstGeom prst="rect">
            <a:avLst/>
          </a:prstGeom>
        </p:spPr>
        <p:txBody>
          <a:bodyPr lIns="43092" tIns="21546" rIns="43092" bIns="21546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4200" y="4268116"/>
            <a:ext cx="9258600" cy="12071173"/>
          </a:xfrm>
          <a:prstGeom prst="rect">
            <a:avLst/>
          </a:prstGeom>
        </p:spPr>
        <p:txBody>
          <a:bodyPr vert="eaVert" lIns="43092" tIns="21546" rIns="43092" bIns="21546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58524" y="732426"/>
            <a:ext cx="2314276" cy="15606863"/>
          </a:xfrm>
          <a:prstGeom prst="rect">
            <a:avLst/>
          </a:prstGeom>
        </p:spPr>
        <p:txBody>
          <a:bodyPr vert="eaVert" lIns="43092" tIns="21546" rIns="43092" bIns="21546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4201" y="732426"/>
            <a:ext cx="6872470" cy="15606863"/>
          </a:xfrm>
          <a:prstGeom prst="rect">
            <a:avLst/>
          </a:prstGeom>
        </p:spPr>
        <p:txBody>
          <a:bodyPr vert="eaVert" lIns="43092" tIns="21546" rIns="43092" bIns="21546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200" y="732425"/>
            <a:ext cx="9258600" cy="3048653"/>
          </a:xfrm>
          <a:prstGeom prst="rect">
            <a:avLst/>
          </a:prstGeom>
        </p:spPr>
        <p:txBody>
          <a:bodyPr lIns="43092" tIns="21546" rIns="43092" bIns="21546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200" y="4268116"/>
            <a:ext cx="9258600" cy="12071173"/>
          </a:xfrm>
          <a:prstGeom prst="rect">
            <a:avLst/>
          </a:prstGeom>
        </p:spPr>
        <p:txBody>
          <a:bodyPr lIns="43092" tIns="21546" rIns="43092" bIns="21546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41" y="11753964"/>
            <a:ext cx="8743650" cy="3632948"/>
          </a:xfrm>
          <a:prstGeom prst="rect">
            <a:avLst/>
          </a:prstGeom>
        </p:spPr>
        <p:txBody>
          <a:bodyPr lIns="43092" tIns="21546" rIns="43092" bIns="21546" anchor="t"/>
          <a:lstStyle>
            <a:lvl1pPr algn="l">
              <a:defRPr sz="1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2841" y="7752933"/>
            <a:ext cx="8743650" cy="4001031"/>
          </a:xfrm>
          <a:prstGeom prst="rect">
            <a:avLst/>
          </a:prstGeom>
        </p:spPr>
        <p:txBody>
          <a:bodyPr lIns="43092" tIns="21546" rIns="43092" bIns="21546" anchor="b"/>
          <a:lstStyle>
            <a:lvl1pPr marL="0" indent="0">
              <a:buNone/>
              <a:defRPr sz="1000"/>
            </a:lvl1pPr>
            <a:lvl2pPr marL="215458" indent="0">
              <a:buNone/>
              <a:defRPr sz="900"/>
            </a:lvl2pPr>
            <a:lvl3pPr marL="430916" indent="0">
              <a:buNone/>
              <a:defRPr sz="800"/>
            </a:lvl3pPr>
            <a:lvl4pPr marL="646375" indent="0">
              <a:buNone/>
              <a:defRPr sz="700"/>
            </a:lvl4pPr>
            <a:lvl5pPr marL="861833" indent="0">
              <a:buNone/>
              <a:defRPr sz="700"/>
            </a:lvl5pPr>
            <a:lvl6pPr marL="1077291" indent="0">
              <a:buNone/>
              <a:defRPr sz="700"/>
            </a:lvl6pPr>
            <a:lvl7pPr marL="1292749" indent="0">
              <a:buNone/>
              <a:defRPr sz="700"/>
            </a:lvl7pPr>
            <a:lvl8pPr marL="1508207" indent="0">
              <a:buNone/>
              <a:defRPr sz="700"/>
            </a:lvl8pPr>
            <a:lvl9pPr marL="1723665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200" y="732425"/>
            <a:ext cx="9258600" cy="3048653"/>
          </a:xfrm>
          <a:prstGeom prst="rect">
            <a:avLst/>
          </a:prstGeom>
        </p:spPr>
        <p:txBody>
          <a:bodyPr lIns="43092" tIns="21546" rIns="43092" bIns="21546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201" y="4268116"/>
            <a:ext cx="4593373" cy="12071173"/>
          </a:xfrm>
          <a:prstGeom prst="rect">
            <a:avLst/>
          </a:prstGeom>
        </p:spPr>
        <p:txBody>
          <a:bodyPr lIns="43092" tIns="21546" rIns="43092" bIns="21546"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79427" y="4268116"/>
            <a:ext cx="4593373" cy="12071173"/>
          </a:xfrm>
          <a:prstGeom prst="rect">
            <a:avLst/>
          </a:prstGeom>
        </p:spPr>
        <p:txBody>
          <a:bodyPr lIns="43092" tIns="21546" rIns="43092" bIns="21546"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200" y="732425"/>
            <a:ext cx="9258600" cy="3048653"/>
          </a:xfrm>
          <a:prstGeom prst="rect">
            <a:avLst/>
          </a:prstGeom>
        </p:spPr>
        <p:txBody>
          <a:bodyPr lIns="43092" tIns="21546" rIns="43092" bIns="21546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201" y="4094548"/>
            <a:ext cx="4545470" cy="1706498"/>
          </a:xfrm>
          <a:prstGeom prst="rect">
            <a:avLst/>
          </a:prstGeom>
        </p:spPr>
        <p:txBody>
          <a:bodyPr lIns="43092" tIns="21546" rIns="43092" bIns="21546" anchor="b"/>
          <a:lstStyle>
            <a:lvl1pPr marL="0" indent="0">
              <a:buNone/>
              <a:defRPr sz="1100" b="1"/>
            </a:lvl1pPr>
            <a:lvl2pPr marL="215458" indent="0">
              <a:buNone/>
              <a:defRPr sz="1000" b="1"/>
            </a:lvl2pPr>
            <a:lvl3pPr marL="430916" indent="0">
              <a:buNone/>
              <a:defRPr sz="900" b="1"/>
            </a:lvl3pPr>
            <a:lvl4pPr marL="646375" indent="0">
              <a:buNone/>
              <a:defRPr sz="800" b="1"/>
            </a:lvl4pPr>
            <a:lvl5pPr marL="861833" indent="0">
              <a:buNone/>
              <a:defRPr sz="800" b="1"/>
            </a:lvl5pPr>
            <a:lvl6pPr marL="1077291" indent="0">
              <a:buNone/>
              <a:defRPr sz="800" b="1"/>
            </a:lvl6pPr>
            <a:lvl7pPr marL="1292749" indent="0">
              <a:buNone/>
              <a:defRPr sz="800" b="1"/>
            </a:lvl7pPr>
            <a:lvl8pPr marL="1508207" indent="0">
              <a:buNone/>
              <a:defRPr sz="800" b="1"/>
            </a:lvl8pPr>
            <a:lvl9pPr marL="1723665" indent="0">
              <a:buNone/>
              <a:defRPr sz="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201" y="5801046"/>
            <a:ext cx="4545470" cy="10538243"/>
          </a:xfrm>
          <a:prstGeom prst="rect">
            <a:avLst/>
          </a:prstGeom>
        </p:spPr>
        <p:txBody>
          <a:bodyPr lIns="43092" tIns="21546" rIns="43092" bIns="21546"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25832" y="4094548"/>
            <a:ext cx="4546968" cy="1706498"/>
          </a:xfrm>
          <a:prstGeom prst="rect">
            <a:avLst/>
          </a:prstGeom>
        </p:spPr>
        <p:txBody>
          <a:bodyPr lIns="43092" tIns="21546" rIns="43092" bIns="21546" anchor="b"/>
          <a:lstStyle>
            <a:lvl1pPr marL="0" indent="0">
              <a:buNone/>
              <a:defRPr sz="1100" b="1"/>
            </a:lvl1pPr>
            <a:lvl2pPr marL="215458" indent="0">
              <a:buNone/>
              <a:defRPr sz="1000" b="1"/>
            </a:lvl2pPr>
            <a:lvl3pPr marL="430916" indent="0">
              <a:buNone/>
              <a:defRPr sz="900" b="1"/>
            </a:lvl3pPr>
            <a:lvl4pPr marL="646375" indent="0">
              <a:buNone/>
              <a:defRPr sz="800" b="1"/>
            </a:lvl4pPr>
            <a:lvl5pPr marL="861833" indent="0">
              <a:buNone/>
              <a:defRPr sz="800" b="1"/>
            </a:lvl5pPr>
            <a:lvl6pPr marL="1077291" indent="0">
              <a:buNone/>
              <a:defRPr sz="800" b="1"/>
            </a:lvl6pPr>
            <a:lvl7pPr marL="1292749" indent="0">
              <a:buNone/>
              <a:defRPr sz="800" b="1"/>
            </a:lvl7pPr>
            <a:lvl8pPr marL="1508207" indent="0">
              <a:buNone/>
              <a:defRPr sz="800" b="1"/>
            </a:lvl8pPr>
            <a:lvl9pPr marL="1723665" indent="0">
              <a:buNone/>
              <a:defRPr sz="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25832" y="5801046"/>
            <a:ext cx="4546968" cy="10538243"/>
          </a:xfrm>
          <a:prstGeom prst="rect">
            <a:avLst/>
          </a:prstGeom>
        </p:spPr>
        <p:txBody>
          <a:bodyPr lIns="43092" tIns="21546" rIns="43092" bIns="21546"/>
          <a:lstStyle>
            <a:lvl1pPr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200" y="732425"/>
            <a:ext cx="9258600" cy="3048653"/>
          </a:xfrm>
          <a:prstGeom prst="rect">
            <a:avLst/>
          </a:prstGeom>
        </p:spPr>
        <p:txBody>
          <a:bodyPr lIns="43092" tIns="21546" rIns="43092" bIns="21546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201" y="727937"/>
            <a:ext cx="3384590" cy="3099527"/>
          </a:xfrm>
          <a:prstGeom prst="rect">
            <a:avLst/>
          </a:prstGeom>
        </p:spPr>
        <p:txBody>
          <a:bodyPr lIns="43092" tIns="21546" rIns="43092" bIns="21546" anchor="b"/>
          <a:lstStyle>
            <a:lvl1pPr algn="l">
              <a:defRPr sz="1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22289" y="727937"/>
            <a:ext cx="5750511" cy="15611352"/>
          </a:xfrm>
          <a:prstGeom prst="rect">
            <a:avLst/>
          </a:prstGeom>
        </p:spPr>
        <p:txBody>
          <a:bodyPr lIns="43092" tIns="21546" rIns="43092" bIns="21546"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4201" y="3827463"/>
            <a:ext cx="3384590" cy="12511825"/>
          </a:xfrm>
          <a:prstGeom prst="rect">
            <a:avLst/>
          </a:prstGeom>
        </p:spPr>
        <p:txBody>
          <a:bodyPr lIns="43092" tIns="21546" rIns="43092" bIns="21546"/>
          <a:lstStyle>
            <a:lvl1pPr marL="0" indent="0">
              <a:buNone/>
              <a:defRPr sz="700"/>
            </a:lvl1pPr>
            <a:lvl2pPr marL="215458" indent="0">
              <a:buNone/>
              <a:defRPr sz="600"/>
            </a:lvl2pPr>
            <a:lvl3pPr marL="430916" indent="0">
              <a:buNone/>
              <a:defRPr sz="500"/>
            </a:lvl3pPr>
            <a:lvl4pPr marL="646375" indent="0">
              <a:buNone/>
              <a:defRPr sz="400"/>
            </a:lvl4pPr>
            <a:lvl5pPr marL="861833" indent="0">
              <a:buNone/>
              <a:defRPr sz="400"/>
            </a:lvl5pPr>
            <a:lvl6pPr marL="1077291" indent="0">
              <a:buNone/>
              <a:defRPr sz="400"/>
            </a:lvl6pPr>
            <a:lvl7pPr marL="1292749" indent="0">
              <a:buNone/>
              <a:defRPr sz="400"/>
            </a:lvl7pPr>
            <a:lvl8pPr marL="1508207" indent="0">
              <a:buNone/>
              <a:defRPr sz="400"/>
            </a:lvl8pPr>
            <a:lvl9pPr marL="1723665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6384" y="12803598"/>
            <a:ext cx="6171900" cy="1511983"/>
          </a:xfrm>
          <a:prstGeom prst="rect">
            <a:avLst/>
          </a:prstGeom>
        </p:spPr>
        <p:txBody>
          <a:bodyPr lIns="43092" tIns="21546" rIns="43092" bIns="21546" anchor="b"/>
          <a:lstStyle>
            <a:lvl1pPr algn="l">
              <a:defRPr sz="1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16384" y="1634678"/>
            <a:ext cx="6171900" cy="10974405"/>
          </a:xfrm>
          <a:prstGeom prst="rect">
            <a:avLst/>
          </a:prstGeom>
        </p:spPr>
        <p:txBody>
          <a:bodyPr lIns="43092" tIns="21546" rIns="43092" bIns="21546"/>
          <a:lstStyle>
            <a:lvl1pPr marL="0" indent="0">
              <a:buNone/>
              <a:defRPr sz="1500"/>
            </a:lvl1pPr>
            <a:lvl2pPr marL="215458" indent="0">
              <a:buNone/>
              <a:defRPr sz="1300"/>
            </a:lvl2pPr>
            <a:lvl3pPr marL="430916" indent="0">
              <a:buNone/>
              <a:defRPr sz="1100"/>
            </a:lvl3pPr>
            <a:lvl4pPr marL="646375" indent="0">
              <a:buNone/>
              <a:defRPr sz="1000"/>
            </a:lvl4pPr>
            <a:lvl5pPr marL="861833" indent="0">
              <a:buNone/>
              <a:defRPr sz="1000"/>
            </a:lvl5pPr>
            <a:lvl6pPr marL="1077291" indent="0">
              <a:buNone/>
              <a:defRPr sz="1000"/>
            </a:lvl6pPr>
            <a:lvl7pPr marL="1292749" indent="0">
              <a:buNone/>
              <a:defRPr sz="1000"/>
            </a:lvl7pPr>
            <a:lvl8pPr marL="1508207" indent="0">
              <a:buNone/>
              <a:defRPr sz="1000"/>
            </a:lvl8pPr>
            <a:lvl9pPr marL="1723665" indent="0">
              <a:buNone/>
              <a:defRPr sz="1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6384" y="14315581"/>
            <a:ext cx="6171900" cy="2146402"/>
          </a:xfrm>
          <a:prstGeom prst="rect">
            <a:avLst/>
          </a:prstGeom>
        </p:spPr>
        <p:txBody>
          <a:bodyPr lIns="43092" tIns="21546" rIns="43092" bIns="21546"/>
          <a:lstStyle>
            <a:lvl1pPr marL="0" indent="0">
              <a:buNone/>
              <a:defRPr sz="700"/>
            </a:lvl1pPr>
            <a:lvl2pPr marL="215458" indent="0">
              <a:buNone/>
              <a:defRPr sz="600"/>
            </a:lvl2pPr>
            <a:lvl3pPr marL="430916" indent="0">
              <a:buNone/>
              <a:defRPr sz="500"/>
            </a:lvl3pPr>
            <a:lvl4pPr marL="646375" indent="0">
              <a:buNone/>
              <a:defRPr sz="400"/>
            </a:lvl4pPr>
            <a:lvl5pPr marL="861833" indent="0">
              <a:buNone/>
              <a:defRPr sz="400"/>
            </a:lvl5pPr>
            <a:lvl6pPr marL="1077291" indent="0">
              <a:buNone/>
              <a:defRPr sz="400"/>
            </a:lvl6pPr>
            <a:lvl7pPr marL="1292749" indent="0">
              <a:buNone/>
              <a:defRPr sz="400"/>
            </a:lvl7pPr>
            <a:lvl8pPr marL="1508207" indent="0">
              <a:buNone/>
              <a:defRPr sz="400"/>
            </a:lvl8pPr>
            <a:lvl9pPr marL="1723665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9300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9300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defTabSz="129300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defTabSz="129300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defTabSz="129300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215458" algn="ctr" defTabSz="129349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430916" algn="ctr" defTabSz="129349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646375" algn="ctr" defTabSz="129349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861833" algn="ctr" defTabSz="1293497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84312" indent="-484312" algn="l" defTabSz="1293007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50097" indent="-403594" algn="l" defTabSz="1293007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16637" indent="-322875" algn="l" defTabSz="1293007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64649" indent="-325138" algn="l" defTabSz="1293007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910398" indent="-322120" algn="l" defTabSz="1293007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126388" indent="-322439" algn="l" defTabSz="1293497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341846" indent="-322439" algn="l" defTabSz="1293497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557304" indent="-322439" algn="l" defTabSz="1293497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772762" indent="-322439" algn="l" defTabSz="1293497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458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0916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6375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1833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7291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2749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08207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3665" algn="l" defTabSz="430916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1"/>
          <p:cNvSpPr txBox="1">
            <a:spLocks noChangeArrowheads="1"/>
          </p:cNvSpPr>
          <p:nvPr/>
        </p:nvSpPr>
        <p:spPr bwMode="auto">
          <a:xfrm>
            <a:off x="1768929" y="285659"/>
            <a:ext cx="7190619" cy="162425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34304" tIns="17151" rIns="34304" bIns="17151" anchor="ctr" anchorCtr="1"/>
          <a:lstStyle/>
          <a:p>
            <a:r>
              <a:rPr lang="es-AR" sz="1700" b="1" dirty="0"/>
              <a:t>Anestesia para operación cesárea seguida de cirugía de conservación de miembro en paciente con diagnóstico de sarcoma en hueco poplíteo. Reporte de un caso.</a:t>
            </a:r>
            <a:endParaRPr lang="es-AR" sz="1700" dirty="0"/>
          </a:p>
          <a:p>
            <a:r>
              <a:rPr lang="es-AR" sz="1700" b="1" u="sng" dirty="0" err="1"/>
              <a:t>Vazquez</a:t>
            </a:r>
            <a:r>
              <a:rPr lang="es-AR" sz="1700" b="1" u="sng" dirty="0"/>
              <a:t>, F; </a:t>
            </a:r>
            <a:r>
              <a:rPr lang="es-AR" sz="1700" b="1" u="sng" dirty="0" err="1"/>
              <a:t>Fisch</a:t>
            </a:r>
            <a:r>
              <a:rPr lang="es-AR" sz="1700" b="1" u="sng" dirty="0"/>
              <a:t>, A.J</a:t>
            </a:r>
            <a:r>
              <a:rPr lang="es-AR" sz="1700" b="1" dirty="0"/>
              <a:t>; Figar, A; Ariza, R.P; </a:t>
            </a:r>
            <a:r>
              <a:rPr lang="es-AR" sz="1700" b="1" dirty="0" err="1"/>
              <a:t>Mansutti</a:t>
            </a:r>
            <a:r>
              <a:rPr lang="es-AR" sz="1700" b="1" dirty="0"/>
              <a:t>, L.R.</a:t>
            </a:r>
            <a:endParaRPr lang="es-AR" sz="1700" dirty="0"/>
          </a:p>
          <a:p>
            <a:r>
              <a:rPr lang="es-AR" sz="1700" dirty="0"/>
              <a:t>Hospital Italiano de Buenos Aires, Ciudad Autónoma de Buenos Aires</a:t>
            </a:r>
          </a:p>
        </p:txBody>
      </p:sp>
      <p:sp>
        <p:nvSpPr>
          <p:cNvPr id="14339" name="Text Box 34"/>
          <p:cNvSpPr txBox="1">
            <a:spLocks noChangeArrowheads="1"/>
          </p:cNvSpPr>
          <p:nvPr/>
        </p:nvSpPr>
        <p:spPr bwMode="auto">
          <a:xfrm>
            <a:off x="190500" y="2107389"/>
            <a:ext cx="4938636" cy="380627"/>
          </a:xfrm>
          <a:prstGeom prst="rect">
            <a:avLst/>
          </a:prstGeom>
          <a:solidFill>
            <a:srgbClr val="C0C0C0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51279" tIns="25639" rIns="51279" bIns="25639"/>
          <a:lstStyle/>
          <a:p>
            <a:pPr defTabSz="512224" eaLnBrk="0" hangingPunct="0"/>
            <a:r>
              <a:rPr lang="en-US" sz="1800" b="1" dirty="0" smtClean="0"/>
              <a:t>PALABRAS CLAVE</a:t>
            </a:r>
            <a:endParaRPr lang="en-US" sz="1800" b="1" dirty="0"/>
          </a:p>
        </p:txBody>
      </p:sp>
      <p:sp>
        <p:nvSpPr>
          <p:cNvPr id="14340" name="Text Box 35"/>
          <p:cNvSpPr txBox="1">
            <a:spLocks noChangeArrowheads="1"/>
          </p:cNvSpPr>
          <p:nvPr/>
        </p:nvSpPr>
        <p:spPr bwMode="auto">
          <a:xfrm>
            <a:off x="190500" y="2612432"/>
            <a:ext cx="4938636" cy="43715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102558" tIns="102558" rIns="102558" bIns="102558"/>
          <a:lstStyle/>
          <a:p>
            <a:pPr algn="just" eaLnBrk="0" hangingPunct="0"/>
            <a:r>
              <a:rPr lang="es-AR" sz="1800" dirty="0" smtClean="0"/>
              <a:t>Embarazo</a:t>
            </a:r>
            <a:r>
              <a:rPr lang="es-AR" sz="1800" dirty="0"/>
              <a:t>, anestesia, sarcoma</a:t>
            </a:r>
            <a:endParaRPr lang="es-ES" sz="1800" dirty="0"/>
          </a:p>
        </p:txBody>
      </p:sp>
      <p:sp>
        <p:nvSpPr>
          <p:cNvPr id="14342" name="Text Box 38"/>
          <p:cNvSpPr txBox="1">
            <a:spLocks noChangeArrowheads="1"/>
          </p:cNvSpPr>
          <p:nvPr/>
        </p:nvSpPr>
        <p:spPr bwMode="auto">
          <a:xfrm>
            <a:off x="5264453" y="13523169"/>
            <a:ext cx="4758720" cy="461401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102558" tIns="102558" rIns="102558" bIns="102558"/>
          <a:lstStyle/>
          <a:p>
            <a:pPr marL="217261" indent="-217261" eaLnBrk="0" hangingPunct="0">
              <a:buFont typeface="Times New Roman" pitchFamily="18" charset="0"/>
              <a:buAutoNum type="arabicPeriod"/>
            </a:pPr>
            <a:r>
              <a:rPr lang="es-AR" sz="1600" dirty="0" err="1"/>
              <a:t>Postl</a:t>
            </a:r>
            <a:r>
              <a:rPr lang="es-AR" sz="1600" dirty="0"/>
              <a:t>, </a:t>
            </a:r>
            <a:r>
              <a:rPr lang="es-AR" sz="1600" dirty="0" err="1"/>
              <a:t>Lukas</a:t>
            </a:r>
            <a:r>
              <a:rPr lang="es-AR" sz="1600" dirty="0"/>
              <a:t> K. et al. </a:t>
            </a:r>
            <a:r>
              <a:rPr lang="en-US" sz="1600" dirty="0"/>
              <a:t>“Management of Musculoskeletal Tumors during Pregnancy: A Retrospective Study.” </a:t>
            </a:r>
            <a:r>
              <a:rPr lang="en-US" sz="1600" i="1" dirty="0"/>
              <a:t>BMC Women’s Health</a:t>
            </a:r>
            <a:r>
              <a:rPr lang="en-US" sz="1600" dirty="0"/>
              <a:t> 15 (2015): 48.</a:t>
            </a:r>
          </a:p>
          <a:p>
            <a:pPr marL="217261" indent="-217261" eaLnBrk="0" hangingPunct="0">
              <a:buFont typeface="Times New Roman" pitchFamily="18" charset="0"/>
              <a:buAutoNum type="arabicPeriod"/>
            </a:pPr>
            <a:r>
              <a:rPr lang="en-US" sz="1600" dirty="0" err="1"/>
              <a:t>Donegan</a:t>
            </a:r>
            <a:r>
              <a:rPr lang="en-US" sz="1600" dirty="0"/>
              <a:t> WL. Cancer and pregnancy. CA Cancer J </a:t>
            </a:r>
            <a:r>
              <a:rPr lang="en-US" sz="1600" dirty="0" err="1"/>
              <a:t>Clin</a:t>
            </a:r>
            <a:r>
              <a:rPr lang="en-US" sz="1600" dirty="0"/>
              <a:t>. 1983;33(4):194–214.</a:t>
            </a:r>
          </a:p>
          <a:p>
            <a:pPr marL="217261" indent="-217261" eaLnBrk="0" hangingPunct="0">
              <a:buFont typeface="Times New Roman" pitchFamily="18" charset="0"/>
              <a:buAutoNum type="arabicPeriod"/>
            </a:pPr>
            <a:r>
              <a:rPr lang="en-US" sz="1600" dirty="0"/>
              <a:t>Brewer M, </a:t>
            </a:r>
            <a:r>
              <a:rPr lang="en-US" sz="1600" dirty="0" err="1"/>
              <a:t>Kueck</a:t>
            </a:r>
            <a:r>
              <a:rPr lang="en-US" sz="1600" dirty="0"/>
              <a:t> A, </a:t>
            </a:r>
            <a:r>
              <a:rPr lang="en-US" sz="1600" dirty="0" err="1"/>
              <a:t>Runowicz</a:t>
            </a:r>
            <a:r>
              <a:rPr lang="en-US" sz="1600" dirty="0"/>
              <a:t> CD. Chemotherapy in pregnancy. </a:t>
            </a:r>
            <a:r>
              <a:rPr lang="en-US" sz="1600" dirty="0" err="1"/>
              <a:t>Clin</a:t>
            </a:r>
            <a:r>
              <a:rPr lang="en-US" sz="1600" dirty="0"/>
              <a:t> </a:t>
            </a:r>
            <a:r>
              <a:rPr lang="en-US" sz="1600" dirty="0" err="1"/>
              <a:t>Obstet</a:t>
            </a:r>
            <a:r>
              <a:rPr lang="en-US" sz="1600" dirty="0"/>
              <a:t> Gynecol. 2011;54(4):602–18.</a:t>
            </a:r>
            <a:endParaRPr lang="es-AR" sz="1600" dirty="0"/>
          </a:p>
          <a:p>
            <a:pPr marL="217261" indent="-217261" eaLnBrk="0" hangingPunct="0">
              <a:buFont typeface="Times New Roman" pitchFamily="18" charset="0"/>
              <a:buAutoNum type="arabicPeriod"/>
            </a:pPr>
            <a:r>
              <a:rPr lang="en-US" sz="1600" dirty="0" err="1"/>
              <a:t>Cardonick</a:t>
            </a:r>
            <a:r>
              <a:rPr lang="en-US" sz="1600" dirty="0"/>
              <a:t> E, Bhat A, </a:t>
            </a:r>
            <a:r>
              <a:rPr lang="en-US" sz="1600" dirty="0" err="1"/>
              <a:t>Gilmandyar</a:t>
            </a:r>
            <a:r>
              <a:rPr lang="en-US" sz="1600" dirty="0"/>
              <a:t> D, </a:t>
            </a:r>
            <a:r>
              <a:rPr lang="en-US" sz="1600" dirty="0" err="1"/>
              <a:t>Somer</a:t>
            </a:r>
            <a:r>
              <a:rPr lang="en-US" sz="1600" dirty="0"/>
              <a:t> R. Maternal and fetal outcomes of </a:t>
            </a:r>
            <a:r>
              <a:rPr lang="en-US" sz="1600" dirty="0" err="1"/>
              <a:t>taxane</a:t>
            </a:r>
            <a:r>
              <a:rPr lang="en-US" sz="1600" dirty="0"/>
              <a:t> chemotherapy in breast and ovarian cancer during pregnancy: case series and review of the literature. Ann Oncol.2012;23(12):3016–23.</a:t>
            </a:r>
            <a:endParaRPr lang="es-AR" sz="1600" dirty="0"/>
          </a:p>
          <a:p>
            <a:pPr marL="217261" indent="-217261" eaLnBrk="0" hangingPunct="0">
              <a:buFont typeface="Times New Roman" pitchFamily="18" charset="0"/>
              <a:buAutoNum type="arabicPeriod"/>
            </a:pPr>
            <a:r>
              <a:rPr lang="en-US" sz="1600" dirty="0"/>
              <a:t>Maxwell C, </a:t>
            </a:r>
            <a:r>
              <a:rPr lang="en-US" sz="1600" dirty="0" smtClean="0"/>
              <a:t>et al Maternal </a:t>
            </a:r>
            <a:r>
              <a:rPr lang="en-US" sz="1600" dirty="0"/>
              <a:t>and neonatal outcomes in pregnancies complicated by bone and soft-tissue tumors. </a:t>
            </a:r>
            <a:r>
              <a:rPr lang="es-AR" sz="1600" dirty="0" err="1"/>
              <a:t>Obstet</a:t>
            </a:r>
            <a:r>
              <a:rPr lang="es-AR" sz="1600" dirty="0"/>
              <a:t> </a:t>
            </a:r>
            <a:r>
              <a:rPr lang="es-AR" sz="1600" dirty="0" smtClean="0"/>
              <a:t> </a:t>
            </a:r>
            <a:r>
              <a:rPr lang="es-AR" sz="1600" dirty="0" err="1" smtClean="0"/>
              <a:t>ynecol</a:t>
            </a:r>
            <a:r>
              <a:rPr lang="es-AR" sz="1600" dirty="0"/>
              <a:t>. 2004;104(2):344–8.</a:t>
            </a:r>
            <a:endParaRPr lang="es-ES" sz="1600" dirty="0"/>
          </a:p>
          <a:p>
            <a:pPr marL="217261" indent="-217261" eaLnBrk="0" hangingPunct="0">
              <a:buFont typeface="Times New Roman" pitchFamily="18" charset="0"/>
              <a:buAutoNum type="arabicPeriod"/>
            </a:pPr>
            <a:endParaRPr lang="en-US" sz="1300" dirty="0"/>
          </a:p>
          <a:p>
            <a:r>
              <a:rPr lang="en-US" sz="1300" dirty="0"/>
              <a:t> </a:t>
            </a:r>
            <a:endParaRPr lang="es-AR" sz="1300" dirty="0"/>
          </a:p>
          <a:p>
            <a:r>
              <a:rPr lang="en-US" sz="1300" dirty="0"/>
              <a:t> </a:t>
            </a:r>
            <a:endParaRPr lang="es-ES" sz="1300" dirty="0"/>
          </a:p>
        </p:txBody>
      </p:sp>
      <p:sp>
        <p:nvSpPr>
          <p:cNvPr id="14343" name="Text Box 39"/>
          <p:cNvSpPr txBox="1">
            <a:spLocks noChangeArrowheads="1"/>
          </p:cNvSpPr>
          <p:nvPr/>
        </p:nvSpPr>
        <p:spPr bwMode="auto">
          <a:xfrm>
            <a:off x="5255381" y="13021420"/>
            <a:ext cx="4758720" cy="380626"/>
          </a:xfrm>
          <a:prstGeom prst="rect">
            <a:avLst/>
          </a:prstGeom>
          <a:solidFill>
            <a:srgbClr val="C0C0C0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51279" tIns="25639" rIns="51279" bIns="25639"/>
          <a:lstStyle/>
          <a:p>
            <a:pPr defTabSz="512224" eaLnBrk="0" hangingPunct="0"/>
            <a:r>
              <a:rPr lang="en-US" sz="1800" b="1" dirty="0" smtClean="0">
                <a:cs typeface="Arial" charset="0"/>
              </a:rPr>
              <a:t>BIBLIOGRAFÍA</a:t>
            </a:r>
            <a:endParaRPr lang="en-US" sz="1800" b="1" dirty="0">
              <a:cs typeface="Arial" charset="0"/>
            </a:endParaRPr>
          </a:p>
        </p:txBody>
      </p:sp>
      <p:sp>
        <p:nvSpPr>
          <p:cNvPr id="14344" name="Text Box 40"/>
          <p:cNvSpPr txBox="1">
            <a:spLocks noChangeArrowheads="1"/>
          </p:cNvSpPr>
          <p:nvPr/>
        </p:nvSpPr>
        <p:spPr bwMode="auto">
          <a:xfrm>
            <a:off x="170542" y="6554786"/>
            <a:ext cx="4972957" cy="1158240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102558" tIns="102558" rIns="102558" bIns="102558"/>
          <a:lstStyle/>
          <a:p>
            <a:pPr algn="just" eaLnBrk="0" hangingPunct="0"/>
            <a:endParaRPr lang="es-ES" sz="1500"/>
          </a:p>
        </p:txBody>
      </p:sp>
      <p:sp>
        <p:nvSpPr>
          <p:cNvPr id="14345" name="Text Box 41"/>
          <p:cNvSpPr txBox="1">
            <a:spLocks noChangeArrowheads="1"/>
          </p:cNvSpPr>
          <p:nvPr/>
        </p:nvSpPr>
        <p:spPr bwMode="auto">
          <a:xfrm>
            <a:off x="170542" y="5998672"/>
            <a:ext cx="4972957" cy="393741"/>
          </a:xfrm>
          <a:prstGeom prst="rect">
            <a:avLst/>
          </a:prstGeom>
          <a:solidFill>
            <a:srgbClr val="C0C0C0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51279" tIns="25639" rIns="51279" bIns="25639"/>
          <a:lstStyle/>
          <a:p>
            <a:pPr defTabSz="512224" eaLnBrk="0" hangingPunct="0"/>
            <a:r>
              <a:rPr lang="en-US" sz="1800" b="1" dirty="0" smtClean="0">
                <a:cs typeface="Arial" charset="0"/>
              </a:rPr>
              <a:t>REPORTE DEL CASO</a:t>
            </a:r>
            <a:endParaRPr lang="en-US" sz="1800" b="1" dirty="0">
              <a:cs typeface="Arial" charset="0"/>
            </a:endParaRPr>
          </a:p>
          <a:p>
            <a:pPr defTabSz="512224" eaLnBrk="0" hangingPunct="0"/>
            <a:endParaRPr lang="en-US" sz="1900" b="1" dirty="0">
              <a:cs typeface="Arial" charset="0"/>
            </a:endParaRPr>
          </a:p>
          <a:p>
            <a:pPr algn="just"/>
            <a:r>
              <a:rPr lang="es-AR" sz="1800" dirty="0"/>
              <a:t>Mujer de 30 años de edad, con diagnóstico de tumor de origen sarcomatoso en hueco poplíteo derecho, cursando un embarazo sin otras complicaciones ni comorbilidades.</a:t>
            </a:r>
          </a:p>
          <a:p>
            <a:pPr algn="just"/>
            <a:r>
              <a:rPr lang="es-AR" sz="1800" dirty="0"/>
              <a:t>Tras una extensa evaluación interdisciplinaria, en acuerdo con la paciente, se decidió terminar el embarazo por operación cesárea en la semana 36 de gestación, y a continuación, en un segundo tiempo quirúrgico, realizar una cirugía de conservación de miembro para tratamiento de la patología tumoral. </a:t>
            </a:r>
          </a:p>
          <a:p>
            <a:pPr algn="just"/>
            <a:r>
              <a:rPr lang="es-AR" sz="1800" dirty="0"/>
              <a:t>La técnica anestésica elegida fue la anestesia </a:t>
            </a:r>
            <a:r>
              <a:rPr lang="es-AR" sz="1800" dirty="0" err="1" smtClean="0"/>
              <a:t>neuroaxial</a:t>
            </a:r>
            <a:r>
              <a:rPr lang="es-AR" sz="1800" dirty="0"/>
              <a:t> </a:t>
            </a:r>
            <a:r>
              <a:rPr lang="es-AR" sz="1800" dirty="0" smtClean="0"/>
              <a:t>combinada </a:t>
            </a:r>
            <a:r>
              <a:rPr lang="es-AR" sz="1800" dirty="0" smtClean="0"/>
              <a:t>más anestesia general, </a:t>
            </a:r>
            <a:r>
              <a:rPr lang="es-AR" sz="1800" dirty="0"/>
              <a:t>con administración subaracnoidea de 15mg de bupivacaína y 25 mcg de fentanilo, seguida de la colocación de un catéter </a:t>
            </a:r>
            <a:r>
              <a:rPr lang="es-AR" sz="1800" dirty="0" err="1"/>
              <a:t>peridural</a:t>
            </a:r>
            <a:r>
              <a:rPr lang="es-AR" sz="1800" dirty="0"/>
              <a:t> para analgesia postoperatoria. Se efectuó la cesárea satisfactoriamente, dando lugar a un recién nacido vivo de 3060gr</a:t>
            </a:r>
            <a:r>
              <a:rPr lang="es-AR" sz="1800" dirty="0" smtClean="0"/>
              <a:t>,  </a:t>
            </a:r>
            <a:r>
              <a:rPr lang="es-AR" sz="1800" dirty="0" err="1"/>
              <a:t>Apgar</a:t>
            </a:r>
            <a:r>
              <a:rPr lang="es-AR" sz="1800" dirty="0"/>
              <a:t> 7/8. </a:t>
            </a:r>
          </a:p>
          <a:p>
            <a:pPr algn="just"/>
            <a:r>
              <a:rPr lang="es-AR" sz="1800" dirty="0"/>
              <a:t>Tras concluir con dicho procedimiento, se procedió a realizar una anestesia general balanceada. Luego de la inducción se estableció un acceso ventilatorio </a:t>
            </a:r>
            <a:r>
              <a:rPr lang="es-AR" sz="1800" dirty="0" err="1"/>
              <a:t>endotraqueal</a:t>
            </a:r>
            <a:r>
              <a:rPr lang="es-AR" sz="1800" dirty="0"/>
              <a:t>, sin complicaciones. Se colocó a la paciente en decúbito ventral para iniciar la cirugía de conservación de miembro a cargo de equipo de tumores del servicio de ortopedia y traumatología de nuestra institución. </a:t>
            </a:r>
          </a:p>
          <a:p>
            <a:pPr algn="just"/>
            <a:r>
              <a:rPr lang="es-AR" sz="1800" dirty="0"/>
              <a:t>La paciente fue extubada en quirófano y posteriormente trasladada a la sala de recuperación </a:t>
            </a:r>
            <a:r>
              <a:rPr lang="es-AR" sz="1800" dirty="0" smtClean="0"/>
              <a:t>anestésica. </a:t>
            </a:r>
            <a:r>
              <a:rPr lang="es-AR" sz="1800" dirty="0"/>
              <a:t>La duración total de ambos procedimientos fue de 2hs 49min. Se estableció una infusión </a:t>
            </a:r>
            <a:r>
              <a:rPr lang="es-AR" sz="1800" dirty="0" err="1"/>
              <a:t>peridural</a:t>
            </a:r>
            <a:r>
              <a:rPr lang="es-AR" sz="1800" dirty="0"/>
              <a:t> de </a:t>
            </a:r>
            <a:r>
              <a:rPr lang="es-AR" sz="1800" dirty="0" smtClean="0"/>
              <a:t>bupivacaína </a:t>
            </a:r>
            <a:r>
              <a:rPr lang="es-AR" sz="1800" dirty="0"/>
              <a:t>+ fentanilo para analgesia postoperatoria. La paciente evolucionó favorablemente y al cuarto día postoperatorio se otorgó el alta conjunta</a:t>
            </a:r>
            <a:r>
              <a:rPr lang="es-AR" sz="1900" dirty="0"/>
              <a:t>.</a:t>
            </a:r>
            <a:endParaRPr lang="en-US" sz="1900" b="1" dirty="0">
              <a:cs typeface="Arial" charset="0"/>
            </a:endParaRPr>
          </a:p>
        </p:txBody>
      </p:sp>
      <p:sp>
        <p:nvSpPr>
          <p:cNvPr id="14346" name="Text Box 48"/>
          <p:cNvSpPr txBox="1">
            <a:spLocks noChangeArrowheads="1"/>
          </p:cNvSpPr>
          <p:nvPr/>
        </p:nvSpPr>
        <p:spPr bwMode="auto">
          <a:xfrm>
            <a:off x="5288643" y="2726226"/>
            <a:ext cx="4785179" cy="672416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102558" tIns="102558" rIns="102558" bIns="102558"/>
          <a:lstStyle/>
          <a:p>
            <a:pPr algn="just"/>
            <a:r>
              <a:rPr lang="es-AR" sz="1800" dirty="0"/>
              <a:t>Aún no existen guías de consenso para el manejo de la patología tumoral durante el embarazo. Se estima que la incidencia de la misma </a:t>
            </a:r>
            <a:r>
              <a:rPr lang="es-AR" sz="1800" dirty="0" smtClean="0"/>
              <a:t>aumentará </a:t>
            </a:r>
            <a:r>
              <a:rPr lang="es-AR" sz="1800" dirty="0"/>
              <a:t>en los próximos años, asociado a la tendencia a posponer el embarazo hasta edades más avanzadas. </a:t>
            </a:r>
          </a:p>
          <a:p>
            <a:pPr algn="just"/>
            <a:r>
              <a:rPr lang="es-AR" sz="1800" dirty="0"/>
              <a:t>Se cree que el embarazo afectaría negativamente la evolución de la enfermedad oncológica, si bien no  hay evidencia suficiente al </a:t>
            </a:r>
            <a:r>
              <a:rPr lang="es-AR" sz="1800" dirty="0" smtClean="0"/>
              <a:t>respecto (2). </a:t>
            </a:r>
            <a:r>
              <a:rPr lang="es-AR" sz="1800" dirty="0"/>
              <a:t>Numerosos estudios demuestran la posibilidad de realizar un tratamiento oncológico sin afectar significativamente el curso del </a:t>
            </a:r>
            <a:r>
              <a:rPr lang="es-AR" sz="1800" dirty="0" smtClean="0"/>
              <a:t>embarazo (3,4,5).</a:t>
            </a:r>
            <a:endParaRPr lang="es-AR" sz="1800" dirty="0"/>
          </a:p>
          <a:p>
            <a:pPr algn="just"/>
            <a:r>
              <a:rPr lang="es-AR" sz="1800" dirty="0"/>
              <a:t>Destacamos la necesidad de un abordaje multidisciplinario en estos casos, con una evaluación meticulosa, una toma de decisiones cuidadosa , a la medida de cada paciente, patología y situación particular. Consideramos que la evolución de nuestra paciente fue exitosa y adjudicamos dicho desenlace a la comunicación efectiva entre los profesionales y al trabajo realizado en equipo.   </a:t>
            </a:r>
          </a:p>
          <a:p>
            <a:pPr algn="just"/>
            <a:r>
              <a:rPr lang="es-AR" sz="1800" dirty="0"/>
              <a:t> </a:t>
            </a:r>
            <a:r>
              <a:rPr lang="en-US" sz="1500" dirty="0"/>
              <a:t> </a:t>
            </a:r>
            <a:endParaRPr lang="es-AR" sz="1500" dirty="0"/>
          </a:p>
        </p:txBody>
      </p:sp>
      <p:sp>
        <p:nvSpPr>
          <p:cNvPr id="14347" name="Text Box 49"/>
          <p:cNvSpPr txBox="1">
            <a:spLocks noChangeArrowheads="1"/>
          </p:cNvSpPr>
          <p:nvPr/>
        </p:nvSpPr>
        <p:spPr bwMode="auto">
          <a:xfrm>
            <a:off x="5295900" y="2107390"/>
            <a:ext cx="4779131" cy="408798"/>
          </a:xfrm>
          <a:prstGeom prst="rect">
            <a:avLst/>
          </a:prstGeom>
          <a:solidFill>
            <a:srgbClr val="C0C0C0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51279" tIns="25639" rIns="51279" bIns="25639"/>
          <a:lstStyle/>
          <a:p>
            <a:pPr defTabSz="512224" eaLnBrk="0" hangingPunct="0"/>
            <a:r>
              <a:rPr lang="en-US" sz="1800" b="1" dirty="0" smtClean="0">
                <a:cs typeface="Arial" charset="0"/>
              </a:rPr>
              <a:t>DISCUSIÓN</a:t>
            </a:r>
            <a:r>
              <a:rPr lang="en-US" sz="1900" b="1" dirty="0" smtClean="0">
                <a:cs typeface="Arial" charset="0"/>
              </a:rPr>
              <a:t> </a:t>
            </a:r>
            <a:endParaRPr lang="en-US" sz="1900" b="1" dirty="0">
              <a:cs typeface="Arial" charset="0"/>
            </a:endParaRPr>
          </a:p>
        </p:txBody>
      </p:sp>
      <p:sp>
        <p:nvSpPr>
          <p:cNvPr id="14348" name="Text Box 50"/>
          <p:cNvSpPr txBox="1">
            <a:spLocks noChangeArrowheads="1"/>
          </p:cNvSpPr>
          <p:nvPr/>
        </p:nvSpPr>
        <p:spPr bwMode="auto">
          <a:xfrm>
            <a:off x="204863" y="3212337"/>
            <a:ext cx="4938637" cy="380627"/>
          </a:xfrm>
          <a:prstGeom prst="rect">
            <a:avLst/>
          </a:prstGeom>
          <a:solidFill>
            <a:srgbClr val="C0C0C0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51279" tIns="25639" rIns="51279" bIns="25639"/>
          <a:lstStyle/>
          <a:p>
            <a:pPr defTabSz="512224" eaLnBrk="0" hangingPunct="0"/>
            <a:r>
              <a:rPr lang="en-US" sz="1800" b="1" dirty="0" smtClean="0">
                <a:cs typeface="Arial" charset="0"/>
              </a:rPr>
              <a:t>INTRODUCCIÓN</a:t>
            </a:r>
            <a:endParaRPr lang="en-US" sz="1800" b="1" dirty="0">
              <a:cs typeface="Arial" charset="0"/>
            </a:endParaRPr>
          </a:p>
        </p:txBody>
      </p:sp>
      <p:sp>
        <p:nvSpPr>
          <p:cNvPr id="14349" name="Text Box 51"/>
          <p:cNvSpPr txBox="1">
            <a:spLocks noChangeArrowheads="1"/>
          </p:cNvSpPr>
          <p:nvPr/>
        </p:nvSpPr>
        <p:spPr bwMode="auto">
          <a:xfrm>
            <a:off x="208644" y="3718834"/>
            <a:ext cx="4934856" cy="213452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102558" tIns="102558" rIns="102558" bIns="102558"/>
          <a:lstStyle/>
          <a:p>
            <a:pPr algn="just"/>
            <a:r>
              <a:rPr lang="es-AR" sz="1800" dirty="0"/>
              <a:t>La patología tumoral durante el embarazo no representa una situación clínica frecuente. Se estima que ocurre en aproximadamente uno de cada mil </a:t>
            </a:r>
            <a:r>
              <a:rPr lang="es-AR" sz="1800" dirty="0" smtClean="0"/>
              <a:t>embarazos (1). </a:t>
            </a:r>
            <a:r>
              <a:rPr lang="es-AR" sz="1800" dirty="0"/>
              <a:t>Presentamos a continuación el caso de un embarazo complicado con el diagnóstico de un sarcoma de miembro inferior. </a:t>
            </a:r>
          </a:p>
          <a:p>
            <a:r>
              <a:rPr lang="en-US" sz="1800" dirty="0"/>
              <a:t> </a:t>
            </a:r>
            <a:endParaRPr lang="es-AR" sz="1800" dirty="0"/>
          </a:p>
        </p:txBody>
      </p:sp>
      <p:pic>
        <p:nvPicPr>
          <p:cNvPr id="14350" name="Picture 2"/>
          <p:cNvPicPr>
            <a:picLocks noChangeAspect="1" noChangeArrowheads="1"/>
          </p:cNvPicPr>
          <p:nvPr/>
        </p:nvPicPr>
        <p:blipFill>
          <a:blip r:embed="rId2"/>
          <a:srcRect l="13454"/>
          <a:stretch>
            <a:fillRect/>
          </a:stretch>
        </p:blipFill>
        <p:spPr bwMode="auto">
          <a:xfrm>
            <a:off x="9032119" y="437909"/>
            <a:ext cx="1188933" cy="1254937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4352" name="Picture 21" descr="logo 1-01"/>
          <p:cNvPicPr>
            <a:picLocks noChangeAspect="1" noChangeArrowheads="1"/>
          </p:cNvPicPr>
          <p:nvPr/>
        </p:nvPicPr>
        <p:blipFill>
          <a:blip r:embed="rId3"/>
          <a:srcRect l="11441" t="17888" r="15678" b="16522"/>
          <a:stretch>
            <a:fillRect/>
          </a:stretch>
        </p:blipFill>
        <p:spPr bwMode="auto">
          <a:xfrm>
            <a:off x="136071" y="394194"/>
            <a:ext cx="1560286" cy="1226295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760" y="9602787"/>
            <a:ext cx="3163410" cy="3238207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539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Default Design</vt:lpstr>
      <vt:lpstr>Presentación de PowerPoint</vt:lpstr>
    </vt:vector>
  </TitlesOfParts>
  <Company>Genigraphics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Alexx</cp:lastModifiedBy>
  <cp:revision>99</cp:revision>
  <cp:lastPrinted>2000-08-03T00:31:24Z</cp:lastPrinted>
  <dcterms:created xsi:type="dcterms:W3CDTF">2000-02-09T15:01:13Z</dcterms:created>
  <dcterms:modified xsi:type="dcterms:W3CDTF">2016-09-17T23:00:58Z</dcterms:modified>
</cp:coreProperties>
</file>