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6" r:id="rId2"/>
    <p:sldId id="286" r:id="rId3"/>
    <p:sldId id="273" r:id="rId4"/>
    <p:sldId id="269" r:id="rId5"/>
    <p:sldId id="257" r:id="rId6"/>
    <p:sldId id="258" r:id="rId7"/>
    <p:sldId id="260" r:id="rId8"/>
    <p:sldId id="261" r:id="rId9"/>
    <p:sldId id="267" r:id="rId10"/>
    <p:sldId id="266" r:id="rId11"/>
    <p:sldId id="265" r:id="rId12"/>
    <p:sldId id="263" r:id="rId13"/>
    <p:sldId id="262" r:id="rId14"/>
    <p:sldId id="264" r:id="rId15"/>
    <p:sldId id="272" r:id="rId16"/>
    <p:sldId id="268" r:id="rId17"/>
    <p:sldId id="270" r:id="rId18"/>
    <p:sldId id="2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ADDA"/>
    <a:srgbClr val="2CA3C6"/>
    <a:srgbClr val="DC24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73"/>
    <p:restoredTop sz="76763"/>
  </p:normalViewPr>
  <p:slideViewPr>
    <p:cSldViewPr snapToGrid="0" snapToObjects="1">
      <p:cViewPr varScale="1">
        <p:scale>
          <a:sx n="81" d="100"/>
          <a:sy n="81" d="100"/>
        </p:scale>
        <p:origin x="11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730557-45C8-104D-B3EE-E7149CA96A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a:extLst>
              <a:ext uri="{FF2B5EF4-FFF2-40B4-BE49-F238E27FC236}">
                <a16:creationId xmlns:a16="http://schemas.microsoft.com/office/drawing/2014/main" id="{FFBE249C-0D1D-D54B-ABF0-294A3183A5D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7DAC9C-A924-9444-A954-9D16C33FC401}" type="datetimeFigureOut">
              <a:rPr lang="nl-NL" smtClean="0"/>
              <a:t>28-08-18</a:t>
            </a:fld>
            <a:endParaRPr lang="nl-NL"/>
          </a:p>
        </p:txBody>
      </p:sp>
      <p:sp>
        <p:nvSpPr>
          <p:cNvPr id="4" name="Footer Placeholder 3">
            <a:extLst>
              <a:ext uri="{FF2B5EF4-FFF2-40B4-BE49-F238E27FC236}">
                <a16:creationId xmlns:a16="http://schemas.microsoft.com/office/drawing/2014/main" id="{805A18F7-9DCF-0846-8632-65A49CE483E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a:extLst>
              <a:ext uri="{FF2B5EF4-FFF2-40B4-BE49-F238E27FC236}">
                <a16:creationId xmlns:a16="http://schemas.microsoft.com/office/drawing/2014/main" id="{E1294B28-ADC3-2A47-807B-5F039BFA976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95ABCB4-973E-694E-B3A5-F110E9329A8B}" type="slidenum">
              <a:rPr lang="nl-NL" smtClean="0"/>
              <a:t>‹#›</a:t>
            </a:fld>
            <a:endParaRPr lang="nl-NL"/>
          </a:p>
        </p:txBody>
      </p:sp>
    </p:spTree>
    <p:extLst>
      <p:ext uri="{BB962C8B-B14F-4D97-AF65-F5344CB8AC3E}">
        <p14:creationId xmlns:p14="http://schemas.microsoft.com/office/powerpoint/2010/main" val="1827105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F76891-087F-9E49-A096-246608DABCBF}" type="datetimeFigureOut">
              <a:rPr lang="nl-NL" smtClean="0"/>
              <a:t>28-08-18</a:t>
            </a:fld>
            <a:endParaRPr lang="nl-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A28656-1F3A-F645-954B-2BF30ABF7812}" type="slidenum">
              <a:rPr lang="nl-NL" smtClean="0"/>
              <a:t>‹#›</a:t>
            </a:fld>
            <a:endParaRPr lang="nl-NL"/>
          </a:p>
        </p:txBody>
      </p:sp>
    </p:spTree>
    <p:extLst>
      <p:ext uri="{BB962C8B-B14F-4D97-AF65-F5344CB8AC3E}">
        <p14:creationId xmlns:p14="http://schemas.microsoft.com/office/powerpoint/2010/main" val="4226220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A1A28656-1F3A-F645-954B-2BF30ABF7812}" type="slidenum">
              <a:rPr lang="nl-NL" smtClean="0"/>
              <a:t>2</a:t>
            </a:fld>
            <a:endParaRPr lang="nl-NL"/>
          </a:p>
        </p:txBody>
      </p:sp>
    </p:spTree>
    <p:extLst>
      <p:ext uri="{BB962C8B-B14F-4D97-AF65-F5344CB8AC3E}">
        <p14:creationId xmlns:p14="http://schemas.microsoft.com/office/powerpoint/2010/main" val="51318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5"/>
          </p:nvPr>
        </p:nvSpPr>
        <p:spPr/>
        <p:txBody>
          <a:bodyPr/>
          <a:lstStyle/>
          <a:p>
            <a:fld id="{A1A28656-1F3A-F645-954B-2BF30ABF7812}" type="slidenum">
              <a:rPr lang="nl-NL" smtClean="0"/>
              <a:t>5</a:t>
            </a:fld>
            <a:endParaRPr lang="nl-NL"/>
          </a:p>
        </p:txBody>
      </p:sp>
    </p:spTree>
    <p:extLst>
      <p:ext uri="{BB962C8B-B14F-4D97-AF65-F5344CB8AC3E}">
        <p14:creationId xmlns:p14="http://schemas.microsoft.com/office/powerpoint/2010/main" val="355414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5"/>
          </p:nvPr>
        </p:nvSpPr>
        <p:spPr/>
        <p:txBody>
          <a:bodyPr/>
          <a:lstStyle/>
          <a:p>
            <a:fld id="{A1A28656-1F3A-F645-954B-2BF30ABF7812}" type="slidenum">
              <a:rPr lang="nl-NL" smtClean="0"/>
              <a:t>6</a:t>
            </a:fld>
            <a:endParaRPr lang="nl-NL"/>
          </a:p>
        </p:txBody>
      </p:sp>
    </p:spTree>
    <p:extLst>
      <p:ext uri="{BB962C8B-B14F-4D97-AF65-F5344CB8AC3E}">
        <p14:creationId xmlns:p14="http://schemas.microsoft.com/office/powerpoint/2010/main" val="319228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5"/>
          </p:nvPr>
        </p:nvSpPr>
        <p:spPr/>
        <p:txBody>
          <a:bodyPr/>
          <a:lstStyle/>
          <a:p>
            <a:fld id="{A1A28656-1F3A-F645-954B-2BF30ABF7812}" type="slidenum">
              <a:rPr lang="nl-NL" smtClean="0"/>
              <a:t>8</a:t>
            </a:fld>
            <a:endParaRPr lang="nl-NL"/>
          </a:p>
        </p:txBody>
      </p:sp>
    </p:spTree>
    <p:extLst>
      <p:ext uri="{BB962C8B-B14F-4D97-AF65-F5344CB8AC3E}">
        <p14:creationId xmlns:p14="http://schemas.microsoft.com/office/powerpoint/2010/main" val="407178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5"/>
          </p:nvPr>
        </p:nvSpPr>
        <p:spPr/>
        <p:txBody>
          <a:bodyPr/>
          <a:lstStyle/>
          <a:p>
            <a:fld id="{A1A28656-1F3A-F645-954B-2BF30ABF7812}" type="slidenum">
              <a:rPr lang="nl-NL" smtClean="0"/>
              <a:t>12</a:t>
            </a:fld>
            <a:endParaRPr lang="nl-NL"/>
          </a:p>
        </p:txBody>
      </p:sp>
    </p:spTree>
    <p:extLst>
      <p:ext uri="{BB962C8B-B14F-4D97-AF65-F5344CB8AC3E}">
        <p14:creationId xmlns:p14="http://schemas.microsoft.com/office/powerpoint/2010/main" val="212392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nl-NL"/>
          </a:p>
          <a:p>
            <a:pPr marL="171450" indent="-171450">
              <a:buFontTx/>
              <a:buChar char="-"/>
            </a:pPr>
            <a:endParaRPr lang="nl-NL"/>
          </a:p>
          <a:p>
            <a:pPr marL="171450" indent="-171450">
              <a:buFontTx/>
              <a:buChar char="-"/>
            </a:pPr>
            <a:endParaRPr lang="nl-NL"/>
          </a:p>
        </p:txBody>
      </p:sp>
      <p:sp>
        <p:nvSpPr>
          <p:cNvPr id="4" name="Slide Number Placeholder 3"/>
          <p:cNvSpPr>
            <a:spLocks noGrp="1"/>
          </p:cNvSpPr>
          <p:nvPr>
            <p:ph type="sldNum" sz="quarter" idx="5"/>
          </p:nvPr>
        </p:nvSpPr>
        <p:spPr/>
        <p:txBody>
          <a:bodyPr/>
          <a:lstStyle/>
          <a:p>
            <a:fld id="{A1A28656-1F3A-F645-954B-2BF30ABF7812}" type="slidenum">
              <a:rPr lang="nl-NL" smtClean="0"/>
              <a:t>13</a:t>
            </a:fld>
            <a:endParaRPr lang="nl-NL"/>
          </a:p>
        </p:txBody>
      </p:sp>
    </p:spTree>
    <p:extLst>
      <p:ext uri="{BB962C8B-B14F-4D97-AF65-F5344CB8AC3E}">
        <p14:creationId xmlns:p14="http://schemas.microsoft.com/office/powerpoint/2010/main" val="3048406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5"/>
          </p:nvPr>
        </p:nvSpPr>
        <p:spPr/>
        <p:txBody>
          <a:bodyPr/>
          <a:lstStyle/>
          <a:p>
            <a:fld id="{A1A28656-1F3A-F645-954B-2BF30ABF7812}" type="slidenum">
              <a:rPr lang="nl-NL" smtClean="0"/>
              <a:t>17</a:t>
            </a:fld>
            <a:endParaRPr lang="nl-NL"/>
          </a:p>
        </p:txBody>
      </p:sp>
    </p:spTree>
    <p:extLst>
      <p:ext uri="{BB962C8B-B14F-4D97-AF65-F5344CB8AC3E}">
        <p14:creationId xmlns:p14="http://schemas.microsoft.com/office/powerpoint/2010/main" val="3579625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erste sheet">
    <p:spTree>
      <p:nvGrpSpPr>
        <p:cNvPr id="1" name=""/>
        <p:cNvGrpSpPr/>
        <p:nvPr/>
      </p:nvGrpSpPr>
      <p:grpSpPr>
        <a:xfrm>
          <a:off x="0" y="0"/>
          <a:ext cx="0" cy="0"/>
          <a:chOff x="0" y="0"/>
          <a:chExt cx="0" cy="0"/>
        </a:xfrm>
      </p:grpSpPr>
      <p:sp>
        <p:nvSpPr>
          <p:cNvPr id="10" name="Rectangle 9"/>
          <p:cNvSpPr/>
          <p:nvPr userDrawn="1"/>
        </p:nvSpPr>
        <p:spPr>
          <a:xfrm>
            <a:off x="0" y="6177835"/>
            <a:ext cx="9144000" cy="680166"/>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1" name="TextBox 10"/>
          <p:cNvSpPr txBox="1"/>
          <p:nvPr userDrawn="1"/>
        </p:nvSpPr>
        <p:spPr>
          <a:xfrm>
            <a:off x="-4763" y="6305550"/>
            <a:ext cx="9072563" cy="369332"/>
          </a:xfrm>
          <a:prstGeom prst="rect">
            <a:avLst/>
          </a:prstGeom>
          <a:noFill/>
        </p:spPr>
        <p:txBody>
          <a:bodyPr wrap="square" rtlCol="0">
            <a:spAutoFit/>
          </a:bodyPr>
          <a:lstStyle/>
          <a:p>
            <a:pPr algn="r"/>
            <a:r>
              <a:rPr lang="en-US" sz="900">
                <a:solidFill>
                  <a:schemeClr val="bg1"/>
                </a:solidFill>
                <a:latin typeface="Verdana"/>
                <a:cs typeface="Verdana"/>
              </a:rPr>
              <a:t>dans.knaw.nl</a:t>
            </a:r>
          </a:p>
          <a:p>
            <a:pPr algn="r"/>
            <a:r>
              <a:rPr lang="en-US" sz="900">
                <a:solidFill>
                  <a:schemeClr val="bg1"/>
                </a:solidFill>
                <a:latin typeface="Verdana"/>
                <a:cs typeface="Verdana"/>
              </a:rPr>
              <a:t>DANS is an</a:t>
            </a:r>
            <a:r>
              <a:rPr lang="en-US" sz="900" baseline="0">
                <a:solidFill>
                  <a:schemeClr val="bg1"/>
                </a:solidFill>
                <a:latin typeface="Verdana"/>
                <a:cs typeface="Verdana"/>
              </a:rPr>
              <a:t> </a:t>
            </a:r>
            <a:r>
              <a:rPr lang="en-US" sz="900">
                <a:solidFill>
                  <a:schemeClr val="bg1"/>
                </a:solidFill>
                <a:latin typeface="Verdana"/>
                <a:cs typeface="Verdana"/>
              </a:rPr>
              <a:t>institute of KNAW en NWO</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15340"/>
            <a:ext cx="9144000" cy="691745"/>
          </a:xfrm>
          <a:prstGeom prst="rect">
            <a:avLst/>
          </a:prstGeom>
        </p:spPr>
      </p:pic>
      <p:sp>
        <p:nvSpPr>
          <p:cNvPr id="20" name="Content Placeholder 19"/>
          <p:cNvSpPr>
            <a:spLocks noGrp="1"/>
          </p:cNvSpPr>
          <p:nvPr>
            <p:ph sz="quarter" idx="10" hasCustomPrompt="1"/>
          </p:nvPr>
        </p:nvSpPr>
        <p:spPr>
          <a:xfrm>
            <a:off x="163830" y="1520418"/>
            <a:ext cx="8960644" cy="1394233"/>
          </a:xfrm>
        </p:spPr>
        <p:txBody>
          <a:bodyPr>
            <a:normAutofit/>
          </a:bodyPr>
          <a:lstStyle>
            <a:lvl1pPr marL="0" indent="0">
              <a:buNone/>
              <a:defRPr sz="3000" baseline="0"/>
            </a:lvl1pPr>
          </a:lstStyle>
          <a:p>
            <a:pPr lvl="0"/>
            <a:r>
              <a:rPr lang="nl-NL" dirty="0" err="1"/>
              <a:t>Title</a:t>
            </a:r>
            <a:r>
              <a:rPr lang="nl-NL" dirty="0"/>
              <a:t> </a:t>
            </a:r>
            <a:r>
              <a:rPr lang="nl-NL" dirty="0" err="1"/>
              <a:t>presentation</a:t>
            </a:r>
            <a:r>
              <a:rPr lang="nl-NL" dirty="0"/>
              <a:t>, max 2 </a:t>
            </a:r>
            <a:r>
              <a:rPr lang="nl-NL" dirty="0" err="1"/>
              <a:t>lines</a:t>
            </a:r>
            <a:endParaRPr lang="en-US" dirty="0"/>
          </a:p>
        </p:txBody>
      </p:sp>
      <p:sp>
        <p:nvSpPr>
          <p:cNvPr id="22" name="Content Placeholder 21"/>
          <p:cNvSpPr>
            <a:spLocks noGrp="1"/>
          </p:cNvSpPr>
          <p:nvPr>
            <p:ph sz="quarter" idx="11" hasCustomPrompt="1"/>
          </p:nvPr>
        </p:nvSpPr>
        <p:spPr>
          <a:xfrm>
            <a:off x="164307" y="3144839"/>
            <a:ext cx="8960644" cy="1189037"/>
          </a:xfrm>
        </p:spPr>
        <p:txBody>
          <a:bodyPr/>
          <a:lstStyle>
            <a:lvl1pPr marL="0" indent="0" eaLnBrk="1" hangingPunct="1">
              <a:buNone/>
              <a:defRPr baseline="0">
                <a:solidFill>
                  <a:srgbClr val="DC241F"/>
                </a:solidFill>
              </a:defRPr>
            </a:lvl1pPr>
            <a:lvl2pPr marL="342900" indent="0">
              <a:buNone/>
              <a:defRPr/>
            </a:lvl2pPr>
          </a:lstStyle>
          <a:p>
            <a:pPr eaLnBrk="1" hangingPunct="1"/>
            <a:r>
              <a:rPr lang="en-US" altLang="en-US" sz="2250" dirty="0">
                <a:solidFill>
                  <a:srgbClr val="DC241F"/>
                </a:solidFill>
                <a:latin typeface="Verdana" charset="0"/>
                <a:ea typeface="Verdana" charset="0"/>
                <a:cs typeface="Verdana" charset="0"/>
              </a:rPr>
              <a:t>Subtitle presentation, max 2 lines</a:t>
            </a:r>
          </a:p>
        </p:txBody>
      </p:sp>
      <p:sp>
        <p:nvSpPr>
          <p:cNvPr id="24" name="Content Placeholder 23"/>
          <p:cNvSpPr>
            <a:spLocks noGrp="1"/>
          </p:cNvSpPr>
          <p:nvPr>
            <p:ph sz="quarter" idx="12" hasCustomPrompt="1"/>
          </p:nvPr>
        </p:nvSpPr>
        <p:spPr>
          <a:xfrm>
            <a:off x="178023" y="4590226"/>
            <a:ext cx="8903494" cy="438975"/>
          </a:xfrm>
        </p:spPr>
        <p:txBody>
          <a:bodyPr/>
          <a:lstStyle>
            <a:lvl1pPr marL="0" indent="0" eaLnBrk="1" hangingPunct="1">
              <a:buNone/>
              <a:defRPr sz="2100" baseline="0"/>
            </a:lvl1pPr>
          </a:lstStyle>
          <a:p>
            <a:pPr eaLnBrk="1" hangingPunct="1"/>
            <a:r>
              <a:rPr lang="nl-NL" altLang="en-US" sz="1500" dirty="0">
                <a:latin typeface="Verdana" charset="0"/>
                <a:ea typeface="Verdana" charset="0"/>
                <a:cs typeface="Verdana" charset="0"/>
              </a:rPr>
              <a:t>Name en </a:t>
            </a:r>
            <a:r>
              <a:rPr lang="nl-NL" altLang="en-US" sz="1500" dirty="0" err="1">
                <a:latin typeface="Verdana" charset="0"/>
                <a:ea typeface="Verdana" charset="0"/>
                <a:cs typeface="Verdana" charset="0"/>
              </a:rPr>
              <a:t>function</a:t>
            </a:r>
            <a:endParaRPr lang="nl-NL" altLang="en-US" sz="1500" dirty="0">
              <a:latin typeface="Verdana" charset="0"/>
              <a:ea typeface="Verdana" charset="0"/>
              <a:cs typeface="Verdana" charset="0"/>
            </a:endParaRPr>
          </a:p>
        </p:txBody>
      </p:sp>
      <p:sp>
        <p:nvSpPr>
          <p:cNvPr id="26" name="Content Placeholder 25"/>
          <p:cNvSpPr>
            <a:spLocks noGrp="1"/>
          </p:cNvSpPr>
          <p:nvPr>
            <p:ph sz="quarter" idx="13" hasCustomPrompt="1"/>
          </p:nvPr>
        </p:nvSpPr>
        <p:spPr>
          <a:xfrm>
            <a:off x="165406" y="5053498"/>
            <a:ext cx="8889206" cy="476250"/>
          </a:xfrm>
        </p:spPr>
        <p:txBody>
          <a:bodyPr/>
          <a:lstStyle>
            <a:lvl1pPr marL="0" indent="0" eaLnBrk="1" hangingPunct="1">
              <a:buNone/>
              <a:defRPr sz="2100" baseline="0"/>
            </a:lvl1pPr>
          </a:lstStyle>
          <a:p>
            <a:pPr eaLnBrk="1" hangingPunct="1"/>
            <a:r>
              <a:rPr lang="nl-NL" altLang="en-US" sz="1500" dirty="0" err="1">
                <a:solidFill>
                  <a:schemeClr val="tx1"/>
                </a:solidFill>
                <a:latin typeface="Verdana" charset="0"/>
                <a:ea typeface="Verdana" charset="0"/>
                <a:cs typeface="Verdana" charset="0"/>
              </a:rPr>
              <a:t>If</a:t>
            </a:r>
            <a:r>
              <a:rPr lang="nl-NL" altLang="en-US" sz="1500" dirty="0">
                <a:solidFill>
                  <a:schemeClr val="tx1"/>
                </a:solidFill>
                <a:latin typeface="Verdana" charset="0"/>
                <a:ea typeface="Verdana" charset="0"/>
                <a:cs typeface="Verdana" charset="0"/>
              </a:rPr>
              <a:t> </a:t>
            </a:r>
            <a:r>
              <a:rPr lang="nl-NL" altLang="en-US" sz="1500" dirty="0" err="1">
                <a:solidFill>
                  <a:schemeClr val="tx1"/>
                </a:solidFill>
                <a:latin typeface="Verdana" charset="0"/>
                <a:ea typeface="Verdana" charset="0"/>
                <a:cs typeface="Verdana" charset="0"/>
              </a:rPr>
              <a:t>wanted</a:t>
            </a:r>
            <a:r>
              <a:rPr lang="nl-NL" altLang="en-US" sz="1500" dirty="0">
                <a:solidFill>
                  <a:schemeClr val="tx1"/>
                </a:solidFill>
                <a:latin typeface="Verdana" charset="0"/>
                <a:ea typeface="Verdana" charset="0"/>
                <a:cs typeface="Verdana" charset="0"/>
              </a:rPr>
              <a:t>: </a:t>
            </a:r>
            <a:r>
              <a:rPr lang="nl-NL" altLang="en-US" sz="1500" dirty="0">
                <a:solidFill>
                  <a:srgbClr val="000000"/>
                </a:solidFill>
                <a:latin typeface="Verdana" charset="0"/>
                <a:ea typeface="Verdana" charset="0"/>
                <a:cs typeface="Verdana" charset="0"/>
              </a:rPr>
              <a:t>@DANSKNAW </a:t>
            </a:r>
            <a:r>
              <a:rPr lang="nl-NL" altLang="en-US" sz="1500" dirty="0" err="1">
                <a:solidFill>
                  <a:srgbClr val="000000"/>
                </a:solidFill>
                <a:latin typeface="Verdana" charset="0"/>
                <a:ea typeface="Verdana" charset="0"/>
                <a:cs typeface="Verdana" charset="0"/>
              </a:rPr>
              <a:t>and</a:t>
            </a:r>
            <a:r>
              <a:rPr lang="nl-NL" altLang="en-US" sz="1500" dirty="0">
                <a:solidFill>
                  <a:srgbClr val="000000"/>
                </a:solidFill>
                <a:latin typeface="Verdana" charset="0"/>
                <a:ea typeface="Verdana" charset="0"/>
                <a:cs typeface="Verdana" charset="0"/>
              </a:rPr>
              <a:t>/or </a:t>
            </a:r>
            <a:r>
              <a:rPr lang="nl-NL" altLang="en-US" sz="1500" dirty="0" err="1">
                <a:solidFill>
                  <a:srgbClr val="000000"/>
                </a:solidFill>
                <a:latin typeface="Verdana" charset="0"/>
                <a:ea typeface="Verdana" charset="0"/>
                <a:cs typeface="Verdana" charset="0"/>
              </a:rPr>
              <a:t>own</a:t>
            </a:r>
            <a:r>
              <a:rPr lang="nl-NL" altLang="en-US" sz="1500" dirty="0">
                <a:solidFill>
                  <a:srgbClr val="000000"/>
                </a:solidFill>
                <a:latin typeface="Verdana" charset="0"/>
                <a:ea typeface="Verdana" charset="0"/>
                <a:cs typeface="Verdana" charset="0"/>
              </a:rPr>
              <a:t> </a:t>
            </a:r>
            <a:r>
              <a:rPr lang="nl-NL" altLang="en-US" sz="1500" dirty="0" err="1">
                <a:solidFill>
                  <a:srgbClr val="000000"/>
                </a:solidFill>
                <a:latin typeface="Verdana" charset="0"/>
                <a:ea typeface="Verdana" charset="0"/>
                <a:cs typeface="Verdana" charset="0"/>
              </a:rPr>
              <a:t>tweet</a:t>
            </a:r>
            <a:endParaRPr lang="nl-NL" altLang="en-US" sz="1500" dirty="0">
              <a:solidFill>
                <a:srgbClr val="000000"/>
              </a:solidFill>
              <a:latin typeface="Verdana" charset="0"/>
              <a:ea typeface="Verdana" charset="0"/>
              <a:cs typeface="Verdana" charset="0"/>
            </a:endParaRPr>
          </a:p>
        </p:txBody>
      </p:sp>
      <p:sp>
        <p:nvSpPr>
          <p:cNvPr id="27" name="Content Placeholder 25"/>
          <p:cNvSpPr>
            <a:spLocks noGrp="1"/>
          </p:cNvSpPr>
          <p:nvPr>
            <p:ph sz="quarter" idx="14" hasCustomPrompt="1"/>
          </p:nvPr>
        </p:nvSpPr>
        <p:spPr>
          <a:xfrm>
            <a:off x="178023" y="5540206"/>
            <a:ext cx="8889206" cy="476250"/>
          </a:xfrm>
        </p:spPr>
        <p:txBody>
          <a:bodyPr/>
          <a:lstStyle>
            <a:lvl1pPr marL="0" indent="0" eaLnBrk="1" hangingPunct="1">
              <a:buNone/>
              <a:defRPr sz="2100" baseline="0"/>
            </a:lvl1pPr>
          </a:lstStyle>
          <a:p>
            <a:pPr eaLnBrk="1" hangingPunct="1"/>
            <a:r>
              <a:rPr lang="nl-NL" altLang="en-US" sz="1500" dirty="0">
                <a:solidFill>
                  <a:srgbClr val="000000"/>
                </a:solidFill>
                <a:latin typeface="Verdana" charset="0"/>
                <a:ea typeface="Verdana" charset="0"/>
                <a:cs typeface="Verdana" charset="0"/>
              </a:rPr>
              <a:t>Date, name of meeting, </a:t>
            </a:r>
            <a:r>
              <a:rPr lang="nl-NL" altLang="en-US" sz="1500" dirty="0" err="1">
                <a:solidFill>
                  <a:srgbClr val="000000"/>
                </a:solidFill>
                <a:latin typeface="Verdana" charset="0"/>
                <a:ea typeface="Verdana" charset="0"/>
                <a:cs typeface="Verdana" charset="0"/>
              </a:rPr>
              <a:t>place</a:t>
            </a:r>
            <a:endParaRPr lang="nl-NL" altLang="en-US" sz="1500" dirty="0">
              <a:solidFill>
                <a:srgbClr val="000000"/>
              </a:solidFill>
              <a:latin typeface="Verdana" charset="0"/>
              <a:ea typeface="Verdana" charset="0"/>
              <a:cs typeface="Verdana" charset="0"/>
            </a:endParaRPr>
          </a:p>
        </p:txBody>
      </p:sp>
      <p:pic>
        <p:nvPicPr>
          <p:cNvPr id="29" name="Picture 28" descr="Logo DAN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3347" y="209218"/>
            <a:ext cx="2015653" cy="768681"/>
          </a:xfrm>
          <a:prstGeom prst="rect">
            <a:avLst/>
          </a:prstGeom>
        </p:spPr>
      </p:pic>
    </p:spTree>
    <p:extLst>
      <p:ext uri="{BB962C8B-B14F-4D97-AF65-F5344CB8AC3E}">
        <p14:creationId xmlns:p14="http://schemas.microsoft.com/office/powerpoint/2010/main" val="718914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nnensheet met tekst">
    <p:spTree>
      <p:nvGrpSpPr>
        <p:cNvPr id="1" name=""/>
        <p:cNvGrpSpPr/>
        <p:nvPr/>
      </p:nvGrpSpPr>
      <p:grpSpPr>
        <a:xfrm>
          <a:off x="0" y="0"/>
          <a:ext cx="0" cy="0"/>
          <a:chOff x="0" y="0"/>
          <a:chExt cx="0" cy="0"/>
        </a:xfrm>
      </p:grpSpPr>
      <p:sp>
        <p:nvSpPr>
          <p:cNvPr id="8" name="Rectangle 7"/>
          <p:cNvSpPr/>
          <p:nvPr userDrawn="1"/>
        </p:nvSpPr>
        <p:spPr>
          <a:xfrm>
            <a:off x="0" y="6177835"/>
            <a:ext cx="9144000" cy="680166"/>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15340"/>
            <a:ext cx="9144000" cy="691745"/>
          </a:xfrm>
          <a:prstGeom prst="rect">
            <a:avLst/>
          </a:prstGeom>
        </p:spPr>
      </p:pic>
      <p:sp>
        <p:nvSpPr>
          <p:cNvPr id="14" name="Title Placeholder 6"/>
          <p:cNvSpPr>
            <a:spLocks noGrp="1"/>
          </p:cNvSpPr>
          <p:nvPr>
            <p:ph type="title"/>
          </p:nvPr>
        </p:nvSpPr>
        <p:spPr>
          <a:xfrm>
            <a:off x="104775" y="152220"/>
            <a:ext cx="8950110" cy="8241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8" name="Content Placeholder 17"/>
          <p:cNvSpPr>
            <a:spLocks noGrp="1"/>
          </p:cNvSpPr>
          <p:nvPr>
            <p:ph sz="quarter" idx="10" hasCustomPrompt="1"/>
          </p:nvPr>
        </p:nvSpPr>
        <p:spPr>
          <a:xfrm>
            <a:off x="104775" y="1506539"/>
            <a:ext cx="8563737" cy="4198937"/>
          </a:xfrm>
        </p:spPr>
        <p:txBody>
          <a:bodyPr/>
          <a:lstStyle>
            <a:lvl1pPr marL="0" indent="0">
              <a:lnSpc>
                <a:spcPct val="90000"/>
              </a:lnSpc>
              <a:buNone/>
              <a:defRPr sz="2100"/>
            </a:lvl1pPr>
          </a:lstStyle>
          <a:p>
            <a:pPr>
              <a:lnSpc>
                <a:spcPct val="90000"/>
              </a:lnSpc>
              <a:defRPr/>
            </a:pPr>
            <a:r>
              <a:rPr lang="nl-NL" sz="1500" dirty="0" err="1">
                <a:latin typeface="Verdana"/>
                <a:cs typeface="Verdana"/>
              </a:rPr>
              <a:t>Lorem</a:t>
            </a:r>
            <a:r>
              <a:rPr lang="nl-NL" sz="1500" dirty="0">
                <a:latin typeface="Verdana"/>
                <a:cs typeface="Verdana"/>
              </a:rPr>
              <a:t> </a:t>
            </a:r>
            <a:r>
              <a:rPr lang="nl-NL" sz="1500" dirty="0" err="1">
                <a:latin typeface="Verdana"/>
                <a:cs typeface="Verdana"/>
              </a:rPr>
              <a:t>ipsum</a:t>
            </a:r>
            <a:r>
              <a:rPr lang="nl-NL" sz="1500" dirty="0">
                <a:latin typeface="Verdana"/>
                <a:cs typeface="Verdana"/>
              </a:rPr>
              <a:t> </a:t>
            </a:r>
            <a:r>
              <a:rPr lang="nl-NL" sz="1500" dirty="0" err="1">
                <a:latin typeface="Verdana"/>
                <a:cs typeface="Verdana"/>
              </a:rPr>
              <a:t>dolor</a:t>
            </a:r>
            <a:r>
              <a:rPr lang="nl-NL" sz="1500" dirty="0">
                <a:latin typeface="Verdana"/>
                <a:cs typeface="Verdana"/>
              </a:rPr>
              <a:t> </a:t>
            </a:r>
            <a:r>
              <a:rPr lang="nl-NL" sz="1500" dirty="0" err="1">
                <a:latin typeface="Verdana"/>
                <a:cs typeface="Verdana"/>
              </a:rPr>
              <a:t>sit</a:t>
            </a:r>
            <a:r>
              <a:rPr lang="nl-NL" sz="1500" dirty="0">
                <a:latin typeface="Verdana"/>
                <a:cs typeface="Verdana"/>
              </a:rPr>
              <a:t> </a:t>
            </a:r>
            <a:r>
              <a:rPr lang="nl-NL" sz="1500" dirty="0" err="1">
                <a:latin typeface="Verdana"/>
                <a:cs typeface="Verdana"/>
              </a:rPr>
              <a:t>amet</a:t>
            </a:r>
            <a:r>
              <a:rPr lang="nl-NL" sz="1500" dirty="0">
                <a:latin typeface="Verdana"/>
                <a:cs typeface="Verdana"/>
              </a:rPr>
              <a:t>, </a:t>
            </a:r>
            <a:r>
              <a:rPr lang="nl-NL" sz="1500" dirty="0" err="1">
                <a:latin typeface="Verdana"/>
                <a:cs typeface="Verdana"/>
              </a:rPr>
              <a:t>consectetuer</a:t>
            </a:r>
            <a:r>
              <a:rPr lang="nl-NL" sz="1500" dirty="0">
                <a:latin typeface="Verdana"/>
                <a:cs typeface="Verdana"/>
              </a:rPr>
              <a:t> </a:t>
            </a:r>
            <a:r>
              <a:rPr lang="nl-NL" sz="1500" dirty="0" err="1">
                <a:latin typeface="Verdana"/>
                <a:cs typeface="Verdana"/>
              </a:rPr>
              <a:t>adipiscing</a:t>
            </a:r>
            <a:r>
              <a:rPr lang="nl-NL" sz="1500" dirty="0">
                <a:latin typeface="Verdana"/>
                <a:cs typeface="Verdana"/>
              </a:rPr>
              <a:t> </a:t>
            </a:r>
            <a:r>
              <a:rPr lang="nl-NL" sz="1500" dirty="0" err="1">
                <a:latin typeface="Verdana"/>
                <a:cs typeface="Verdana"/>
              </a:rPr>
              <a:t>elit</a:t>
            </a:r>
            <a:r>
              <a:rPr lang="nl-NL" sz="1500" dirty="0">
                <a:latin typeface="Verdana"/>
                <a:cs typeface="Verdana"/>
              </a:rPr>
              <a:t>. </a:t>
            </a:r>
            <a:r>
              <a:rPr lang="nl-NL" sz="1500" dirty="0" err="1">
                <a:latin typeface="Verdana"/>
                <a:cs typeface="Verdana"/>
              </a:rPr>
              <a:t>Aenean</a:t>
            </a:r>
            <a:r>
              <a:rPr lang="nl-NL" sz="1500" dirty="0">
                <a:latin typeface="Verdana"/>
                <a:cs typeface="Verdana"/>
              </a:rPr>
              <a:t> commodo </a:t>
            </a:r>
            <a:r>
              <a:rPr lang="nl-NL" sz="1500" dirty="0" err="1">
                <a:latin typeface="Verdana"/>
                <a:cs typeface="Verdana"/>
              </a:rPr>
              <a:t>ligula</a:t>
            </a:r>
            <a:r>
              <a:rPr lang="nl-NL" sz="1500" dirty="0">
                <a:latin typeface="Verdana"/>
                <a:cs typeface="Verdana"/>
              </a:rPr>
              <a:t> </a:t>
            </a:r>
            <a:r>
              <a:rPr lang="nl-NL" sz="1500" dirty="0" err="1">
                <a:latin typeface="Verdana"/>
                <a:cs typeface="Verdana"/>
              </a:rPr>
              <a:t>eget</a:t>
            </a:r>
            <a:r>
              <a:rPr lang="nl-NL" sz="1500" dirty="0">
                <a:latin typeface="Verdana"/>
                <a:cs typeface="Verdana"/>
              </a:rPr>
              <a:t> </a:t>
            </a:r>
            <a:r>
              <a:rPr lang="nl-NL" sz="1500" dirty="0" err="1">
                <a:latin typeface="Verdana"/>
                <a:cs typeface="Verdana"/>
              </a:rPr>
              <a:t>dolor</a:t>
            </a:r>
            <a:r>
              <a:rPr lang="nl-NL" sz="1500" dirty="0">
                <a:latin typeface="Verdana"/>
                <a:cs typeface="Verdana"/>
              </a:rPr>
              <a:t>. </a:t>
            </a:r>
            <a:r>
              <a:rPr lang="nl-NL" sz="1500" dirty="0" err="1">
                <a:latin typeface="Verdana"/>
                <a:cs typeface="Verdana"/>
              </a:rPr>
              <a:t>Aenean</a:t>
            </a:r>
            <a:r>
              <a:rPr lang="nl-NL" sz="1500" dirty="0">
                <a:latin typeface="Verdana"/>
                <a:cs typeface="Verdana"/>
              </a:rPr>
              <a:t> massa. Cum </a:t>
            </a:r>
            <a:r>
              <a:rPr lang="nl-NL" sz="1500" dirty="0" err="1">
                <a:latin typeface="Verdana"/>
                <a:cs typeface="Verdana"/>
              </a:rPr>
              <a:t>sociis</a:t>
            </a:r>
            <a:r>
              <a:rPr lang="nl-NL" sz="1500" dirty="0">
                <a:latin typeface="Verdana"/>
                <a:cs typeface="Verdana"/>
              </a:rPr>
              <a:t> </a:t>
            </a:r>
            <a:r>
              <a:rPr lang="nl-NL" sz="1500" dirty="0" err="1">
                <a:latin typeface="Verdana"/>
                <a:cs typeface="Verdana"/>
              </a:rPr>
              <a:t>natoque</a:t>
            </a:r>
            <a:r>
              <a:rPr lang="nl-NL" sz="1500" dirty="0">
                <a:latin typeface="Verdana"/>
                <a:cs typeface="Verdana"/>
              </a:rPr>
              <a:t> </a:t>
            </a:r>
            <a:r>
              <a:rPr lang="nl-NL" sz="1500" dirty="0" err="1">
                <a:latin typeface="Verdana"/>
                <a:cs typeface="Verdana"/>
              </a:rPr>
              <a:t>penatibus</a:t>
            </a:r>
            <a:r>
              <a:rPr lang="nl-NL" sz="1500" dirty="0">
                <a:latin typeface="Verdana"/>
                <a:cs typeface="Verdana"/>
              </a:rPr>
              <a:t> et </a:t>
            </a:r>
            <a:r>
              <a:rPr lang="nl-NL" sz="1500" dirty="0" err="1">
                <a:latin typeface="Verdana"/>
                <a:cs typeface="Verdana"/>
              </a:rPr>
              <a:t>magnis</a:t>
            </a:r>
            <a:r>
              <a:rPr lang="nl-NL" sz="1500" dirty="0">
                <a:latin typeface="Verdana"/>
                <a:cs typeface="Verdana"/>
              </a:rPr>
              <a:t> dis </a:t>
            </a:r>
            <a:r>
              <a:rPr lang="nl-NL" sz="1500" dirty="0" err="1">
                <a:latin typeface="Verdana"/>
                <a:cs typeface="Verdana"/>
              </a:rPr>
              <a:t>parturient</a:t>
            </a:r>
            <a:r>
              <a:rPr lang="nl-NL" sz="1500" dirty="0">
                <a:latin typeface="Verdana"/>
                <a:cs typeface="Verdana"/>
              </a:rPr>
              <a:t> </a:t>
            </a:r>
            <a:r>
              <a:rPr lang="nl-NL" sz="1500" dirty="0" err="1">
                <a:latin typeface="Verdana"/>
                <a:cs typeface="Verdana"/>
              </a:rPr>
              <a:t>montes</a:t>
            </a:r>
            <a:r>
              <a:rPr lang="nl-NL" sz="1500" dirty="0">
                <a:latin typeface="Verdana"/>
                <a:cs typeface="Verdana"/>
              </a:rPr>
              <a:t>, </a:t>
            </a:r>
            <a:r>
              <a:rPr lang="nl-NL" sz="1500" dirty="0" err="1">
                <a:latin typeface="Verdana"/>
                <a:cs typeface="Verdana"/>
              </a:rPr>
              <a:t>nascetur</a:t>
            </a:r>
            <a:r>
              <a:rPr lang="nl-NL" sz="1500" dirty="0">
                <a:latin typeface="Verdana"/>
                <a:cs typeface="Verdana"/>
              </a:rPr>
              <a:t> </a:t>
            </a:r>
            <a:r>
              <a:rPr lang="nl-NL" sz="1500" dirty="0" err="1">
                <a:latin typeface="Verdana"/>
                <a:cs typeface="Verdana"/>
              </a:rPr>
              <a:t>ridiculus</a:t>
            </a:r>
            <a:r>
              <a:rPr lang="nl-NL" sz="1500" dirty="0">
                <a:latin typeface="Verdana"/>
                <a:cs typeface="Verdana"/>
              </a:rPr>
              <a:t> mus. </a:t>
            </a:r>
            <a:r>
              <a:rPr lang="nl-NL" sz="1500" dirty="0" err="1">
                <a:latin typeface="Verdana"/>
                <a:cs typeface="Verdana"/>
              </a:rPr>
              <a:t>Donec</a:t>
            </a:r>
            <a:r>
              <a:rPr lang="nl-NL" sz="1500" dirty="0">
                <a:latin typeface="Verdana"/>
                <a:cs typeface="Verdana"/>
              </a:rPr>
              <a:t> </a:t>
            </a:r>
            <a:r>
              <a:rPr lang="nl-NL" sz="1500" dirty="0" err="1">
                <a:latin typeface="Verdana"/>
                <a:cs typeface="Verdana"/>
              </a:rPr>
              <a:t>quam</a:t>
            </a:r>
            <a:r>
              <a:rPr lang="nl-NL" sz="1500" dirty="0">
                <a:latin typeface="Verdana"/>
                <a:cs typeface="Verdana"/>
              </a:rPr>
              <a:t> </a:t>
            </a:r>
            <a:r>
              <a:rPr lang="nl-NL" sz="1500" dirty="0" err="1">
                <a:latin typeface="Verdana"/>
                <a:cs typeface="Verdana"/>
              </a:rPr>
              <a:t>felis</a:t>
            </a:r>
            <a:r>
              <a:rPr lang="nl-NL" sz="1500" dirty="0">
                <a:latin typeface="Verdana"/>
                <a:cs typeface="Verdana"/>
              </a:rPr>
              <a:t>, </a:t>
            </a:r>
            <a:r>
              <a:rPr lang="nl-NL" sz="1500" dirty="0" err="1">
                <a:latin typeface="Verdana"/>
                <a:cs typeface="Verdana"/>
              </a:rPr>
              <a:t>ultricies</a:t>
            </a:r>
            <a:r>
              <a:rPr lang="nl-NL" sz="1500" dirty="0">
                <a:latin typeface="Verdana"/>
                <a:cs typeface="Verdana"/>
              </a:rPr>
              <a:t> </a:t>
            </a:r>
            <a:r>
              <a:rPr lang="nl-NL" sz="1500" dirty="0" err="1">
                <a:latin typeface="Verdana"/>
                <a:cs typeface="Verdana"/>
              </a:rPr>
              <a:t>nec</a:t>
            </a:r>
            <a:r>
              <a:rPr lang="nl-NL" sz="1500" dirty="0">
                <a:latin typeface="Verdana"/>
                <a:cs typeface="Verdana"/>
              </a:rPr>
              <a:t>, </a:t>
            </a:r>
            <a:r>
              <a:rPr lang="nl-NL" sz="1500" dirty="0" err="1">
                <a:latin typeface="Verdana"/>
                <a:cs typeface="Verdana"/>
              </a:rPr>
              <a:t>pellentesque</a:t>
            </a:r>
            <a:r>
              <a:rPr lang="nl-NL" sz="1500" dirty="0">
                <a:latin typeface="Verdana"/>
                <a:cs typeface="Verdana"/>
              </a:rPr>
              <a:t> </a:t>
            </a:r>
            <a:r>
              <a:rPr lang="nl-NL" sz="1500" dirty="0" err="1">
                <a:latin typeface="Verdana"/>
                <a:cs typeface="Verdana"/>
              </a:rPr>
              <a:t>eu</a:t>
            </a:r>
            <a:r>
              <a:rPr lang="nl-NL" sz="1500" dirty="0">
                <a:latin typeface="Verdana"/>
                <a:cs typeface="Verdana"/>
              </a:rPr>
              <a:t>, </a:t>
            </a:r>
            <a:r>
              <a:rPr lang="nl-NL" sz="1500" dirty="0" err="1">
                <a:latin typeface="Verdana"/>
                <a:cs typeface="Verdana"/>
              </a:rPr>
              <a:t>pretium</a:t>
            </a:r>
            <a:r>
              <a:rPr lang="nl-NL" sz="1500" dirty="0">
                <a:latin typeface="Verdana"/>
                <a:cs typeface="Verdana"/>
              </a:rPr>
              <a:t> </a:t>
            </a:r>
            <a:r>
              <a:rPr lang="nl-NL" sz="1500" dirty="0" err="1">
                <a:latin typeface="Verdana"/>
                <a:cs typeface="Verdana"/>
              </a:rPr>
              <a:t>quis</a:t>
            </a:r>
            <a:r>
              <a:rPr lang="nl-NL" sz="1500" dirty="0">
                <a:latin typeface="Verdana"/>
                <a:cs typeface="Verdana"/>
              </a:rPr>
              <a:t>, </a:t>
            </a:r>
            <a:r>
              <a:rPr lang="nl-NL" sz="1500" dirty="0" err="1">
                <a:latin typeface="Verdana"/>
                <a:cs typeface="Verdana"/>
              </a:rPr>
              <a:t>sem</a:t>
            </a:r>
            <a:r>
              <a:rPr lang="nl-NL" sz="1500" dirty="0">
                <a:latin typeface="Verdana"/>
                <a:cs typeface="Verdana"/>
              </a:rPr>
              <a:t>. </a:t>
            </a:r>
            <a:r>
              <a:rPr lang="nl-NL" sz="1500" dirty="0" err="1">
                <a:latin typeface="Verdana"/>
                <a:cs typeface="Verdana"/>
              </a:rPr>
              <a:t>Nulla</a:t>
            </a:r>
            <a:r>
              <a:rPr lang="nl-NL" sz="1500" dirty="0">
                <a:latin typeface="Verdana"/>
                <a:cs typeface="Verdana"/>
              </a:rPr>
              <a:t> </a:t>
            </a:r>
            <a:r>
              <a:rPr lang="nl-NL" sz="1500" dirty="0" err="1">
                <a:latin typeface="Verdana"/>
                <a:cs typeface="Verdana"/>
              </a:rPr>
              <a:t>consequat</a:t>
            </a:r>
            <a:r>
              <a:rPr lang="nl-NL" sz="1500" dirty="0">
                <a:latin typeface="Verdana"/>
                <a:cs typeface="Verdana"/>
              </a:rPr>
              <a:t> massa </a:t>
            </a:r>
            <a:r>
              <a:rPr lang="nl-NL" sz="1500" dirty="0" err="1">
                <a:latin typeface="Verdana"/>
                <a:cs typeface="Verdana"/>
              </a:rPr>
              <a:t>quis</a:t>
            </a:r>
            <a:r>
              <a:rPr lang="nl-NL" sz="1500" dirty="0">
                <a:latin typeface="Verdana"/>
                <a:cs typeface="Verdana"/>
              </a:rPr>
              <a:t> </a:t>
            </a:r>
            <a:r>
              <a:rPr lang="nl-NL" sz="1500" dirty="0" err="1">
                <a:latin typeface="Verdana"/>
                <a:cs typeface="Verdana"/>
              </a:rPr>
              <a:t>enim</a:t>
            </a:r>
            <a:r>
              <a:rPr lang="nl-NL" sz="1500" dirty="0">
                <a:latin typeface="Verdana"/>
                <a:cs typeface="Verdana"/>
              </a:rPr>
              <a:t>. </a:t>
            </a:r>
            <a:r>
              <a:rPr lang="nl-NL" sz="1500" dirty="0" err="1">
                <a:latin typeface="Verdana"/>
                <a:cs typeface="Verdana"/>
              </a:rPr>
              <a:t>Donec</a:t>
            </a:r>
            <a:r>
              <a:rPr lang="nl-NL" sz="1500" dirty="0">
                <a:latin typeface="Verdana"/>
                <a:cs typeface="Verdana"/>
              </a:rPr>
              <a:t> pede </a:t>
            </a:r>
            <a:r>
              <a:rPr lang="nl-NL" sz="1500" dirty="0" err="1">
                <a:latin typeface="Verdana"/>
                <a:cs typeface="Verdana"/>
              </a:rPr>
              <a:t>justo</a:t>
            </a:r>
            <a:r>
              <a:rPr lang="nl-NL" sz="1500" dirty="0">
                <a:latin typeface="Verdana"/>
                <a:cs typeface="Verdana"/>
              </a:rPr>
              <a:t>, </a:t>
            </a:r>
            <a:r>
              <a:rPr lang="nl-NL" sz="1500" dirty="0" err="1">
                <a:latin typeface="Verdana"/>
                <a:cs typeface="Verdana"/>
              </a:rPr>
              <a:t>fringilla</a:t>
            </a:r>
            <a:r>
              <a:rPr lang="nl-NL" sz="1500" dirty="0">
                <a:latin typeface="Verdana"/>
                <a:cs typeface="Verdana"/>
              </a:rPr>
              <a:t> vel, </a:t>
            </a:r>
            <a:r>
              <a:rPr lang="nl-NL" sz="1500" dirty="0" err="1">
                <a:latin typeface="Verdana"/>
                <a:cs typeface="Verdana"/>
              </a:rPr>
              <a:t>aliquet</a:t>
            </a:r>
            <a:r>
              <a:rPr lang="nl-NL" sz="1500" dirty="0">
                <a:latin typeface="Verdana"/>
                <a:cs typeface="Verdana"/>
              </a:rPr>
              <a:t> </a:t>
            </a:r>
            <a:r>
              <a:rPr lang="nl-NL" sz="1500" dirty="0" err="1">
                <a:latin typeface="Verdana"/>
                <a:cs typeface="Verdana"/>
              </a:rPr>
              <a:t>nec</a:t>
            </a:r>
            <a:r>
              <a:rPr lang="nl-NL" sz="1500" dirty="0">
                <a:latin typeface="Verdana"/>
                <a:cs typeface="Verdana"/>
              </a:rPr>
              <a:t>, </a:t>
            </a:r>
          </a:p>
        </p:txBody>
      </p:sp>
      <p:pic>
        <p:nvPicPr>
          <p:cNvPr id="19" name="Picture 18" descr="Logo DANS bovenschrif wit transparan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 y="6203234"/>
            <a:ext cx="1727200" cy="658734"/>
          </a:xfrm>
          <a:prstGeom prst="rect">
            <a:avLst/>
          </a:prstGeom>
        </p:spPr>
      </p:pic>
    </p:spTree>
    <p:extLst>
      <p:ext uri="{BB962C8B-B14F-4D97-AF65-F5344CB8AC3E}">
        <p14:creationId xmlns:p14="http://schemas.microsoft.com/office/powerpoint/2010/main" val="909221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nnensheet met opsomming">
    <p:spTree>
      <p:nvGrpSpPr>
        <p:cNvPr id="1" name=""/>
        <p:cNvGrpSpPr/>
        <p:nvPr/>
      </p:nvGrpSpPr>
      <p:grpSpPr>
        <a:xfrm>
          <a:off x="0" y="0"/>
          <a:ext cx="0" cy="0"/>
          <a:chOff x="0" y="0"/>
          <a:chExt cx="0" cy="0"/>
        </a:xfrm>
      </p:grpSpPr>
      <p:sp>
        <p:nvSpPr>
          <p:cNvPr id="8" name="Rectangle 7"/>
          <p:cNvSpPr/>
          <p:nvPr userDrawn="1"/>
        </p:nvSpPr>
        <p:spPr>
          <a:xfrm>
            <a:off x="0" y="6177835"/>
            <a:ext cx="9144000" cy="680166"/>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15340"/>
            <a:ext cx="9144000" cy="691745"/>
          </a:xfrm>
          <a:prstGeom prst="rect">
            <a:avLst/>
          </a:prstGeom>
        </p:spPr>
      </p:pic>
      <p:sp>
        <p:nvSpPr>
          <p:cNvPr id="14" name="Title Placeholder 6"/>
          <p:cNvSpPr>
            <a:spLocks noGrp="1"/>
          </p:cNvSpPr>
          <p:nvPr>
            <p:ph type="title"/>
          </p:nvPr>
        </p:nvSpPr>
        <p:spPr>
          <a:xfrm>
            <a:off x="104775" y="152220"/>
            <a:ext cx="8950110" cy="8241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Content Placeholder 2"/>
          <p:cNvSpPr>
            <a:spLocks noGrp="1"/>
          </p:cNvSpPr>
          <p:nvPr>
            <p:ph sz="quarter" idx="10" hasCustomPrompt="1"/>
          </p:nvPr>
        </p:nvSpPr>
        <p:spPr>
          <a:xfrm>
            <a:off x="104775" y="1736726"/>
            <a:ext cx="8686800" cy="3713163"/>
          </a:xfrm>
        </p:spPr>
        <p:txBody>
          <a:bodyPr/>
          <a:lstStyle>
            <a:lvl1pPr marL="0" indent="0">
              <a:lnSpc>
                <a:spcPct val="90000"/>
              </a:lnSpc>
              <a:buFont typeface="Arial" charset="0"/>
              <a:buNone/>
              <a:defRPr sz="2100"/>
            </a:lvl1pPr>
          </a:lstStyle>
          <a:p>
            <a:pPr>
              <a:lnSpc>
                <a:spcPct val="90000"/>
              </a:lnSpc>
              <a:defRPr/>
            </a:pPr>
            <a:r>
              <a:rPr lang="nl-NL" sz="1500" dirty="0" err="1">
                <a:latin typeface="Verdana"/>
                <a:cs typeface="Verdana"/>
              </a:rPr>
              <a:t>Lorem</a:t>
            </a:r>
            <a:r>
              <a:rPr lang="nl-NL" sz="1500" dirty="0">
                <a:latin typeface="Verdana"/>
                <a:cs typeface="Verdana"/>
              </a:rPr>
              <a:t> </a:t>
            </a:r>
            <a:r>
              <a:rPr lang="nl-NL" sz="1500" dirty="0" err="1">
                <a:latin typeface="Verdana"/>
                <a:cs typeface="Verdana"/>
              </a:rPr>
              <a:t>ipsum</a:t>
            </a:r>
            <a:r>
              <a:rPr lang="nl-NL" sz="1500" dirty="0">
                <a:latin typeface="Verdana"/>
                <a:cs typeface="Verdana"/>
              </a:rPr>
              <a:t> </a:t>
            </a:r>
            <a:r>
              <a:rPr lang="nl-NL" sz="1500" dirty="0" err="1">
                <a:latin typeface="Verdana"/>
                <a:cs typeface="Verdana"/>
              </a:rPr>
              <a:t>dolor</a:t>
            </a:r>
            <a:r>
              <a:rPr lang="nl-NL" sz="1500" dirty="0">
                <a:latin typeface="Verdana"/>
                <a:cs typeface="Verdana"/>
              </a:rPr>
              <a:t>:</a:t>
            </a:r>
          </a:p>
          <a:p>
            <a:pPr marL="342900" indent="-342900">
              <a:lnSpc>
                <a:spcPct val="90000"/>
              </a:lnSpc>
              <a:buFont typeface="Arial" charset="0"/>
              <a:buChar char="•"/>
              <a:defRPr/>
            </a:pPr>
            <a:r>
              <a:rPr lang="nl-NL" sz="1500" dirty="0" err="1">
                <a:latin typeface="Verdana"/>
                <a:cs typeface="Verdana"/>
              </a:rPr>
              <a:t>Sit</a:t>
            </a:r>
            <a:r>
              <a:rPr lang="nl-NL" sz="1500" dirty="0">
                <a:latin typeface="Verdana"/>
                <a:cs typeface="Verdana"/>
              </a:rPr>
              <a:t> </a:t>
            </a:r>
            <a:r>
              <a:rPr lang="nl-NL" sz="1500" dirty="0" err="1">
                <a:latin typeface="Verdana"/>
                <a:cs typeface="Verdana"/>
              </a:rPr>
              <a:t>amet</a:t>
            </a:r>
            <a:r>
              <a:rPr lang="nl-NL" sz="1500" dirty="0">
                <a:latin typeface="Verdana"/>
                <a:cs typeface="Verdana"/>
              </a:rPr>
              <a:t>, </a:t>
            </a:r>
            <a:r>
              <a:rPr lang="nl-NL" sz="1500" dirty="0" err="1">
                <a:latin typeface="Verdana"/>
                <a:cs typeface="Verdana"/>
              </a:rPr>
              <a:t>consectetuer</a:t>
            </a:r>
            <a:r>
              <a:rPr lang="nl-NL" sz="1500" dirty="0">
                <a:latin typeface="Verdana"/>
                <a:cs typeface="Verdana"/>
              </a:rPr>
              <a:t> </a:t>
            </a:r>
            <a:r>
              <a:rPr lang="nl-NL" sz="1500" dirty="0" err="1">
                <a:latin typeface="Verdana"/>
                <a:cs typeface="Verdana"/>
              </a:rPr>
              <a:t>adipiscing</a:t>
            </a:r>
            <a:r>
              <a:rPr lang="nl-NL" sz="1500" dirty="0">
                <a:latin typeface="Verdana"/>
                <a:cs typeface="Verdana"/>
              </a:rPr>
              <a:t> </a:t>
            </a:r>
            <a:r>
              <a:rPr lang="nl-NL" sz="1500" dirty="0" err="1">
                <a:latin typeface="Verdana"/>
                <a:cs typeface="Verdana"/>
              </a:rPr>
              <a:t>elit</a:t>
            </a:r>
            <a:r>
              <a:rPr lang="nl-NL" sz="1500" dirty="0">
                <a:latin typeface="Verdana"/>
                <a:cs typeface="Verdana"/>
              </a:rPr>
              <a:t>. </a:t>
            </a:r>
          </a:p>
          <a:p>
            <a:pPr marL="342900" indent="-342900">
              <a:lnSpc>
                <a:spcPct val="90000"/>
              </a:lnSpc>
              <a:buFont typeface="Arial" charset="0"/>
              <a:buChar char="•"/>
              <a:defRPr/>
            </a:pPr>
            <a:r>
              <a:rPr lang="nl-NL" sz="1500" dirty="0" err="1">
                <a:latin typeface="Verdana"/>
                <a:cs typeface="Verdana"/>
              </a:rPr>
              <a:t>Aenean</a:t>
            </a:r>
            <a:r>
              <a:rPr lang="nl-NL" sz="1500" dirty="0">
                <a:latin typeface="Verdana"/>
                <a:cs typeface="Verdana"/>
              </a:rPr>
              <a:t> commodo </a:t>
            </a:r>
            <a:r>
              <a:rPr lang="nl-NL" sz="1500" dirty="0" err="1">
                <a:latin typeface="Verdana"/>
                <a:cs typeface="Verdana"/>
              </a:rPr>
              <a:t>ligula</a:t>
            </a:r>
            <a:r>
              <a:rPr lang="nl-NL" sz="1500" dirty="0">
                <a:latin typeface="Verdana"/>
                <a:cs typeface="Verdana"/>
              </a:rPr>
              <a:t> </a:t>
            </a:r>
            <a:r>
              <a:rPr lang="nl-NL" sz="1500" dirty="0" err="1">
                <a:latin typeface="Verdana"/>
                <a:cs typeface="Verdana"/>
              </a:rPr>
              <a:t>eget</a:t>
            </a:r>
            <a:r>
              <a:rPr lang="nl-NL" sz="1500" dirty="0">
                <a:latin typeface="Verdana"/>
                <a:cs typeface="Verdana"/>
              </a:rPr>
              <a:t> </a:t>
            </a:r>
            <a:r>
              <a:rPr lang="nl-NL" sz="1500" dirty="0" err="1">
                <a:latin typeface="Verdana"/>
                <a:cs typeface="Verdana"/>
              </a:rPr>
              <a:t>dolor</a:t>
            </a:r>
            <a:r>
              <a:rPr lang="nl-NL" sz="1500" dirty="0">
                <a:latin typeface="Verdana"/>
                <a:cs typeface="Verdana"/>
              </a:rPr>
              <a:t>. </a:t>
            </a:r>
          </a:p>
          <a:p>
            <a:pPr marL="342900" indent="-342900">
              <a:lnSpc>
                <a:spcPct val="90000"/>
              </a:lnSpc>
              <a:buFont typeface="Arial" charset="0"/>
              <a:buChar char="•"/>
              <a:defRPr/>
            </a:pPr>
            <a:r>
              <a:rPr lang="nl-NL" sz="1500" dirty="0" err="1">
                <a:latin typeface="Verdana"/>
                <a:cs typeface="Verdana"/>
              </a:rPr>
              <a:t>Aenean</a:t>
            </a:r>
            <a:r>
              <a:rPr lang="nl-NL" sz="1500" dirty="0">
                <a:latin typeface="Verdana"/>
                <a:cs typeface="Verdana"/>
              </a:rPr>
              <a:t> massa. </a:t>
            </a:r>
          </a:p>
          <a:p>
            <a:pPr marL="342900" indent="-342900">
              <a:lnSpc>
                <a:spcPct val="90000"/>
              </a:lnSpc>
              <a:buFont typeface="Arial" charset="0"/>
              <a:buChar char="•"/>
              <a:defRPr/>
            </a:pPr>
            <a:r>
              <a:rPr lang="nl-NL" sz="1500" dirty="0">
                <a:latin typeface="Verdana"/>
                <a:cs typeface="Verdana"/>
              </a:rPr>
              <a:t>Cum </a:t>
            </a:r>
            <a:r>
              <a:rPr lang="nl-NL" sz="1500" dirty="0" err="1">
                <a:latin typeface="Verdana"/>
                <a:cs typeface="Verdana"/>
              </a:rPr>
              <a:t>sociis</a:t>
            </a:r>
            <a:r>
              <a:rPr lang="nl-NL" sz="1500" dirty="0">
                <a:latin typeface="Verdana"/>
                <a:cs typeface="Verdana"/>
              </a:rPr>
              <a:t> </a:t>
            </a:r>
            <a:r>
              <a:rPr lang="nl-NL" sz="1500" dirty="0" err="1">
                <a:latin typeface="Verdana"/>
                <a:cs typeface="Verdana"/>
              </a:rPr>
              <a:t>natoque</a:t>
            </a:r>
            <a:r>
              <a:rPr lang="nl-NL" sz="1500" dirty="0">
                <a:latin typeface="Verdana"/>
                <a:cs typeface="Verdana"/>
              </a:rPr>
              <a:t> </a:t>
            </a:r>
            <a:r>
              <a:rPr lang="nl-NL" sz="1500" dirty="0" err="1">
                <a:latin typeface="Verdana"/>
                <a:cs typeface="Verdana"/>
              </a:rPr>
              <a:t>penatibus</a:t>
            </a:r>
            <a:r>
              <a:rPr lang="nl-NL" sz="1500" dirty="0">
                <a:latin typeface="Verdana"/>
                <a:cs typeface="Verdana"/>
              </a:rPr>
              <a:t>. </a:t>
            </a:r>
          </a:p>
        </p:txBody>
      </p:sp>
      <p:pic>
        <p:nvPicPr>
          <p:cNvPr id="10" name="Picture 9" descr="Logo DANS bovenschrif wit transparant.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 y="6203234"/>
            <a:ext cx="1727200" cy="658734"/>
          </a:xfrm>
          <a:prstGeom prst="rect">
            <a:avLst/>
          </a:prstGeom>
        </p:spPr>
      </p:pic>
    </p:spTree>
    <p:extLst>
      <p:ext uri="{BB962C8B-B14F-4D97-AF65-F5344CB8AC3E}">
        <p14:creationId xmlns:p14="http://schemas.microsoft.com/office/powerpoint/2010/main" val="1758448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atste sheet">
    <p:spTree>
      <p:nvGrpSpPr>
        <p:cNvPr id="1" name=""/>
        <p:cNvGrpSpPr/>
        <p:nvPr/>
      </p:nvGrpSpPr>
      <p:grpSpPr>
        <a:xfrm>
          <a:off x="0" y="0"/>
          <a:ext cx="0" cy="0"/>
          <a:chOff x="0" y="0"/>
          <a:chExt cx="0" cy="0"/>
        </a:xfrm>
      </p:grpSpPr>
      <p:sp>
        <p:nvSpPr>
          <p:cNvPr id="10" name="Rectangle 9"/>
          <p:cNvSpPr/>
          <p:nvPr userDrawn="1"/>
        </p:nvSpPr>
        <p:spPr>
          <a:xfrm>
            <a:off x="0" y="6177835"/>
            <a:ext cx="9144000" cy="680166"/>
          </a:xfrm>
          <a:prstGeom prst="rect">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1" name="TextBox 10"/>
          <p:cNvSpPr txBox="1"/>
          <p:nvPr userDrawn="1"/>
        </p:nvSpPr>
        <p:spPr>
          <a:xfrm>
            <a:off x="-4763" y="6305550"/>
            <a:ext cx="9072563" cy="369332"/>
          </a:xfrm>
          <a:prstGeom prst="rect">
            <a:avLst/>
          </a:prstGeom>
          <a:noFill/>
        </p:spPr>
        <p:txBody>
          <a:bodyPr wrap="square" rtlCol="0">
            <a:spAutoFit/>
          </a:bodyPr>
          <a:lstStyle/>
          <a:p>
            <a:pPr algn="r"/>
            <a:r>
              <a:rPr lang="en-US" sz="900">
                <a:solidFill>
                  <a:schemeClr val="bg1"/>
                </a:solidFill>
                <a:latin typeface="Verdana"/>
                <a:cs typeface="Verdana"/>
              </a:rPr>
              <a:t>dans.knaw.nl</a:t>
            </a:r>
          </a:p>
          <a:p>
            <a:pPr algn="r"/>
            <a:r>
              <a:rPr lang="en-US" sz="900">
                <a:solidFill>
                  <a:schemeClr val="bg1"/>
                </a:solidFill>
                <a:latin typeface="Verdana"/>
                <a:cs typeface="Verdana"/>
              </a:rPr>
              <a:t>DANS is</a:t>
            </a:r>
            <a:r>
              <a:rPr lang="en-US" sz="900" baseline="0">
                <a:solidFill>
                  <a:schemeClr val="bg1"/>
                </a:solidFill>
                <a:latin typeface="Verdana"/>
                <a:cs typeface="Verdana"/>
              </a:rPr>
              <a:t> an</a:t>
            </a:r>
            <a:r>
              <a:rPr lang="en-US" sz="900">
                <a:solidFill>
                  <a:schemeClr val="bg1"/>
                </a:solidFill>
                <a:latin typeface="Verdana"/>
                <a:cs typeface="Verdana"/>
              </a:rPr>
              <a:t> institute</a:t>
            </a:r>
            <a:r>
              <a:rPr lang="en-US" sz="900" baseline="0">
                <a:solidFill>
                  <a:schemeClr val="bg1"/>
                </a:solidFill>
                <a:latin typeface="Verdana"/>
                <a:cs typeface="Verdana"/>
              </a:rPr>
              <a:t> of </a:t>
            </a:r>
            <a:r>
              <a:rPr lang="en-US" sz="900">
                <a:solidFill>
                  <a:schemeClr val="bg1"/>
                </a:solidFill>
                <a:latin typeface="Verdana"/>
                <a:cs typeface="Verdana"/>
              </a:rPr>
              <a:t>KNAW en NWO</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15340"/>
            <a:ext cx="9144000" cy="691745"/>
          </a:xfrm>
          <a:prstGeom prst="rect">
            <a:avLst/>
          </a:prstGeom>
        </p:spPr>
      </p:pic>
      <p:sp>
        <p:nvSpPr>
          <p:cNvPr id="3" name="Content Placeholder 2"/>
          <p:cNvSpPr>
            <a:spLocks noGrp="1"/>
          </p:cNvSpPr>
          <p:nvPr>
            <p:ph sz="quarter" idx="10" hasCustomPrompt="1"/>
          </p:nvPr>
        </p:nvSpPr>
        <p:spPr>
          <a:xfrm>
            <a:off x="107157" y="2157413"/>
            <a:ext cx="8960644" cy="1079500"/>
          </a:xfrm>
        </p:spPr>
        <p:txBody>
          <a:bodyPr/>
          <a:lstStyle>
            <a:lvl1pPr marL="0" indent="0">
              <a:buNone/>
              <a:defRPr sz="2100" baseline="0"/>
            </a:lvl1pPr>
          </a:lstStyle>
          <a:p>
            <a:pPr algn="ctr"/>
            <a:r>
              <a:rPr lang="nl-NL" sz="2250" dirty="0" err="1">
                <a:solidFill>
                  <a:srgbClr val="DC241F"/>
                </a:solidFill>
                <a:latin typeface="Verdana"/>
                <a:cs typeface="Verdana"/>
              </a:rPr>
              <a:t>Thanks</a:t>
            </a:r>
            <a:r>
              <a:rPr lang="nl-NL" sz="2250" dirty="0">
                <a:solidFill>
                  <a:srgbClr val="DC241F"/>
                </a:solidFill>
                <a:latin typeface="Verdana"/>
                <a:cs typeface="Verdana"/>
              </a:rPr>
              <a:t> </a:t>
            </a:r>
            <a:r>
              <a:rPr lang="nl-NL" sz="2250" dirty="0" err="1">
                <a:solidFill>
                  <a:srgbClr val="DC241F"/>
                </a:solidFill>
                <a:latin typeface="Verdana"/>
                <a:cs typeface="Verdana"/>
              </a:rPr>
              <a:t>for</a:t>
            </a:r>
            <a:r>
              <a:rPr lang="nl-NL" sz="2250" dirty="0">
                <a:solidFill>
                  <a:srgbClr val="DC241F"/>
                </a:solidFill>
                <a:latin typeface="Verdana"/>
                <a:cs typeface="Verdana"/>
              </a:rPr>
              <a:t> </a:t>
            </a:r>
            <a:r>
              <a:rPr lang="nl-NL" sz="2250" dirty="0" err="1">
                <a:solidFill>
                  <a:srgbClr val="DC241F"/>
                </a:solidFill>
                <a:latin typeface="Verdana"/>
                <a:cs typeface="Verdana"/>
              </a:rPr>
              <a:t>your</a:t>
            </a:r>
            <a:r>
              <a:rPr lang="nl-NL" sz="2250" dirty="0">
                <a:solidFill>
                  <a:srgbClr val="DC241F"/>
                </a:solidFill>
                <a:latin typeface="Verdana"/>
                <a:cs typeface="Verdana"/>
              </a:rPr>
              <a:t> attention</a:t>
            </a:r>
          </a:p>
        </p:txBody>
      </p:sp>
      <p:sp>
        <p:nvSpPr>
          <p:cNvPr id="5" name="Content Placeholder 4"/>
          <p:cNvSpPr>
            <a:spLocks noGrp="1"/>
          </p:cNvSpPr>
          <p:nvPr>
            <p:ph sz="quarter" idx="11" hasCustomPrompt="1"/>
          </p:nvPr>
        </p:nvSpPr>
        <p:spPr>
          <a:xfrm>
            <a:off x="111919" y="3495186"/>
            <a:ext cx="8955881" cy="482058"/>
          </a:xfrm>
        </p:spPr>
        <p:txBody>
          <a:bodyPr/>
          <a:lstStyle>
            <a:lvl1pPr marL="0" indent="0">
              <a:buNone/>
              <a:defRPr sz="2100"/>
            </a:lvl1pPr>
          </a:lstStyle>
          <a:p>
            <a:pPr algn="ctr"/>
            <a:r>
              <a:rPr lang="nl-NL" sz="1500" dirty="0" err="1">
                <a:latin typeface="Verdana"/>
                <a:cs typeface="Verdana"/>
              </a:rPr>
              <a:t>surname.lastname@dans.knaw.nl</a:t>
            </a:r>
            <a:endParaRPr lang="nl-NL" sz="1500" dirty="0">
              <a:latin typeface="Verdana"/>
              <a:cs typeface="Verdana"/>
            </a:endParaRPr>
          </a:p>
          <a:p>
            <a:pPr lvl="0"/>
            <a:endParaRPr lang="en-US" dirty="0"/>
          </a:p>
        </p:txBody>
      </p:sp>
      <p:sp>
        <p:nvSpPr>
          <p:cNvPr id="19" name="Content Placeholder 4"/>
          <p:cNvSpPr>
            <a:spLocks noGrp="1"/>
          </p:cNvSpPr>
          <p:nvPr>
            <p:ph sz="quarter" idx="12" hasCustomPrompt="1"/>
          </p:nvPr>
        </p:nvSpPr>
        <p:spPr>
          <a:xfrm>
            <a:off x="111919" y="3984287"/>
            <a:ext cx="8955881" cy="482058"/>
          </a:xfrm>
        </p:spPr>
        <p:txBody>
          <a:bodyPr/>
          <a:lstStyle>
            <a:lvl1pPr marL="0" indent="0">
              <a:buNone/>
              <a:defRPr sz="2100"/>
            </a:lvl1pPr>
          </a:lstStyle>
          <a:p>
            <a:pPr algn="ctr"/>
            <a:r>
              <a:rPr lang="nl-NL" sz="1500" dirty="0">
                <a:latin typeface="Verdana"/>
                <a:cs typeface="Verdana"/>
              </a:rPr>
              <a:t>Twitter: @DANSKNAW</a:t>
            </a:r>
          </a:p>
          <a:p>
            <a:pPr lvl="0"/>
            <a:endParaRPr lang="en-US" dirty="0"/>
          </a:p>
        </p:txBody>
      </p:sp>
      <p:sp>
        <p:nvSpPr>
          <p:cNvPr id="20" name="Content Placeholder 4"/>
          <p:cNvSpPr>
            <a:spLocks noGrp="1"/>
          </p:cNvSpPr>
          <p:nvPr>
            <p:ph sz="quarter" idx="13" hasCustomPrompt="1"/>
          </p:nvPr>
        </p:nvSpPr>
        <p:spPr>
          <a:xfrm>
            <a:off x="111919" y="4474033"/>
            <a:ext cx="8955881" cy="482058"/>
          </a:xfrm>
        </p:spPr>
        <p:txBody>
          <a:bodyPr/>
          <a:lstStyle>
            <a:lvl1pPr marL="0" indent="0">
              <a:buNone/>
              <a:defRPr sz="2100"/>
            </a:lvl1pPr>
          </a:lstStyle>
          <a:p>
            <a:pPr algn="ctr"/>
            <a:r>
              <a:rPr lang="nl-NL" sz="1500" dirty="0" err="1">
                <a:latin typeface="Verdana"/>
                <a:cs typeface="Verdana"/>
              </a:rPr>
              <a:t>dans.knaw.nl</a:t>
            </a:r>
            <a:r>
              <a:rPr lang="nl-NL" sz="1500" dirty="0">
                <a:latin typeface="Verdana"/>
                <a:cs typeface="Verdana"/>
              </a:rPr>
              <a:t>/en</a:t>
            </a:r>
          </a:p>
          <a:p>
            <a:pPr lvl="0"/>
            <a:endParaRPr lang="en-US" dirty="0"/>
          </a:p>
        </p:txBody>
      </p:sp>
      <p:pic>
        <p:nvPicPr>
          <p:cNvPr id="22" name="Picture 21" descr="Logo DANS.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3347" y="209218"/>
            <a:ext cx="2015653" cy="768681"/>
          </a:xfrm>
          <a:prstGeom prst="rect">
            <a:avLst/>
          </a:prstGeom>
        </p:spPr>
      </p:pic>
    </p:spTree>
    <p:extLst>
      <p:ext uri="{BB962C8B-B14F-4D97-AF65-F5344CB8AC3E}">
        <p14:creationId xmlns:p14="http://schemas.microsoft.com/office/powerpoint/2010/main" val="10209904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Placeholder 6"/>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924098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685800" rtl="0" eaLnBrk="1" latinLnBrk="0" hangingPunct="1">
        <a:lnSpc>
          <a:spcPct val="90000"/>
        </a:lnSpc>
        <a:spcBef>
          <a:spcPct val="0"/>
        </a:spcBef>
        <a:buNone/>
        <a:defRPr sz="3000" kern="1200">
          <a:solidFill>
            <a:schemeClr val="tx1"/>
          </a:solidFill>
          <a:latin typeface="Verdana" charset="0"/>
          <a:ea typeface="Verdana" charset="0"/>
          <a:cs typeface="Verdana"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Verdana" charset="0"/>
          <a:ea typeface="Verdana" charset="0"/>
          <a:cs typeface="Verdana" charset="0"/>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Verdana" charset="0"/>
          <a:ea typeface="Verdana" charset="0"/>
          <a:cs typeface="Verdana" charset="0"/>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Verdana" charset="0"/>
          <a:ea typeface="Verdana" charset="0"/>
          <a:cs typeface="Verdana" charset="0"/>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Verdana" charset="0"/>
          <a:ea typeface="Verdana" charset="0"/>
          <a:cs typeface="Verdana" charset="0"/>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Verdana" charset="0"/>
          <a:ea typeface="Verdana" charset="0"/>
          <a:cs typeface="Verdana"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edpb.europa.eu/our-work-tools/general-guidance/gdpr-guidelines-recommendations-best-practices_en"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www.vsnu.nl/en_GB/code-personal-data"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easy.dans.knaw.nl/ui/home" TargetMode="External"/><Relationship Id="rId7" Type="http://schemas.microsoft.com/office/2007/relationships/hdphoto" Target="../media/hdphoto1.wdp"/><Relationship Id="rId2" Type="http://schemas.openxmlformats.org/officeDocument/2006/relationships/hyperlink" Target="https://easy.dans.knaw.nl/"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dirty="0">
                <a:solidFill>
                  <a:srgbClr val="2CA3C6"/>
                </a:solidFill>
              </a:rPr>
              <a:t>Licensing and access control for research data at DANS</a:t>
            </a:r>
          </a:p>
        </p:txBody>
      </p:sp>
      <p:sp>
        <p:nvSpPr>
          <p:cNvPr id="3" name="Content Placeholder 2"/>
          <p:cNvSpPr>
            <a:spLocks noGrp="1"/>
          </p:cNvSpPr>
          <p:nvPr>
            <p:ph sz="quarter" idx="11"/>
          </p:nvPr>
        </p:nvSpPr>
        <p:spPr>
          <a:xfrm>
            <a:off x="163830" y="2794522"/>
            <a:ext cx="8960644" cy="1189037"/>
          </a:xfrm>
        </p:spPr>
        <p:txBody>
          <a:bodyPr/>
          <a:lstStyle/>
          <a:p>
            <a:r>
              <a:rPr lang="en-US" dirty="0"/>
              <a:t>Open access, restricted access and working with the GDPR</a:t>
            </a:r>
          </a:p>
        </p:txBody>
      </p:sp>
      <p:sp>
        <p:nvSpPr>
          <p:cNvPr id="4" name="Content Placeholder 3"/>
          <p:cNvSpPr>
            <a:spLocks noGrp="1"/>
          </p:cNvSpPr>
          <p:nvPr>
            <p:ph sz="quarter" idx="12"/>
          </p:nvPr>
        </p:nvSpPr>
        <p:spPr/>
        <p:txBody>
          <a:bodyPr/>
          <a:lstStyle/>
          <a:p>
            <a:r>
              <a:rPr lang="en-US" dirty="0"/>
              <a:t>Emilie Kraaikamp, Adviser Legal Affairs</a:t>
            </a:r>
          </a:p>
        </p:txBody>
      </p:sp>
      <p:sp>
        <p:nvSpPr>
          <p:cNvPr id="5" name="Content Placeholder 4"/>
          <p:cNvSpPr>
            <a:spLocks noGrp="1"/>
          </p:cNvSpPr>
          <p:nvPr>
            <p:ph sz="quarter" idx="13"/>
          </p:nvPr>
        </p:nvSpPr>
        <p:spPr/>
        <p:txBody>
          <a:bodyPr/>
          <a:lstStyle/>
          <a:p>
            <a:endParaRPr lang="en-US" dirty="0"/>
          </a:p>
        </p:txBody>
      </p:sp>
      <p:sp>
        <p:nvSpPr>
          <p:cNvPr id="6" name="Content Placeholder 5"/>
          <p:cNvSpPr>
            <a:spLocks noGrp="1"/>
          </p:cNvSpPr>
          <p:nvPr>
            <p:ph sz="quarter" idx="14"/>
          </p:nvPr>
        </p:nvSpPr>
        <p:spPr>
          <a:xfrm>
            <a:off x="178023" y="5285551"/>
            <a:ext cx="8889206" cy="730905"/>
          </a:xfrm>
        </p:spPr>
        <p:txBody>
          <a:bodyPr>
            <a:normAutofit/>
          </a:bodyPr>
          <a:lstStyle/>
          <a:p>
            <a:r>
              <a:rPr lang="en-US" dirty="0"/>
              <a:t>August 30, GDPR in research - what does it mean for research institutions?, TU Delft</a:t>
            </a:r>
          </a:p>
          <a:p>
            <a:endParaRPr lang="en-US" dirty="0"/>
          </a:p>
        </p:txBody>
      </p:sp>
    </p:spTree>
    <p:extLst>
      <p:ext uri="{BB962C8B-B14F-4D97-AF65-F5344CB8AC3E}">
        <p14:creationId xmlns:p14="http://schemas.microsoft.com/office/powerpoint/2010/main" val="40290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3E255-5CAC-BA43-9F61-B5AE9CEE6FF3}"/>
              </a:ext>
            </a:extLst>
          </p:cNvPr>
          <p:cNvSpPr>
            <a:spLocks noGrp="1"/>
          </p:cNvSpPr>
          <p:nvPr>
            <p:ph type="title"/>
          </p:nvPr>
        </p:nvSpPr>
        <p:spPr/>
        <p:txBody>
          <a:bodyPr/>
          <a:lstStyle/>
          <a:p>
            <a:r>
              <a:rPr lang="nl-NL"/>
              <a:t>GDPR &amp; Research - </a:t>
            </a:r>
            <a:r>
              <a:rPr lang="nl-NL" err="1"/>
              <a:t>Principles</a:t>
            </a:r>
            <a:endParaRPr lang="nl-NL"/>
          </a:p>
        </p:txBody>
      </p:sp>
      <p:sp>
        <p:nvSpPr>
          <p:cNvPr id="3" name="Content Placeholder 2">
            <a:extLst>
              <a:ext uri="{FF2B5EF4-FFF2-40B4-BE49-F238E27FC236}">
                <a16:creationId xmlns:a16="http://schemas.microsoft.com/office/drawing/2014/main" id="{22148D76-1D1D-FE48-8578-9D66564C67CF}"/>
              </a:ext>
            </a:extLst>
          </p:cNvPr>
          <p:cNvSpPr>
            <a:spLocks noGrp="1"/>
          </p:cNvSpPr>
          <p:nvPr>
            <p:ph sz="quarter" idx="10"/>
          </p:nvPr>
        </p:nvSpPr>
        <p:spPr/>
        <p:txBody>
          <a:bodyPr>
            <a:normAutofit lnSpcReduction="10000"/>
          </a:bodyPr>
          <a:lstStyle/>
          <a:p>
            <a:r>
              <a:rPr lang="nl-NL" b="1" err="1"/>
              <a:t>Article</a:t>
            </a:r>
            <a:r>
              <a:rPr lang="nl-NL" b="1"/>
              <a:t> 5.1b </a:t>
            </a:r>
            <a:r>
              <a:rPr lang="nl-NL"/>
              <a:t>Personal data </a:t>
            </a:r>
            <a:r>
              <a:rPr lang="nl-NL" err="1"/>
              <a:t>shall</a:t>
            </a:r>
            <a:r>
              <a:rPr lang="nl-NL"/>
              <a:t> </a:t>
            </a:r>
            <a:r>
              <a:rPr lang="nl-NL" err="1"/>
              <a:t>be</a:t>
            </a:r>
            <a:r>
              <a:rPr lang="nl-NL"/>
              <a:t> </a:t>
            </a:r>
            <a:r>
              <a:rPr lang="en-US"/>
              <a:t>collected for specified, explicit and legitimate purposes and not further processed in a manner that is incompatible with those purposes; </a:t>
            </a:r>
            <a:r>
              <a:rPr lang="en-US" b="1">
                <a:solidFill>
                  <a:srgbClr val="31ADDA"/>
                </a:solidFill>
              </a:rPr>
              <a:t>further processing for </a:t>
            </a:r>
            <a:r>
              <a:rPr lang="en-US"/>
              <a:t>archiving purposes in the public interest, </a:t>
            </a:r>
            <a:r>
              <a:rPr lang="en-US" b="1">
                <a:solidFill>
                  <a:srgbClr val="31ADDA"/>
                </a:solidFill>
              </a:rPr>
              <a:t>scientific</a:t>
            </a:r>
            <a:r>
              <a:rPr lang="en-US">
                <a:solidFill>
                  <a:srgbClr val="31ADDA"/>
                </a:solidFill>
              </a:rPr>
              <a:t> </a:t>
            </a:r>
            <a:r>
              <a:rPr lang="en-US" b="1">
                <a:solidFill>
                  <a:srgbClr val="31ADDA"/>
                </a:solidFill>
              </a:rPr>
              <a:t>or historical research purposes</a:t>
            </a:r>
            <a:r>
              <a:rPr lang="en-US">
                <a:solidFill>
                  <a:srgbClr val="31ADDA"/>
                </a:solidFill>
              </a:rPr>
              <a:t> </a:t>
            </a:r>
            <a:r>
              <a:rPr lang="en-US"/>
              <a:t>or statistical purposes </a:t>
            </a:r>
            <a:r>
              <a:rPr lang="en-US" b="1">
                <a:solidFill>
                  <a:srgbClr val="31ADDA"/>
                </a:solidFill>
              </a:rPr>
              <a:t>shall</a:t>
            </a:r>
            <a:r>
              <a:rPr lang="en-US"/>
              <a:t>, in accordance with Article 89(1), </a:t>
            </a:r>
            <a:r>
              <a:rPr lang="en-US" b="1">
                <a:solidFill>
                  <a:srgbClr val="31ADDA"/>
                </a:solidFill>
              </a:rPr>
              <a:t>not be considered to be incompatible with the initial purposes (‘purpose limitation</a:t>
            </a:r>
            <a:r>
              <a:rPr lang="en-US"/>
              <a:t>’); </a:t>
            </a:r>
          </a:p>
          <a:p>
            <a:endParaRPr lang="nl-NL"/>
          </a:p>
          <a:p>
            <a:r>
              <a:rPr lang="nl-NL" b="1" err="1"/>
              <a:t>Article</a:t>
            </a:r>
            <a:r>
              <a:rPr lang="nl-NL" b="1"/>
              <a:t> 5.1c </a:t>
            </a:r>
            <a:r>
              <a:rPr lang="nl-NL"/>
              <a:t>Personal data </a:t>
            </a:r>
            <a:r>
              <a:rPr lang="nl-NL" err="1"/>
              <a:t>shall</a:t>
            </a:r>
            <a:r>
              <a:rPr lang="nl-NL"/>
              <a:t> </a:t>
            </a:r>
            <a:r>
              <a:rPr lang="nl-NL" err="1"/>
              <a:t>be</a:t>
            </a:r>
            <a:r>
              <a:rPr lang="nl-NL"/>
              <a:t> adequate, relevant </a:t>
            </a:r>
            <a:r>
              <a:rPr lang="nl-NL" err="1"/>
              <a:t>and</a:t>
            </a:r>
            <a:r>
              <a:rPr lang="nl-NL"/>
              <a:t> </a:t>
            </a:r>
            <a:r>
              <a:rPr lang="nl-NL" err="1"/>
              <a:t>limited</a:t>
            </a:r>
            <a:r>
              <a:rPr lang="nl-NL"/>
              <a:t> </a:t>
            </a:r>
            <a:r>
              <a:rPr lang="nl-NL" err="1"/>
              <a:t>to</a:t>
            </a:r>
            <a:r>
              <a:rPr lang="nl-NL"/>
              <a:t> </a:t>
            </a:r>
            <a:r>
              <a:rPr lang="nl-NL" err="1"/>
              <a:t>what</a:t>
            </a:r>
            <a:r>
              <a:rPr lang="nl-NL"/>
              <a:t> is </a:t>
            </a:r>
            <a:r>
              <a:rPr lang="nl-NL" err="1"/>
              <a:t>necessary</a:t>
            </a:r>
            <a:r>
              <a:rPr lang="nl-NL"/>
              <a:t> in </a:t>
            </a:r>
            <a:r>
              <a:rPr lang="nl-NL" err="1"/>
              <a:t>relation</a:t>
            </a:r>
            <a:r>
              <a:rPr lang="nl-NL"/>
              <a:t> </a:t>
            </a:r>
            <a:r>
              <a:rPr lang="nl-NL" err="1"/>
              <a:t>to</a:t>
            </a:r>
            <a:r>
              <a:rPr lang="nl-NL"/>
              <a:t> </a:t>
            </a:r>
            <a:r>
              <a:rPr lang="nl-NL" err="1"/>
              <a:t>the</a:t>
            </a:r>
            <a:r>
              <a:rPr lang="nl-NL"/>
              <a:t> </a:t>
            </a:r>
            <a:r>
              <a:rPr lang="nl-NL" err="1"/>
              <a:t>purposes</a:t>
            </a:r>
            <a:r>
              <a:rPr lang="nl-NL"/>
              <a:t> </a:t>
            </a:r>
            <a:r>
              <a:rPr lang="nl-NL" err="1"/>
              <a:t>for</a:t>
            </a:r>
            <a:r>
              <a:rPr lang="nl-NL"/>
              <a:t> </a:t>
            </a:r>
            <a:r>
              <a:rPr lang="nl-NL" err="1"/>
              <a:t>which</a:t>
            </a:r>
            <a:r>
              <a:rPr lang="nl-NL"/>
              <a:t> </a:t>
            </a:r>
            <a:r>
              <a:rPr lang="nl-NL" err="1"/>
              <a:t>they</a:t>
            </a:r>
            <a:r>
              <a:rPr lang="nl-NL"/>
              <a:t> are </a:t>
            </a:r>
            <a:r>
              <a:rPr lang="nl-NL" err="1"/>
              <a:t>processed</a:t>
            </a:r>
            <a:r>
              <a:rPr lang="nl-NL"/>
              <a:t> (‘</a:t>
            </a:r>
            <a:r>
              <a:rPr lang="nl-NL" b="1">
                <a:solidFill>
                  <a:srgbClr val="31ADDA"/>
                </a:solidFill>
              </a:rPr>
              <a:t>data </a:t>
            </a:r>
            <a:r>
              <a:rPr lang="nl-NL" b="1" err="1">
                <a:solidFill>
                  <a:srgbClr val="31ADDA"/>
                </a:solidFill>
              </a:rPr>
              <a:t>minimisation</a:t>
            </a:r>
            <a:r>
              <a:rPr lang="nl-NL"/>
              <a:t>’); </a:t>
            </a:r>
          </a:p>
          <a:p>
            <a:endParaRPr lang="nl-NL"/>
          </a:p>
        </p:txBody>
      </p:sp>
    </p:spTree>
    <p:extLst>
      <p:ext uri="{BB962C8B-B14F-4D97-AF65-F5344CB8AC3E}">
        <p14:creationId xmlns:p14="http://schemas.microsoft.com/office/powerpoint/2010/main" val="352599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B90AE-D4A3-8A42-A061-77175A024E5C}"/>
              </a:ext>
            </a:extLst>
          </p:cNvPr>
          <p:cNvSpPr>
            <a:spLocks noGrp="1"/>
          </p:cNvSpPr>
          <p:nvPr>
            <p:ph type="title"/>
          </p:nvPr>
        </p:nvSpPr>
        <p:spPr/>
        <p:txBody>
          <a:bodyPr/>
          <a:lstStyle/>
          <a:p>
            <a:r>
              <a:rPr lang="nl-NL"/>
              <a:t>GDPR &amp; Research - </a:t>
            </a:r>
            <a:r>
              <a:rPr lang="nl-NL" err="1"/>
              <a:t>Safeguards</a:t>
            </a:r>
            <a:r>
              <a:rPr lang="nl-NL"/>
              <a:t>…</a:t>
            </a:r>
          </a:p>
        </p:txBody>
      </p:sp>
      <p:sp>
        <p:nvSpPr>
          <p:cNvPr id="3" name="Content Placeholder 2">
            <a:extLst>
              <a:ext uri="{FF2B5EF4-FFF2-40B4-BE49-F238E27FC236}">
                <a16:creationId xmlns:a16="http://schemas.microsoft.com/office/drawing/2014/main" id="{F7388208-C2C9-2B48-94E1-61406BC90E99}"/>
              </a:ext>
            </a:extLst>
          </p:cNvPr>
          <p:cNvSpPr>
            <a:spLocks noGrp="1"/>
          </p:cNvSpPr>
          <p:nvPr>
            <p:ph sz="quarter" idx="10"/>
          </p:nvPr>
        </p:nvSpPr>
        <p:spPr/>
        <p:txBody>
          <a:bodyPr>
            <a:normAutofit fontScale="92500"/>
          </a:bodyPr>
          <a:lstStyle/>
          <a:p>
            <a:r>
              <a:rPr lang="en-US" b="1"/>
              <a:t>Article 89.1</a:t>
            </a:r>
            <a:r>
              <a:rPr lang="en-US"/>
              <a:t>.Processing for archiving purposes in the public interest, scientific or historical research purposes or statistical purposes, shall be subject to appropriate safeguards, in accordance with this Regulation, for the rights and freedoms of the data subject. </a:t>
            </a:r>
            <a:r>
              <a:rPr lang="en-US" b="1">
                <a:solidFill>
                  <a:srgbClr val="31ADDA"/>
                </a:solidFill>
              </a:rPr>
              <a:t>Those safeguards shall ensure that technical and </a:t>
            </a:r>
            <a:r>
              <a:rPr lang="en-US" b="1" err="1">
                <a:solidFill>
                  <a:srgbClr val="31ADDA"/>
                </a:solidFill>
              </a:rPr>
              <a:t>organisational</a:t>
            </a:r>
            <a:r>
              <a:rPr lang="en-US" b="1">
                <a:solidFill>
                  <a:srgbClr val="31ADDA"/>
                </a:solidFill>
              </a:rPr>
              <a:t> measures are in place in particular in order to ensure respect for the principle of data </a:t>
            </a:r>
            <a:r>
              <a:rPr lang="en-US" b="1" err="1">
                <a:solidFill>
                  <a:srgbClr val="31ADDA"/>
                </a:solidFill>
              </a:rPr>
              <a:t>minimisation</a:t>
            </a:r>
            <a:r>
              <a:rPr lang="en-US" b="1">
                <a:solidFill>
                  <a:srgbClr val="31ADDA"/>
                </a:solidFill>
              </a:rPr>
              <a:t>. </a:t>
            </a:r>
          </a:p>
          <a:p>
            <a:endParaRPr lang="en-US"/>
          </a:p>
          <a:p>
            <a:r>
              <a:rPr lang="en-US"/>
              <a:t>Those measures </a:t>
            </a:r>
            <a:r>
              <a:rPr lang="en-US" b="1">
                <a:solidFill>
                  <a:srgbClr val="31ADDA"/>
                </a:solidFill>
              </a:rPr>
              <a:t>may include </a:t>
            </a:r>
            <a:r>
              <a:rPr lang="en-US" b="1" err="1">
                <a:solidFill>
                  <a:srgbClr val="31ADDA"/>
                </a:solidFill>
              </a:rPr>
              <a:t>pseudonymisation</a:t>
            </a:r>
            <a:r>
              <a:rPr lang="en-US" b="1">
                <a:solidFill>
                  <a:srgbClr val="31ADDA"/>
                </a:solidFill>
              </a:rPr>
              <a:t> </a:t>
            </a:r>
            <a:r>
              <a:rPr lang="en-US"/>
              <a:t>provided that those purposes can be fulfilled in that manner. Where those purposes can be fulfilled by further processing which does not permit or no longer permits the identification of data subjects, those purposes shall be fulfilled in that manner. </a:t>
            </a:r>
          </a:p>
          <a:p>
            <a:endParaRPr lang="nl-NL"/>
          </a:p>
        </p:txBody>
      </p:sp>
    </p:spTree>
    <p:extLst>
      <p:ext uri="{BB962C8B-B14F-4D97-AF65-F5344CB8AC3E}">
        <p14:creationId xmlns:p14="http://schemas.microsoft.com/office/powerpoint/2010/main" val="1630939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8FAC-D16C-3746-82C7-6866681E47FA}"/>
              </a:ext>
            </a:extLst>
          </p:cNvPr>
          <p:cNvSpPr>
            <a:spLocks noGrp="1"/>
          </p:cNvSpPr>
          <p:nvPr>
            <p:ph type="title"/>
          </p:nvPr>
        </p:nvSpPr>
        <p:spPr/>
        <p:txBody>
          <a:bodyPr>
            <a:normAutofit/>
          </a:bodyPr>
          <a:lstStyle/>
          <a:p>
            <a:r>
              <a:rPr lang="nl-NL"/>
              <a:t>Summary brief </a:t>
            </a:r>
            <a:r>
              <a:rPr lang="nl-NL" err="1"/>
              <a:t>overview</a:t>
            </a:r>
            <a:endParaRPr lang="nl-NL"/>
          </a:p>
        </p:txBody>
      </p:sp>
      <p:sp>
        <p:nvSpPr>
          <p:cNvPr id="3" name="Content Placeholder 2">
            <a:extLst>
              <a:ext uri="{FF2B5EF4-FFF2-40B4-BE49-F238E27FC236}">
                <a16:creationId xmlns:a16="http://schemas.microsoft.com/office/drawing/2014/main" id="{836535DC-B837-8F49-BCFC-C93BCEFAA72B}"/>
              </a:ext>
            </a:extLst>
          </p:cNvPr>
          <p:cNvSpPr>
            <a:spLocks noGrp="1"/>
          </p:cNvSpPr>
          <p:nvPr>
            <p:ph sz="quarter" idx="10"/>
          </p:nvPr>
        </p:nvSpPr>
        <p:spPr/>
        <p:txBody>
          <a:bodyPr/>
          <a:lstStyle/>
          <a:p>
            <a:endParaRPr lang="nl-NL" dirty="0"/>
          </a:p>
        </p:txBody>
      </p:sp>
      <p:sp>
        <p:nvSpPr>
          <p:cNvPr id="5" name="TextBox 4">
            <a:extLst>
              <a:ext uri="{FF2B5EF4-FFF2-40B4-BE49-F238E27FC236}">
                <a16:creationId xmlns:a16="http://schemas.microsoft.com/office/drawing/2014/main" id="{621CE986-7E26-7E47-8E95-8AB8E5E5A893}"/>
              </a:ext>
            </a:extLst>
          </p:cNvPr>
          <p:cNvSpPr txBox="1"/>
          <p:nvPr/>
        </p:nvSpPr>
        <p:spPr>
          <a:xfrm>
            <a:off x="104775" y="3234299"/>
            <a:ext cx="3157732" cy="1477328"/>
          </a:xfrm>
          <a:prstGeom prst="rect">
            <a:avLst/>
          </a:prstGeom>
          <a:noFill/>
        </p:spPr>
        <p:txBody>
          <a:bodyPr wrap="square" rtlCol="0">
            <a:spAutoFit/>
          </a:bodyPr>
          <a:lstStyle/>
          <a:p>
            <a:pPr algn="r"/>
            <a:endParaRPr lang="nl-NL" dirty="0"/>
          </a:p>
          <a:p>
            <a:pPr marL="342900" indent="-342900">
              <a:buFont typeface="Arial" panose="020B0604020202020204" pitchFamily="34" charset="0"/>
              <a:buChar char="•"/>
            </a:pPr>
            <a:r>
              <a:rPr lang="nl-NL" dirty="0">
                <a:latin typeface="Verdana" panose="020B0604030504040204" pitchFamily="34" charset="0"/>
                <a:ea typeface="Verdana" panose="020B0604030504040204" pitchFamily="34" charset="0"/>
                <a:cs typeface="Verdana" panose="020B0604030504040204" pitchFamily="34" charset="0"/>
              </a:rPr>
              <a:t>Consent </a:t>
            </a:r>
            <a:r>
              <a:rPr lang="nl-NL" dirty="0" err="1">
                <a:latin typeface="Verdana" panose="020B0604030504040204" pitchFamily="34" charset="0"/>
                <a:ea typeface="Verdana" panose="020B0604030504040204" pitchFamily="34" charset="0"/>
                <a:cs typeface="Verdana" panose="020B0604030504040204" pitchFamily="34" charset="0"/>
              </a:rPr>
              <a:t>arrangements</a:t>
            </a:r>
            <a:endParaRPr lang="nl-NL"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dirty="0" err="1">
                <a:latin typeface="Verdana" panose="020B0604030504040204" pitchFamily="34" charset="0"/>
                <a:ea typeface="Verdana" panose="020B0604030504040204" pitchFamily="34" charset="0"/>
                <a:cs typeface="Verdana" panose="020B0604030504040204" pitchFamily="34" charset="0"/>
              </a:rPr>
              <a:t>Purpose</a:t>
            </a:r>
            <a:r>
              <a:rPr lang="nl-NL" dirty="0">
                <a:latin typeface="Verdana" panose="020B0604030504040204" pitchFamily="34" charset="0"/>
                <a:ea typeface="Verdana" panose="020B0604030504040204" pitchFamily="34" charset="0"/>
                <a:cs typeface="Verdana" panose="020B0604030504040204" pitchFamily="34" charset="0"/>
              </a:rPr>
              <a:t> </a:t>
            </a:r>
            <a:r>
              <a:rPr lang="nl-NL" dirty="0" err="1">
                <a:latin typeface="Verdana" panose="020B0604030504040204" pitchFamily="34" charset="0"/>
                <a:ea typeface="Verdana" panose="020B0604030504040204" pitchFamily="34" charset="0"/>
                <a:cs typeface="Verdana" panose="020B0604030504040204" pitchFamily="34" charset="0"/>
              </a:rPr>
              <a:t>limitation</a:t>
            </a:r>
            <a:endParaRPr lang="nl-NL" dirty="0">
              <a:latin typeface="Verdana" panose="020B0604030504040204" pitchFamily="34" charset="0"/>
              <a:ea typeface="Verdana" panose="020B0604030504040204" pitchFamily="34" charset="0"/>
              <a:cs typeface="Verdana" panose="020B0604030504040204" pitchFamily="34" charset="0"/>
            </a:endParaRPr>
          </a:p>
          <a:p>
            <a:pPr marL="342900" indent="-342900">
              <a:buFont typeface="Arial" panose="020B0604020202020204" pitchFamily="34" charset="0"/>
              <a:buChar char="•"/>
            </a:pPr>
            <a:r>
              <a:rPr lang="nl-NL" dirty="0">
                <a:latin typeface="Verdana" panose="020B0604030504040204" pitchFamily="34" charset="0"/>
                <a:ea typeface="Verdana" panose="020B0604030504040204" pitchFamily="34" charset="0"/>
                <a:cs typeface="Verdana" panose="020B0604030504040204" pitchFamily="34" charset="0"/>
              </a:rPr>
              <a:t>Data </a:t>
            </a:r>
            <a:r>
              <a:rPr lang="nl-NL" dirty="0" err="1">
                <a:latin typeface="Verdana" panose="020B0604030504040204" pitchFamily="34" charset="0"/>
                <a:ea typeface="Verdana" panose="020B0604030504040204" pitchFamily="34" charset="0"/>
                <a:cs typeface="Verdana" panose="020B0604030504040204" pitchFamily="34" charset="0"/>
              </a:rPr>
              <a:t>minimisation</a:t>
            </a:r>
            <a:endParaRPr lang="nl-NL" dirty="0">
              <a:latin typeface="Verdana" panose="020B0604030504040204" pitchFamily="34" charset="0"/>
              <a:ea typeface="Verdana" panose="020B0604030504040204" pitchFamily="34" charset="0"/>
              <a:cs typeface="Verdana" panose="020B0604030504040204" pitchFamily="34" charset="0"/>
            </a:endParaRPr>
          </a:p>
          <a:p>
            <a:endParaRPr lang="nl-NL" dirty="0"/>
          </a:p>
        </p:txBody>
      </p:sp>
      <p:sp>
        <p:nvSpPr>
          <p:cNvPr id="12" name="Pentagon 11">
            <a:extLst>
              <a:ext uri="{FF2B5EF4-FFF2-40B4-BE49-F238E27FC236}">
                <a16:creationId xmlns:a16="http://schemas.microsoft.com/office/drawing/2014/main" id="{C1D4DD47-44E5-F44D-AB64-518C6475A4E6}"/>
              </a:ext>
            </a:extLst>
          </p:cNvPr>
          <p:cNvSpPr/>
          <p:nvPr/>
        </p:nvSpPr>
        <p:spPr>
          <a:xfrm>
            <a:off x="3608074" y="2475186"/>
            <a:ext cx="1891863" cy="716314"/>
          </a:xfrm>
          <a:prstGeom prst="homePlate">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ARCHIVE</a:t>
            </a:r>
          </a:p>
        </p:txBody>
      </p:sp>
      <p:sp>
        <p:nvSpPr>
          <p:cNvPr id="13" name="Pentagon 12">
            <a:extLst>
              <a:ext uri="{FF2B5EF4-FFF2-40B4-BE49-F238E27FC236}">
                <a16:creationId xmlns:a16="http://schemas.microsoft.com/office/drawing/2014/main" id="{384C823E-A5FF-E045-8A90-0A07349BB32A}"/>
              </a:ext>
            </a:extLst>
          </p:cNvPr>
          <p:cNvSpPr/>
          <p:nvPr/>
        </p:nvSpPr>
        <p:spPr>
          <a:xfrm>
            <a:off x="844411" y="2475186"/>
            <a:ext cx="1891863" cy="716314"/>
          </a:xfrm>
          <a:prstGeom prst="homePlate">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RESEARCHER</a:t>
            </a:r>
          </a:p>
        </p:txBody>
      </p:sp>
      <p:sp>
        <p:nvSpPr>
          <p:cNvPr id="14" name="Pentagon 13">
            <a:extLst>
              <a:ext uri="{FF2B5EF4-FFF2-40B4-BE49-F238E27FC236}">
                <a16:creationId xmlns:a16="http://schemas.microsoft.com/office/drawing/2014/main" id="{D933DA96-2ADD-474B-9C89-DFC2D675C6D3}"/>
              </a:ext>
            </a:extLst>
          </p:cNvPr>
          <p:cNvSpPr/>
          <p:nvPr/>
        </p:nvSpPr>
        <p:spPr>
          <a:xfrm>
            <a:off x="6085012" y="2475186"/>
            <a:ext cx="1891863" cy="716314"/>
          </a:xfrm>
          <a:prstGeom prst="homePlate">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a:t>USER</a:t>
            </a:r>
          </a:p>
        </p:txBody>
      </p:sp>
      <p:sp>
        <p:nvSpPr>
          <p:cNvPr id="15" name="Rounded Rectangle 14">
            <a:extLst>
              <a:ext uri="{FF2B5EF4-FFF2-40B4-BE49-F238E27FC236}">
                <a16:creationId xmlns:a16="http://schemas.microsoft.com/office/drawing/2014/main" id="{3DA63192-B783-C742-A6F5-2021A28A710B}"/>
              </a:ext>
            </a:extLst>
          </p:cNvPr>
          <p:cNvSpPr/>
          <p:nvPr/>
        </p:nvSpPr>
        <p:spPr>
          <a:xfrm>
            <a:off x="725214" y="4711627"/>
            <a:ext cx="7367124" cy="409903"/>
          </a:xfrm>
          <a:prstGeom prst="round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latin typeface="Verdana" panose="020B0604030504040204" pitchFamily="34" charset="0"/>
                <a:ea typeface="Verdana" panose="020B0604030504040204" pitchFamily="34" charset="0"/>
                <a:cs typeface="Verdana" panose="020B0604030504040204" pitchFamily="34" charset="0"/>
              </a:rPr>
              <a:t>Technical </a:t>
            </a:r>
            <a:r>
              <a:rPr lang="nl-NL" dirty="0" err="1">
                <a:solidFill>
                  <a:schemeClr val="tx1"/>
                </a:solidFill>
                <a:latin typeface="Verdana" panose="020B0604030504040204" pitchFamily="34" charset="0"/>
                <a:ea typeface="Verdana" panose="020B0604030504040204" pitchFamily="34" charset="0"/>
                <a:cs typeface="Verdana" panose="020B0604030504040204" pitchFamily="34" charset="0"/>
              </a:rPr>
              <a:t>and</a:t>
            </a:r>
            <a:r>
              <a:rPr lang="nl-NL"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organisational</a:t>
            </a:r>
            <a:r>
              <a:rPr lang="nl-NL"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nl-NL" dirty="0" err="1">
                <a:solidFill>
                  <a:schemeClr val="tx1"/>
                </a:solidFill>
                <a:latin typeface="Verdana" panose="020B0604030504040204" pitchFamily="34" charset="0"/>
                <a:ea typeface="Verdana" panose="020B0604030504040204" pitchFamily="34" charset="0"/>
                <a:cs typeface="Verdana" panose="020B0604030504040204" pitchFamily="34" charset="0"/>
              </a:rPr>
              <a:t>safeguards</a:t>
            </a:r>
            <a:endParaRPr lang="nl-NL"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Striped Right Arrow 21">
            <a:extLst>
              <a:ext uri="{FF2B5EF4-FFF2-40B4-BE49-F238E27FC236}">
                <a16:creationId xmlns:a16="http://schemas.microsoft.com/office/drawing/2014/main" id="{EE184E74-7E2C-7B47-BFC0-704DB85176E6}"/>
              </a:ext>
            </a:extLst>
          </p:cNvPr>
          <p:cNvSpPr/>
          <p:nvPr/>
        </p:nvSpPr>
        <p:spPr>
          <a:xfrm>
            <a:off x="3262507" y="3726551"/>
            <a:ext cx="960794" cy="604910"/>
          </a:xfrm>
          <a:prstGeom prst="stripedRightArrow">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3" name="Striped Right Arrow 22">
            <a:extLst>
              <a:ext uri="{FF2B5EF4-FFF2-40B4-BE49-F238E27FC236}">
                <a16:creationId xmlns:a16="http://schemas.microsoft.com/office/drawing/2014/main" id="{38EF83FF-CDFD-3F4B-882C-5D8D2E24BC8C}"/>
              </a:ext>
            </a:extLst>
          </p:cNvPr>
          <p:cNvSpPr/>
          <p:nvPr/>
        </p:nvSpPr>
        <p:spPr>
          <a:xfrm>
            <a:off x="4873722" y="3726551"/>
            <a:ext cx="2177075" cy="656717"/>
          </a:xfrm>
          <a:prstGeom prst="stripedRightArrow">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TextBox 25">
            <a:extLst>
              <a:ext uri="{FF2B5EF4-FFF2-40B4-BE49-F238E27FC236}">
                <a16:creationId xmlns:a16="http://schemas.microsoft.com/office/drawing/2014/main" id="{F6A0E7B9-081A-6044-8A62-AF3B5FD2FA84}"/>
              </a:ext>
            </a:extLst>
          </p:cNvPr>
          <p:cNvSpPr txBox="1"/>
          <p:nvPr/>
        </p:nvSpPr>
        <p:spPr>
          <a:xfrm>
            <a:off x="4461641" y="662152"/>
            <a:ext cx="184731" cy="369332"/>
          </a:xfrm>
          <a:prstGeom prst="rect">
            <a:avLst/>
          </a:prstGeom>
          <a:noFill/>
        </p:spPr>
        <p:txBody>
          <a:bodyPr wrap="none" rtlCol="0">
            <a:spAutoFit/>
          </a:bodyPr>
          <a:lstStyle/>
          <a:p>
            <a:endParaRPr lang="nl-NL"/>
          </a:p>
        </p:txBody>
      </p:sp>
    </p:spTree>
    <p:extLst>
      <p:ext uri="{BB962C8B-B14F-4D97-AF65-F5344CB8AC3E}">
        <p14:creationId xmlns:p14="http://schemas.microsoft.com/office/powerpoint/2010/main" val="232872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A94C3-95F8-154A-A857-C2D898897E74}"/>
              </a:ext>
            </a:extLst>
          </p:cNvPr>
          <p:cNvSpPr>
            <a:spLocks noGrp="1"/>
          </p:cNvSpPr>
          <p:nvPr>
            <p:ph type="title"/>
          </p:nvPr>
        </p:nvSpPr>
        <p:spPr/>
        <p:txBody>
          <a:bodyPr/>
          <a:lstStyle/>
          <a:p>
            <a:r>
              <a:rPr lang="nl-NL"/>
              <a:t>Access control at DANS</a:t>
            </a:r>
          </a:p>
        </p:txBody>
      </p:sp>
      <p:sp>
        <p:nvSpPr>
          <p:cNvPr id="3" name="Content Placeholder 2">
            <a:extLst>
              <a:ext uri="{FF2B5EF4-FFF2-40B4-BE49-F238E27FC236}">
                <a16:creationId xmlns:a16="http://schemas.microsoft.com/office/drawing/2014/main" id="{48109A39-2FFA-734C-94F1-E19EF9AF3152}"/>
              </a:ext>
            </a:extLst>
          </p:cNvPr>
          <p:cNvSpPr>
            <a:spLocks noGrp="1"/>
          </p:cNvSpPr>
          <p:nvPr>
            <p:ph sz="quarter" idx="10"/>
          </p:nvPr>
        </p:nvSpPr>
        <p:spPr>
          <a:xfrm>
            <a:off x="104775" y="1736726"/>
            <a:ext cx="8686800" cy="4143812"/>
          </a:xfrm>
        </p:spPr>
        <p:txBody>
          <a:bodyPr>
            <a:normAutofit fontScale="92500" lnSpcReduction="10000"/>
          </a:bodyPr>
          <a:lstStyle/>
          <a:p>
            <a:r>
              <a:rPr lang="nl-NL" b="1" dirty="0" err="1">
                <a:solidFill>
                  <a:srgbClr val="31ADDA"/>
                </a:solidFill>
              </a:rPr>
              <a:t>Restricted</a:t>
            </a:r>
            <a:r>
              <a:rPr lang="nl-NL" b="1" dirty="0">
                <a:solidFill>
                  <a:srgbClr val="31ADDA"/>
                </a:solidFill>
              </a:rPr>
              <a:t> access </a:t>
            </a:r>
          </a:p>
          <a:p>
            <a:pPr marL="342900" indent="-342900">
              <a:buFont typeface="Arial" panose="020B0604020202020204" pitchFamily="34" charset="0"/>
              <a:buChar char="•"/>
            </a:pPr>
            <a:r>
              <a:rPr lang="nl-NL" dirty="0"/>
              <a:t>Access </a:t>
            </a:r>
            <a:r>
              <a:rPr lang="nl-NL" dirty="0" err="1"/>
              <a:t>through</a:t>
            </a:r>
            <a:r>
              <a:rPr lang="nl-NL" dirty="0"/>
              <a:t> a </a:t>
            </a:r>
            <a:r>
              <a:rPr lang="nl-NL" dirty="0" err="1"/>
              <a:t>permission</a:t>
            </a:r>
            <a:r>
              <a:rPr lang="nl-NL" dirty="0"/>
              <a:t> </a:t>
            </a:r>
            <a:r>
              <a:rPr lang="nl-NL" dirty="0" err="1"/>
              <a:t>request</a:t>
            </a:r>
            <a:r>
              <a:rPr lang="nl-NL" dirty="0"/>
              <a:t>, </a:t>
            </a:r>
            <a:r>
              <a:rPr lang="nl-NL" dirty="0" err="1"/>
              <a:t>which</a:t>
            </a:r>
            <a:r>
              <a:rPr lang="nl-NL" dirty="0"/>
              <a:t> is </a:t>
            </a:r>
            <a:r>
              <a:rPr lang="nl-NL" dirty="0" err="1"/>
              <a:t>checked</a:t>
            </a:r>
            <a:r>
              <a:rPr lang="nl-NL" dirty="0"/>
              <a:t> </a:t>
            </a:r>
            <a:r>
              <a:rPr lang="nl-NL" dirty="0" err="1"/>
              <a:t>and</a:t>
            </a:r>
            <a:r>
              <a:rPr lang="nl-NL" dirty="0"/>
              <a:t> </a:t>
            </a:r>
            <a:r>
              <a:rPr lang="nl-NL" dirty="0" err="1"/>
              <a:t>answered</a:t>
            </a:r>
            <a:r>
              <a:rPr lang="nl-NL" dirty="0"/>
              <a:t> </a:t>
            </a:r>
            <a:r>
              <a:rPr lang="nl-NL" dirty="0" err="1"/>
              <a:t>manually</a:t>
            </a:r>
            <a:r>
              <a:rPr lang="nl-NL" dirty="0"/>
              <a:t> </a:t>
            </a:r>
            <a:r>
              <a:rPr lang="nl-NL" dirty="0" err="1"/>
              <a:t>by</a:t>
            </a:r>
            <a:r>
              <a:rPr lang="nl-NL" dirty="0"/>
              <a:t> </a:t>
            </a:r>
            <a:r>
              <a:rPr lang="nl-NL" dirty="0" err="1"/>
              <a:t>the</a:t>
            </a:r>
            <a:r>
              <a:rPr lang="nl-NL" dirty="0"/>
              <a:t> </a:t>
            </a:r>
            <a:r>
              <a:rPr lang="nl-NL" dirty="0" err="1"/>
              <a:t>depositor</a:t>
            </a:r>
            <a:r>
              <a:rPr lang="nl-NL" dirty="0"/>
              <a:t>: </a:t>
            </a:r>
            <a:r>
              <a:rPr lang="nl-NL" dirty="0" err="1"/>
              <a:t>responsibility</a:t>
            </a:r>
            <a:endParaRPr lang="nl-NL" dirty="0"/>
          </a:p>
          <a:p>
            <a:pPr marL="342900" indent="-342900">
              <a:buFont typeface="Arial" panose="020B0604020202020204" pitchFamily="34" charset="0"/>
              <a:buChar char="•"/>
            </a:pPr>
            <a:r>
              <a:rPr lang="nl-NL" dirty="0"/>
              <a:t>DANS </a:t>
            </a:r>
            <a:r>
              <a:rPr lang="nl-NL" dirty="0" err="1"/>
              <a:t>conditions</a:t>
            </a:r>
            <a:r>
              <a:rPr lang="nl-NL" dirty="0"/>
              <a:t> of </a:t>
            </a:r>
            <a:r>
              <a:rPr lang="nl-NL" dirty="0" err="1"/>
              <a:t>use</a:t>
            </a:r>
            <a:r>
              <a:rPr lang="nl-NL" dirty="0"/>
              <a:t> + </a:t>
            </a:r>
            <a:r>
              <a:rPr lang="nl-NL" dirty="0" err="1"/>
              <a:t>additional</a:t>
            </a:r>
            <a:r>
              <a:rPr lang="nl-NL" dirty="0"/>
              <a:t> </a:t>
            </a:r>
            <a:r>
              <a:rPr lang="nl-NL" dirty="0" err="1"/>
              <a:t>conditions</a:t>
            </a:r>
            <a:endParaRPr lang="nl-NL" dirty="0"/>
          </a:p>
          <a:p>
            <a:pPr marL="342900" indent="-342900">
              <a:buFont typeface="Arial" panose="020B0604020202020204" pitchFamily="34" charset="0"/>
              <a:buChar char="•"/>
            </a:pPr>
            <a:r>
              <a:rPr lang="nl-NL" dirty="0"/>
              <a:t>Metadata is </a:t>
            </a:r>
            <a:r>
              <a:rPr lang="nl-NL" dirty="0" err="1"/>
              <a:t>openly</a:t>
            </a:r>
            <a:r>
              <a:rPr lang="nl-NL" dirty="0"/>
              <a:t> </a:t>
            </a:r>
            <a:r>
              <a:rPr lang="nl-NL" dirty="0" err="1"/>
              <a:t>available</a:t>
            </a:r>
            <a:endParaRPr lang="nl-NL" dirty="0"/>
          </a:p>
          <a:p>
            <a:endParaRPr lang="nl-NL" dirty="0"/>
          </a:p>
          <a:p>
            <a:r>
              <a:rPr lang="nl-NL" b="1" dirty="0" err="1">
                <a:solidFill>
                  <a:srgbClr val="31ADDA"/>
                </a:solidFill>
              </a:rPr>
              <a:t>Instruments</a:t>
            </a:r>
            <a:endParaRPr lang="nl-NL" b="1" dirty="0">
              <a:solidFill>
                <a:srgbClr val="31ADDA"/>
              </a:solidFill>
            </a:endParaRPr>
          </a:p>
          <a:p>
            <a:pPr marL="342900" indent="-342900">
              <a:buFont typeface="Arial" panose="020B0604020202020204" pitchFamily="34" charset="0"/>
              <a:buChar char="•"/>
            </a:pPr>
            <a:r>
              <a:rPr lang="nl-NL" dirty="0"/>
              <a:t>Checks </a:t>
            </a:r>
            <a:r>
              <a:rPr lang="nl-NL" dirty="0" err="1"/>
              <a:t>by</a:t>
            </a:r>
            <a:r>
              <a:rPr lang="nl-NL" dirty="0"/>
              <a:t> </a:t>
            </a:r>
            <a:r>
              <a:rPr lang="nl-NL" dirty="0" err="1"/>
              <a:t>the</a:t>
            </a:r>
            <a:r>
              <a:rPr lang="nl-NL" dirty="0"/>
              <a:t> </a:t>
            </a:r>
            <a:r>
              <a:rPr lang="nl-NL" dirty="0" err="1"/>
              <a:t>archive</a:t>
            </a:r>
            <a:r>
              <a:rPr lang="nl-NL" dirty="0"/>
              <a:t> – </a:t>
            </a:r>
            <a:r>
              <a:rPr lang="nl-NL" dirty="0" err="1"/>
              <a:t>shifts</a:t>
            </a:r>
            <a:r>
              <a:rPr lang="nl-NL" dirty="0"/>
              <a:t> </a:t>
            </a:r>
            <a:r>
              <a:rPr lang="nl-NL" dirty="0" err="1"/>
              <a:t>to</a:t>
            </a:r>
            <a:r>
              <a:rPr lang="nl-NL" dirty="0"/>
              <a:t> </a:t>
            </a:r>
            <a:r>
              <a:rPr lang="nl-NL" dirty="0" err="1"/>
              <a:t>depositor</a:t>
            </a:r>
            <a:endParaRPr lang="nl-NL" dirty="0"/>
          </a:p>
          <a:p>
            <a:pPr marL="342900" indent="-342900">
              <a:buFont typeface="Arial" panose="020B0604020202020204" pitchFamily="34" charset="0"/>
              <a:buChar char="•"/>
            </a:pPr>
            <a:r>
              <a:rPr lang="nl-NL" dirty="0" err="1"/>
              <a:t>Future</a:t>
            </a:r>
            <a:r>
              <a:rPr lang="nl-NL" dirty="0"/>
              <a:t> instrument: Data Tags</a:t>
            </a:r>
          </a:p>
          <a:p>
            <a:pPr marL="342900" indent="-342900">
              <a:buFont typeface="Arial" panose="020B0604020202020204" pitchFamily="34" charset="0"/>
              <a:buChar char="•"/>
            </a:pPr>
            <a:r>
              <a:rPr lang="nl-NL" dirty="0"/>
              <a:t>Procedure of security levels: transport, storage </a:t>
            </a:r>
            <a:r>
              <a:rPr lang="nl-NL" dirty="0" err="1"/>
              <a:t>and</a:t>
            </a:r>
            <a:r>
              <a:rPr lang="nl-NL" dirty="0"/>
              <a:t> access. Level </a:t>
            </a:r>
            <a:r>
              <a:rPr lang="nl-NL" dirty="0" err="1"/>
              <a:t>depends</a:t>
            </a:r>
            <a:r>
              <a:rPr lang="nl-NL" dirty="0"/>
              <a:t> on type of data</a:t>
            </a:r>
          </a:p>
          <a:p>
            <a:pPr marL="342900" indent="-342900">
              <a:buFont typeface="Arial" panose="020B0604020202020204" pitchFamily="34" charset="0"/>
              <a:buChar char="•"/>
            </a:pPr>
            <a:r>
              <a:rPr lang="nl-NL" dirty="0" err="1"/>
              <a:t>Depositor</a:t>
            </a:r>
            <a:r>
              <a:rPr lang="nl-NL" dirty="0"/>
              <a:t> </a:t>
            </a:r>
            <a:r>
              <a:rPr lang="nl-NL" dirty="0" err="1"/>
              <a:t>and</a:t>
            </a:r>
            <a:r>
              <a:rPr lang="nl-NL" dirty="0"/>
              <a:t> user statements </a:t>
            </a:r>
            <a:r>
              <a:rPr lang="nl-NL" dirty="0" err="1"/>
              <a:t>regarding</a:t>
            </a:r>
            <a:r>
              <a:rPr lang="nl-NL" dirty="0"/>
              <a:t> </a:t>
            </a:r>
            <a:r>
              <a:rPr lang="nl-NL" dirty="0" err="1"/>
              <a:t>reuse</a:t>
            </a:r>
            <a:r>
              <a:rPr lang="nl-NL" dirty="0"/>
              <a:t> – data processor agreement</a:t>
            </a:r>
          </a:p>
          <a:p>
            <a:pPr marL="342900" indent="-342900">
              <a:buFontTx/>
              <a:buChar char="-"/>
            </a:pPr>
            <a:endParaRPr lang="nl-NL" dirty="0"/>
          </a:p>
          <a:p>
            <a:pPr marL="342900" indent="-342900">
              <a:buFontTx/>
              <a:buChar char="-"/>
            </a:pPr>
            <a:endParaRPr lang="nl-NL" dirty="0"/>
          </a:p>
        </p:txBody>
      </p:sp>
    </p:spTree>
    <p:extLst>
      <p:ext uri="{BB962C8B-B14F-4D97-AF65-F5344CB8AC3E}">
        <p14:creationId xmlns:p14="http://schemas.microsoft.com/office/powerpoint/2010/main" val="692972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1D92-F629-C544-85B1-E025C3559636}"/>
              </a:ext>
            </a:extLst>
          </p:cNvPr>
          <p:cNvSpPr>
            <a:spLocks noGrp="1"/>
          </p:cNvSpPr>
          <p:nvPr>
            <p:ph type="title"/>
          </p:nvPr>
        </p:nvSpPr>
        <p:spPr/>
        <p:txBody>
          <a:bodyPr/>
          <a:lstStyle/>
          <a:p>
            <a:r>
              <a:rPr lang="nl-NL" b="1" err="1">
                <a:solidFill>
                  <a:srgbClr val="31ADDA"/>
                </a:solidFill>
              </a:rPr>
              <a:t>Reuse</a:t>
            </a:r>
            <a:endParaRPr lang="nl-NL" b="1">
              <a:solidFill>
                <a:srgbClr val="31ADDA"/>
              </a:solidFill>
            </a:endParaRPr>
          </a:p>
        </p:txBody>
      </p:sp>
      <p:sp>
        <p:nvSpPr>
          <p:cNvPr id="3" name="Content Placeholder 2">
            <a:extLst>
              <a:ext uri="{FF2B5EF4-FFF2-40B4-BE49-F238E27FC236}">
                <a16:creationId xmlns:a16="http://schemas.microsoft.com/office/drawing/2014/main" id="{3A8F9C62-2C09-E446-9966-2B91845AD246}"/>
              </a:ext>
            </a:extLst>
          </p:cNvPr>
          <p:cNvSpPr>
            <a:spLocks noGrp="1"/>
          </p:cNvSpPr>
          <p:nvPr>
            <p:ph sz="quarter" idx="10"/>
          </p:nvPr>
        </p:nvSpPr>
        <p:spPr>
          <a:xfrm>
            <a:off x="104775" y="1736726"/>
            <a:ext cx="8686800" cy="4112281"/>
          </a:xfrm>
        </p:spPr>
        <p:txBody>
          <a:bodyPr>
            <a:normAutofit fontScale="92500" lnSpcReduction="10000"/>
          </a:bodyPr>
          <a:lstStyle/>
          <a:p>
            <a:r>
              <a:rPr lang="nl-NL" dirty="0"/>
              <a:t>How </a:t>
            </a:r>
            <a:r>
              <a:rPr lang="nl-NL" dirty="0" err="1"/>
              <a:t>may</a:t>
            </a:r>
            <a:r>
              <a:rPr lang="nl-NL" dirty="0"/>
              <a:t> research data </a:t>
            </a:r>
            <a:r>
              <a:rPr lang="nl-NL" dirty="0" err="1"/>
              <a:t>be</a:t>
            </a:r>
            <a:r>
              <a:rPr lang="nl-NL" dirty="0"/>
              <a:t> </a:t>
            </a:r>
            <a:r>
              <a:rPr lang="nl-NL" dirty="0" err="1"/>
              <a:t>reused</a:t>
            </a:r>
            <a:r>
              <a:rPr lang="nl-NL" dirty="0"/>
              <a:t>?</a:t>
            </a:r>
          </a:p>
          <a:p>
            <a:endParaRPr lang="nl-NL" dirty="0"/>
          </a:p>
          <a:p>
            <a:pPr marL="342900" indent="-342900">
              <a:buFont typeface="Arial" panose="020B0604020202020204" pitchFamily="34" charset="0"/>
              <a:buChar char="•"/>
            </a:pPr>
            <a:r>
              <a:rPr lang="nl-NL" dirty="0" err="1"/>
              <a:t>Depending</a:t>
            </a:r>
            <a:r>
              <a:rPr lang="nl-NL" dirty="0"/>
              <a:t> on consent</a:t>
            </a:r>
          </a:p>
          <a:p>
            <a:pPr marL="857250" lvl="1" indent="-342900">
              <a:buFont typeface="Arial" panose="020B0604020202020204" pitchFamily="34" charset="0"/>
              <a:buChar char="•"/>
            </a:pPr>
            <a:r>
              <a:rPr lang="nl-NL" sz="2100" dirty="0" err="1"/>
              <a:t>Broadest</a:t>
            </a:r>
            <a:r>
              <a:rPr lang="nl-NL" sz="2100" dirty="0"/>
              <a:t> option “…</a:t>
            </a:r>
            <a:r>
              <a:rPr lang="nl-NL" sz="2100" dirty="0" err="1"/>
              <a:t>certain</a:t>
            </a:r>
            <a:r>
              <a:rPr lang="nl-NL" sz="2100" dirty="0"/>
              <a:t> </a:t>
            </a:r>
            <a:r>
              <a:rPr lang="nl-NL" sz="2100" dirty="0" err="1"/>
              <a:t>areas</a:t>
            </a:r>
            <a:r>
              <a:rPr lang="nl-NL" sz="2100" dirty="0"/>
              <a:t> of research…” (recital 33)</a:t>
            </a:r>
          </a:p>
          <a:p>
            <a:pPr marL="857250" lvl="1" indent="-342900">
              <a:buFont typeface="Arial" panose="020B0604020202020204" pitchFamily="34" charset="0"/>
              <a:buChar char="•"/>
            </a:pPr>
            <a:endParaRPr lang="nl-NL" sz="2100" dirty="0"/>
          </a:p>
          <a:p>
            <a:pPr marL="342900" indent="-342900">
              <a:buFont typeface="Arial" panose="020B0604020202020204" pitchFamily="34" charset="0"/>
              <a:buChar char="•"/>
            </a:pPr>
            <a:r>
              <a:rPr lang="nl-NL" dirty="0" err="1"/>
              <a:t>Transparency</a:t>
            </a:r>
            <a:r>
              <a:rPr lang="nl-NL" dirty="0"/>
              <a:t>: data subjects </a:t>
            </a:r>
            <a:r>
              <a:rPr lang="nl-NL" dirty="0" err="1"/>
              <a:t>need</a:t>
            </a:r>
            <a:r>
              <a:rPr lang="nl-NL" dirty="0"/>
              <a:t> </a:t>
            </a:r>
            <a:r>
              <a:rPr lang="nl-NL" dirty="0" err="1"/>
              <a:t>to</a:t>
            </a:r>
            <a:r>
              <a:rPr lang="nl-NL" dirty="0"/>
              <a:t> </a:t>
            </a:r>
            <a:r>
              <a:rPr lang="nl-NL" dirty="0" err="1"/>
              <a:t>be</a:t>
            </a:r>
            <a:r>
              <a:rPr lang="nl-NL" dirty="0"/>
              <a:t> </a:t>
            </a:r>
            <a:r>
              <a:rPr lang="nl-NL" dirty="0" err="1"/>
              <a:t>informed</a:t>
            </a:r>
            <a:r>
              <a:rPr lang="nl-NL" dirty="0"/>
              <a:t> (Art. 14)</a:t>
            </a:r>
          </a:p>
          <a:p>
            <a:pPr marL="857250" lvl="1" indent="-342900">
              <a:buFont typeface="Arial" panose="020B0604020202020204" pitchFamily="34" charset="0"/>
              <a:buChar char="•"/>
            </a:pPr>
            <a:r>
              <a:rPr lang="nl-NL" sz="2100" dirty="0" err="1"/>
              <a:t>Exception</a:t>
            </a:r>
            <a:r>
              <a:rPr lang="nl-NL" sz="2100" dirty="0"/>
              <a:t>:</a:t>
            </a:r>
          </a:p>
          <a:p>
            <a:pPr marL="857250" lvl="1" indent="-342900">
              <a:buFont typeface="Arial" panose="020B0604020202020204" pitchFamily="34" charset="0"/>
              <a:buChar char="•"/>
            </a:pPr>
            <a:endParaRPr lang="nl-NL" dirty="0"/>
          </a:p>
          <a:p>
            <a:r>
              <a:rPr lang="nl-NL" b="1" dirty="0" err="1"/>
              <a:t>Article</a:t>
            </a:r>
            <a:r>
              <a:rPr lang="nl-NL" b="1" dirty="0"/>
              <a:t> 14.5 </a:t>
            </a:r>
            <a:r>
              <a:rPr lang="nl-NL" dirty="0"/>
              <a:t>The </a:t>
            </a:r>
            <a:r>
              <a:rPr lang="nl-NL" b="1" dirty="0" err="1">
                <a:solidFill>
                  <a:srgbClr val="31ADDA"/>
                </a:solidFill>
              </a:rPr>
              <a:t>provision</a:t>
            </a:r>
            <a:r>
              <a:rPr lang="nl-NL" b="1" dirty="0">
                <a:solidFill>
                  <a:srgbClr val="31ADDA"/>
                </a:solidFill>
              </a:rPr>
              <a:t> of </a:t>
            </a:r>
            <a:r>
              <a:rPr lang="nl-NL" b="1" dirty="0" err="1">
                <a:solidFill>
                  <a:srgbClr val="31ADDA"/>
                </a:solidFill>
              </a:rPr>
              <a:t>such</a:t>
            </a:r>
            <a:r>
              <a:rPr lang="nl-NL" b="1" dirty="0">
                <a:solidFill>
                  <a:srgbClr val="31ADDA"/>
                </a:solidFill>
              </a:rPr>
              <a:t> information is </a:t>
            </a:r>
            <a:r>
              <a:rPr lang="nl-NL" b="1" dirty="0" err="1">
                <a:solidFill>
                  <a:srgbClr val="31ADDA"/>
                </a:solidFill>
              </a:rPr>
              <a:t>impossible</a:t>
            </a:r>
            <a:r>
              <a:rPr lang="nl-NL" b="1" dirty="0">
                <a:solidFill>
                  <a:srgbClr val="31ADDA"/>
                </a:solidFill>
              </a:rPr>
              <a:t> or </a:t>
            </a:r>
            <a:r>
              <a:rPr lang="nl-NL" b="1" dirty="0" err="1">
                <a:solidFill>
                  <a:srgbClr val="31ADDA"/>
                </a:solidFill>
              </a:rPr>
              <a:t>would</a:t>
            </a:r>
            <a:r>
              <a:rPr lang="nl-NL" b="1" dirty="0">
                <a:solidFill>
                  <a:srgbClr val="31ADDA"/>
                </a:solidFill>
              </a:rPr>
              <a:t> </a:t>
            </a:r>
            <a:r>
              <a:rPr lang="nl-NL" b="1" dirty="0" err="1">
                <a:solidFill>
                  <a:srgbClr val="31ADDA"/>
                </a:solidFill>
              </a:rPr>
              <a:t>involve</a:t>
            </a:r>
            <a:r>
              <a:rPr lang="nl-NL" b="1" dirty="0">
                <a:solidFill>
                  <a:srgbClr val="31ADDA"/>
                </a:solidFill>
              </a:rPr>
              <a:t> a </a:t>
            </a:r>
            <a:r>
              <a:rPr lang="nl-NL" b="1" dirty="0" err="1">
                <a:solidFill>
                  <a:srgbClr val="31ADDA"/>
                </a:solidFill>
              </a:rPr>
              <a:t>disproportionate</a:t>
            </a:r>
            <a:r>
              <a:rPr lang="nl-NL" b="1" dirty="0">
                <a:solidFill>
                  <a:srgbClr val="31ADDA"/>
                </a:solidFill>
              </a:rPr>
              <a:t> effort,</a:t>
            </a:r>
            <a:r>
              <a:rPr lang="nl-NL" dirty="0"/>
              <a:t> in </a:t>
            </a:r>
            <a:r>
              <a:rPr lang="nl-NL" dirty="0" err="1"/>
              <a:t>particular</a:t>
            </a:r>
            <a:r>
              <a:rPr lang="nl-NL" dirty="0"/>
              <a:t> </a:t>
            </a:r>
            <a:r>
              <a:rPr lang="nl-NL" dirty="0" err="1"/>
              <a:t>for</a:t>
            </a:r>
            <a:r>
              <a:rPr lang="nl-NL" dirty="0"/>
              <a:t> processing </a:t>
            </a:r>
            <a:r>
              <a:rPr lang="nl-NL" dirty="0" err="1"/>
              <a:t>for</a:t>
            </a:r>
            <a:r>
              <a:rPr lang="nl-NL" dirty="0"/>
              <a:t> </a:t>
            </a:r>
            <a:r>
              <a:rPr lang="nl-NL" dirty="0" err="1"/>
              <a:t>archiving</a:t>
            </a:r>
            <a:r>
              <a:rPr lang="nl-NL" dirty="0"/>
              <a:t> </a:t>
            </a:r>
            <a:r>
              <a:rPr lang="nl-NL" dirty="0" err="1"/>
              <a:t>purposes</a:t>
            </a:r>
            <a:r>
              <a:rPr lang="nl-NL" dirty="0"/>
              <a:t> in </a:t>
            </a:r>
            <a:r>
              <a:rPr lang="nl-NL" dirty="0" err="1"/>
              <a:t>the</a:t>
            </a:r>
            <a:r>
              <a:rPr lang="nl-NL" dirty="0"/>
              <a:t> public interest, </a:t>
            </a:r>
            <a:r>
              <a:rPr lang="nl-NL" dirty="0" err="1"/>
              <a:t>scientific</a:t>
            </a:r>
            <a:r>
              <a:rPr lang="nl-NL" dirty="0"/>
              <a:t> or </a:t>
            </a:r>
            <a:r>
              <a:rPr lang="nl-NL" dirty="0" err="1"/>
              <a:t>historical</a:t>
            </a:r>
            <a:r>
              <a:rPr lang="nl-NL" dirty="0"/>
              <a:t> research </a:t>
            </a:r>
            <a:r>
              <a:rPr lang="nl-NL" dirty="0" err="1"/>
              <a:t>purposes</a:t>
            </a:r>
            <a:r>
              <a:rPr lang="nl-NL" dirty="0"/>
              <a:t> or </a:t>
            </a:r>
            <a:r>
              <a:rPr lang="nl-NL" dirty="0" err="1"/>
              <a:t>statistical</a:t>
            </a:r>
            <a:r>
              <a:rPr lang="nl-NL" dirty="0"/>
              <a:t> </a:t>
            </a:r>
            <a:r>
              <a:rPr lang="nl-NL" dirty="0" err="1"/>
              <a:t>purposes</a:t>
            </a:r>
            <a:r>
              <a:rPr lang="nl-NL" dirty="0"/>
              <a:t>, </a:t>
            </a:r>
            <a:r>
              <a:rPr lang="nl-NL" b="1" dirty="0">
                <a:solidFill>
                  <a:srgbClr val="31ADDA"/>
                </a:solidFill>
              </a:rPr>
              <a:t>or </a:t>
            </a:r>
            <a:r>
              <a:rPr lang="nl-NL" b="1" dirty="0" err="1">
                <a:solidFill>
                  <a:srgbClr val="31ADDA"/>
                </a:solidFill>
              </a:rPr>
              <a:t>where</a:t>
            </a:r>
            <a:r>
              <a:rPr lang="nl-NL" b="1" dirty="0">
                <a:solidFill>
                  <a:srgbClr val="31ADDA"/>
                </a:solidFill>
              </a:rPr>
              <a:t> </a:t>
            </a:r>
            <a:r>
              <a:rPr lang="nl-NL" b="1" dirty="0" err="1">
                <a:solidFill>
                  <a:srgbClr val="31ADDA"/>
                </a:solidFill>
              </a:rPr>
              <a:t>it</a:t>
            </a:r>
            <a:r>
              <a:rPr lang="nl-NL" b="1" dirty="0">
                <a:solidFill>
                  <a:srgbClr val="31ADDA"/>
                </a:solidFill>
              </a:rPr>
              <a:t> </a:t>
            </a:r>
            <a:r>
              <a:rPr lang="nl-NL" b="1" dirty="0" err="1">
                <a:solidFill>
                  <a:srgbClr val="31ADDA"/>
                </a:solidFill>
              </a:rPr>
              <a:t>would</a:t>
            </a:r>
            <a:r>
              <a:rPr lang="nl-NL" b="1" dirty="0">
                <a:solidFill>
                  <a:srgbClr val="31ADDA"/>
                </a:solidFill>
              </a:rPr>
              <a:t> make </a:t>
            </a:r>
            <a:r>
              <a:rPr lang="nl-NL" b="1" dirty="0" err="1">
                <a:solidFill>
                  <a:srgbClr val="31ADDA"/>
                </a:solidFill>
              </a:rPr>
              <a:t>the</a:t>
            </a:r>
            <a:r>
              <a:rPr lang="nl-NL" b="1" dirty="0">
                <a:solidFill>
                  <a:srgbClr val="31ADDA"/>
                </a:solidFill>
              </a:rPr>
              <a:t> </a:t>
            </a:r>
            <a:r>
              <a:rPr lang="nl-NL" b="1" dirty="0" err="1">
                <a:solidFill>
                  <a:srgbClr val="31ADDA"/>
                </a:solidFill>
              </a:rPr>
              <a:t>achievement</a:t>
            </a:r>
            <a:r>
              <a:rPr lang="nl-NL" b="1" dirty="0">
                <a:solidFill>
                  <a:srgbClr val="31ADDA"/>
                </a:solidFill>
              </a:rPr>
              <a:t> of </a:t>
            </a:r>
            <a:r>
              <a:rPr lang="nl-NL" b="1" dirty="0" err="1">
                <a:solidFill>
                  <a:srgbClr val="31ADDA"/>
                </a:solidFill>
              </a:rPr>
              <a:t>the</a:t>
            </a:r>
            <a:r>
              <a:rPr lang="nl-NL" b="1" dirty="0">
                <a:solidFill>
                  <a:srgbClr val="31ADDA"/>
                </a:solidFill>
              </a:rPr>
              <a:t> </a:t>
            </a:r>
            <a:r>
              <a:rPr lang="nl-NL" b="1" dirty="0" err="1">
                <a:solidFill>
                  <a:srgbClr val="31ADDA"/>
                </a:solidFill>
              </a:rPr>
              <a:t>objectives</a:t>
            </a:r>
            <a:r>
              <a:rPr lang="nl-NL" b="1" dirty="0">
                <a:solidFill>
                  <a:srgbClr val="31ADDA"/>
                </a:solidFill>
              </a:rPr>
              <a:t> of </a:t>
            </a:r>
            <a:r>
              <a:rPr lang="nl-NL" b="1" dirty="0" err="1">
                <a:solidFill>
                  <a:srgbClr val="31ADDA"/>
                </a:solidFill>
              </a:rPr>
              <a:t>the</a:t>
            </a:r>
            <a:r>
              <a:rPr lang="nl-NL" b="1" dirty="0">
                <a:solidFill>
                  <a:srgbClr val="31ADDA"/>
                </a:solidFill>
              </a:rPr>
              <a:t> processing </a:t>
            </a:r>
            <a:r>
              <a:rPr lang="nl-NL" b="1" dirty="0" err="1">
                <a:solidFill>
                  <a:srgbClr val="31ADDA"/>
                </a:solidFill>
              </a:rPr>
              <a:t>impossible</a:t>
            </a:r>
            <a:r>
              <a:rPr lang="nl-NL" b="1" dirty="0">
                <a:solidFill>
                  <a:srgbClr val="31ADDA"/>
                </a:solidFill>
              </a:rPr>
              <a:t> or </a:t>
            </a:r>
            <a:r>
              <a:rPr lang="nl-NL" b="1" dirty="0" err="1">
                <a:solidFill>
                  <a:srgbClr val="31ADDA"/>
                </a:solidFill>
              </a:rPr>
              <a:t>seriously</a:t>
            </a:r>
            <a:r>
              <a:rPr lang="nl-NL" b="1" dirty="0">
                <a:solidFill>
                  <a:srgbClr val="31ADDA"/>
                </a:solidFill>
              </a:rPr>
              <a:t> </a:t>
            </a:r>
            <a:r>
              <a:rPr lang="nl-NL" b="1" dirty="0" err="1">
                <a:solidFill>
                  <a:srgbClr val="31ADDA"/>
                </a:solidFill>
              </a:rPr>
              <a:t>impair</a:t>
            </a:r>
            <a:r>
              <a:rPr lang="nl-NL" b="1" dirty="0">
                <a:solidFill>
                  <a:srgbClr val="31ADDA"/>
                </a:solidFill>
              </a:rPr>
              <a:t> </a:t>
            </a:r>
            <a:r>
              <a:rPr lang="nl-NL" b="1" dirty="0" err="1">
                <a:solidFill>
                  <a:srgbClr val="31ADDA"/>
                </a:solidFill>
              </a:rPr>
              <a:t>them</a:t>
            </a:r>
            <a:r>
              <a:rPr lang="nl-NL" b="1" dirty="0">
                <a:solidFill>
                  <a:srgbClr val="31ADDA"/>
                </a:solidFill>
              </a:rPr>
              <a:t>;</a:t>
            </a:r>
          </a:p>
          <a:p>
            <a:pPr marL="342900" indent="-342900">
              <a:buFont typeface="Arial" panose="020B0604020202020204" pitchFamily="34" charset="0"/>
              <a:buChar char="•"/>
            </a:pPr>
            <a:endParaRPr lang="nl-NL" dirty="0"/>
          </a:p>
          <a:p>
            <a:pPr marL="857250" lvl="1" indent="-342900">
              <a:buFont typeface="Arial" panose="020B0604020202020204" pitchFamily="34" charset="0"/>
              <a:buChar char="•"/>
            </a:pPr>
            <a:endParaRPr lang="nl-NL" dirty="0"/>
          </a:p>
          <a:p>
            <a:pPr lvl="1" indent="0">
              <a:buNone/>
            </a:pPr>
            <a:endParaRPr lang="nl-NL" dirty="0"/>
          </a:p>
        </p:txBody>
      </p:sp>
    </p:spTree>
    <p:extLst>
      <p:ext uri="{BB962C8B-B14F-4D97-AF65-F5344CB8AC3E}">
        <p14:creationId xmlns:p14="http://schemas.microsoft.com/office/powerpoint/2010/main" val="1661375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71FA-DCAE-8346-B1A9-2EADE93B55FA}"/>
              </a:ext>
            </a:extLst>
          </p:cNvPr>
          <p:cNvSpPr>
            <a:spLocks noGrp="1"/>
          </p:cNvSpPr>
          <p:nvPr>
            <p:ph type="title"/>
          </p:nvPr>
        </p:nvSpPr>
        <p:spPr/>
        <p:txBody>
          <a:bodyPr/>
          <a:lstStyle/>
          <a:p>
            <a:endParaRPr lang="nl-NL" dirty="0"/>
          </a:p>
        </p:txBody>
      </p:sp>
      <p:sp>
        <p:nvSpPr>
          <p:cNvPr id="3" name="Content Placeholder 2">
            <a:extLst>
              <a:ext uri="{FF2B5EF4-FFF2-40B4-BE49-F238E27FC236}">
                <a16:creationId xmlns:a16="http://schemas.microsoft.com/office/drawing/2014/main" id="{576C0632-625F-CB48-B873-03B6BC9471F1}"/>
              </a:ext>
            </a:extLst>
          </p:cNvPr>
          <p:cNvSpPr>
            <a:spLocks noGrp="1"/>
          </p:cNvSpPr>
          <p:nvPr>
            <p:ph sz="quarter" idx="10"/>
          </p:nvPr>
        </p:nvSpPr>
        <p:spPr/>
        <p:txBody>
          <a:bodyPr/>
          <a:lstStyle/>
          <a:p>
            <a:r>
              <a:rPr lang="nl-NL" dirty="0" err="1"/>
              <a:t>However</a:t>
            </a:r>
            <a:r>
              <a:rPr lang="nl-NL" dirty="0"/>
              <a:t>, a </a:t>
            </a:r>
            <a:r>
              <a:rPr lang="nl-NL" dirty="0" err="1"/>
              <a:t>strict</a:t>
            </a:r>
            <a:r>
              <a:rPr lang="nl-NL" dirty="0"/>
              <a:t> </a:t>
            </a:r>
            <a:r>
              <a:rPr lang="nl-NL" dirty="0" err="1"/>
              <a:t>interpretation</a:t>
            </a:r>
            <a:r>
              <a:rPr lang="nl-NL" dirty="0"/>
              <a:t> of </a:t>
            </a:r>
            <a:r>
              <a:rPr lang="nl-NL" dirty="0" err="1"/>
              <a:t>this</a:t>
            </a:r>
            <a:r>
              <a:rPr lang="nl-NL" dirty="0"/>
              <a:t> </a:t>
            </a:r>
            <a:r>
              <a:rPr lang="nl-NL" dirty="0" err="1"/>
              <a:t>exception</a:t>
            </a:r>
            <a:r>
              <a:rPr lang="nl-NL" dirty="0"/>
              <a:t>….</a:t>
            </a:r>
          </a:p>
          <a:p>
            <a:endParaRPr lang="nl-NL" dirty="0"/>
          </a:p>
          <a:p>
            <a:r>
              <a:rPr lang="nl-NL" dirty="0"/>
              <a:t>European Data </a:t>
            </a:r>
            <a:r>
              <a:rPr lang="nl-NL" dirty="0" err="1"/>
              <a:t>Protection</a:t>
            </a:r>
            <a:r>
              <a:rPr lang="nl-NL" dirty="0"/>
              <a:t> Board </a:t>
            </a:r>
            <a:r>
              <a:rPr lang="nl-NL" dirty="0" err="1"/>
              <a:t>guidelines</a:t>
            </a:r>
            <a:r>
              <a:rPr lang="nl-NL" dirty="0"/>
              <a:t> on </a:t>
            </a:r>
            <a:r>
              <a:rPr lang="nl-NL" dirty="0" err="1"/>
              <a:t>transparancy</a:t>
            </a:r>
            <a:r>
              <a:rPr lang="nl-NL" dirty="0"/>
              <a:t>: </a:t>
            </a:r>
          </a:p>
          <a:p>
            <a:pPr lvl="1" indent="0">
              <a:buNone/>
            </a:pPr>
            <a:endParaRPr lang="nl-NL" dirty="0"/>
          </a:p>
          <a:p>
            <a:pPr lvl="1" indent="0">
              <a:buNone/>
            </a:pPr>
            <a:r>
              <a:rPr lang="nl-NL" dirty="0"/>
              <a:t>“[</a:t>
            </a:r>
            <a:r>
              <a:rPr lang="nl-NL" dirty="0" err="1"/>
              <a:t>Exceptions</a:t>
            </a:r>
            <a:r>
              <a:rPr lang="nl-NL" dirty="0"/>
              <a:t>]…</a:t>
            </a:r>
            <a:r>
              <a:rPr lang="en-US" dirty="0"/>
              <a:t>should, as a general rule, </a:t>
            </a:r>
            <a:r>
              <a:rPr lang="en-US" b="1" dirty="0">
                <a:solidFill>
                  <a:srgbClr val="31ADDA"/>
                </a:solidFill>
              </a:rPr>
              <a:t>be interpreted and applied narrowly</a:t>
            </a:r>
            <a:r>
              <a:rPr lang="en-US" dirty="0"/>
              <a:t>.”</a:t>
            </a:r>
          </a:p>
          <a:p>
            <a:pPr lvl="1" indent="0">
              <a:buNone/>
            </a:pPr>
            <a:endParaRPr lang="nl-NL" dirty="0"/>
          </a:p>
          <a:p>
            <a:pPr lvl="1" indent="0">
              <a:buNone/>
            </a:pPr>
            <a:r>
              <a:rPr lang="nl-NL" dirty="0"/>
              <a:t>“In </a:t>
            </a:r>
            <a:r>
              <a:rPr lang="nl-NL" dirty="0" err="1"/>
              <a:t>practice</a:t>
            </a:r>
            <a:r>
              <a:rPr lang="nl-NL" dirty="0"/>
              <a:t>, </a:t>
            </a:r>
            <a:r>
              <a:rPr lang="nl-NL" dirty="0" err="1"/>
              <a:t>there</a:t>
            </a:r>
            <a:r>
              <a:rPr lang="nl-NL" dirty="0"/>
              <a:t> </a:t>
            </a:r>
            <a:r>
              <a:rPr lang="nl-NL" dirty="0" err="1"/>
              <a:t>will</a:t>
            </a:r>
            <a:r>
              <a:rPr lang="nl-NL" dirty="0"/>
              <a:t> </a:t>
            </a:r>
            <a:r>
              <a:rPr lang="nl-NL" dirty="0" err="1"/>
              <a:t>be</a:t>
            </a:r>
            <a:r>
              <a:rPr lang="nl-NL" dirty="0"/>
              <a:t> </a:t>
            </a:r>
            <a:r>
              <a:rPr lang="nl-NL" b="1" dirty="0" err="1">
                <a:solidFill>
                  <a:srgbClr val="31ADDA"/>
                </a:solidFill>
              </a:rPr>
              <a:t>very</a:t>
            </a:r>
            <a:r>
              <a:rPr lang="nl-NL" b="1" dirty="0">
                <a:solidFill>
                  <a:srgbClr val="31ADDA"/>
                </a:solidFill>
              </a:rPr>
              <a:t> few </a:t>
            </a:r>
            <a:r>
              <a:rPr lang="nl-NL" b="1" dirty="0" err="1">
                <a:solidFill>
                  <a:srgbClr val="31ADDA"/>
                </a:solidFill>
              </a:rPr>
              <a:t>situations</a:t>
            </a:r>
            <a:r>
              <a:rPr lang="nl-NL" b="1" dirty="0">
                <a:solidFill>
                  <a:srgbClr val="31ADDA"/>
                </a:solidFill>
              </a:rPr>
              <a:t> </a:t>
            </a:r>
            <a:r>
              <a:rPr lang="nl-NL" dirty="0"/>
              <a:t>in </a:t>
            </a:r>
            <a:r>
              <a:rPr lang="nl-NL" dirty="0" err="1"/>
              <a:t>which</a:t>
            </a:r>
            <a:r>
              <a:rPr lang="nl-NL" dirty="0"/>
              <a:t> a data controller </a:t>
            </a:r>
            <a:r>
              <a:rPr lang="nl-NL" dirty="0" err="1"/>
              <a:t>can</a:t>
            </a:r>
            <a:r>
              <a:rPr lang="nl-NL" dirty="0"/>
              <a:t> </a:t>
            </a:r>
            <a:r>
              <a:rPr lang="nl-NL" dirty="0" err="1"/>
              <a:t>demonstrate</a:t>
            </a:r>
            <a:r>
              <a:rPr lang="nl-NL" dirty="0"/>
              <a:t> </a:t>
            </a:r>
            <a:r>
              <a:rPr lang="nl-NL" dirty="0" err="1"/>
              <a:t>that</a:t>
            </a:r>
            <a:r>
              <a:rPr lang="nl-NL" dirty="0"/>
              <a:t> </a:t>
            </a:r>
            <a:r>
              <a:rPr lang="nl-NL" dirty="0" err="1"/>
              <a:t>it</a:t>
            </a:r>
            <a:r>
              <a:rPr lang="nl-NL" dirty="0"/>
              <a:t> is </a:t>
            </a:r>
            <a:r>
              <a:rPr lang="nl-NL" dirty="0" err="1"/>
              <a:t>actually</a:t>
            </a:r>
            <a:r>
              <a:rPr lang="nl-NL" dirty="0"/>
              <a:t> </a:t>
            </a:r>
            <a:r>
              <a:rPr lang="nl-NL" dirty="0" err="1"/>
              <a:t>impossible</a:t>
            </a:r>
            <a:r>
              <a:rPr lang="nl-NL" dirty="0"/>
              <a:t> </a:t>
            </a:r>
            <a:r>
              <a:rPr lang="nl-NL" dirty="0" err="1"/>
              <a:t>to</a:t>
            </a:r>
            <a:r>
              <a:rPr lang="nl-NL" dirty="0"/>
              <a:t> </a:t>
            </a:r>
            <a:r>
              <a:rPr lang="nl-NL" dirty="0" err="1"/>
              <a:t>provide</a:t>
            </a:r>
            <a:r>
              <a:rPr lang="nl-NL" dirty="0"/>
              <a:t> </a:t>
            </a:r>
            <a:r>
              <a:rPr lang="nl-NL" dirty="0" err="1"/>
              <a:t>the</a:t>
            </a:r>
            <a:r>
              <a:rPr lang="nl-NL" dirty="0"/>
              <a:t> information </a:t>
            </a:r>
            <a:r>
              <a:rPr lang="nl-NL" dirty="0" err="1"/>
              <a:t>to</a:t>
            </a:r>
            <a:r>
              <a:rPr lang="nl-NL" dirty="0"/>
              <a:t> data subjects.”</a:t>
            </a:r>
          </a:p>
          <a:p>
            <a:pPr lvl="1" indent="0">
              <a:buNone/>
            </a:pPr>
            <a:endParaRPr lang="nl-NL" dirty="0"/>
          </a:p>
          <a:p>
            <a:pPr lvl="1" indent="0">
              <a:buNone/>
            </a:pPr>
            <a:endParaRPr lang="nl-NL" dirty="0"/>
          </a:p>
          <a:p>
            <a:pPr lvl="1" indent="0">
              <a:buNone/>
            </a:pPr>
            <a:endParaRPr lang="nl-NL" dirty="0"/>
          </a:p>
          <a:p>
            <a:endParaRPr lang="nl-NL" dirty="0"/>
          </a:p>
        </p:txBody>
      </p:sp>
      <p:sp>
        <p:nvSpPr>
          <p:cNvPr id="5" name="TextBox 4">
            <a:extLst>
              <a:ext uri="{FF2B5EF4-FFF2-40B4-BE49-F238E27FC236}">
                <a16:creationId xmlns:a16="http://schemas.microsoft.com/office/drawing/2014/main" id="{9269CE5E-909A-B946-8BE7-347069125738}"/>
              </a:ext>
            </a:extLst>
          </p:cNvPr>
          <p:cNvSpPr txBox="1"/>
          <p:nvPr/>
        </p:nvSpPr>
        <p:spPr>
          <a:xfrm>
            <a:off x="626268" y="5318785"/>
            <a:ext cx="7643813" cy="584775"/>
          </a:xfrm>
          <a:prstGeom prst="rect">
            <a:avLst/>
          </a:prstGeom>
          <a:noFill/>
        </p:spPr>
        <p:txBody>
          <a:bodyPr wrap="square" rtlCol="0">
            <a:spAutoFit/>
          </a:bodyPr>
          <a:lstStyle/>
          <a:p>
            <a:r>
              <a:rPr lang="nl-NL" sz="1600" dirty="0">
                <a:hlinkClick r:id="rId2"/>
              </a:rPr>
              <a:t>https://edpb.europa.eu/our-work-tools/general-guidance/gdpr-guidelines-recommendations-best-practices_en</a:t>
            </a:r>
            <a:r>
              <a:rPr lang="nl-NL" sz="1600" dirty="0"/>
              <a:t> </a:t>
            </a:r>
          </a:p>
        </p:txBody>
      </p:sp>
    </p:spTree>
    <p:extLst>
      <p:ext uri="{BB962C8B-B14F-4D97-AF65-F5344CB8AC3E}">
        <p14:creationId xmlns:p14="http://schemas.microsoft.com/office/powerpoint/2010/main" val="3414877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FABF8-B4D5-AA43-B85E-F6A713AF4588}"/>
              </a:ext>
            </a:extLst>
          </p:cNvPr>
          <p:cNvSpPr>
            <a:spLocks noGrp="1"/>
          </p:cNvSpPr>
          <p:nvPr>
            <p:ph type="title"/>
          </p:nvPr>
        </p:nvSpPr>
        <p:spPr/>
        <p:txBody>
          <a:bodyPr/>
          <a:lstStyle/>
          <a:p>
            <a:r>
              <a:rPr lang="nl-NL" err="1"/>
              <a:t>Reuse</a:t>
            </a:r>
            <a:endParaRPr lang="nl-NL"/>
          </a:p>
        </p:txBody>
      </p:sp>
      <p:sp>
        <p:nvSpPr>
          <p:cNvPr id="3" name="Content Placeholder 2">
            <a:extLst>
              <a:ext uri="{FF2B5EF4-FFF2-40B4-BE49-F238E27FC236}">
                <a16:creationId xmlns:a16="http://schemas.microsoft.com/office/drawing/2014/main" id="{8B9CF318-A32B-C844-AFF6-20C7247E5F0E}"/>
              </a:ext>
            </a:extLst>
          </p:cNvPr>
          <p:cNvSpPr>
            <a:spLocks noGrp="1"/>
          </p:cNvSpPr>
          <p:nvPr>
            <p:ph sz="quarter" idx="10"/>
          </p:nvPr>
        </p:nvSpPr>
        <p:spPr/>
        <p:txBody>
          <a:bodyPr/>
          <a:lstStyle/>
          <a:p>
            <a:r>
              <a:rPr lang="nl-NL" dirty="0" err="1"/>
              <a:t>What</a:t>
            </a:r>
            <a:r>
              <a:rPr lang="nl-NL" dirty="0"/>
              <a:t> does </a:t>
            </a:r>
            <a:r>
              <a:rPr lang="nl-NL" dirty="0" err="1"/>
              <a:t>this</a:t>
            </a:r>
            <a:r>
              <a:rPr lang="nl-NL" dirty="0"/>
              <a:t> </a:t>
            </a:r>
            <a:r>
              <a:rPr lang="nl-NL" dirty="0" err="1"/>
              <a:t>mean</a:t>
            </a:r>
            <a:r>
              <a:rPr lang="nl-NL" dirty="0"/>
              <a:t> </a:t>
            </a:r>
            <a:r>
              <a:rPr lang="nl-NL" dirty="0" err="1"/>
              <a:t>for</a:t>
            </a:r>
            <a:r>
              <a:rPr lang="nl-NL" dirty="0"/>
              <a:t> </a:t>
            </a:r>
            <a:r>
              <a:rPr lang="nl-NL" dirty="0" err="1"/>
              <a:t>archives</a:t>
            </a:r>
            <a:r>
              <a:rPr lang="nl-NL" dirty="0"/>
              <a:t>, </a:t>
            </a:r>
            <a:r>
              <a:rPr lang="nl-NL" dirty="0" err="1"/>
              <a:t>for</a:t>
            </a:r>
            <a:r>
              <a:rPr lang="nl-NL" dirty="0"/>
              <a:t> DANS?</a:t>
            </a:r>
          </a:p>
          <a:p>
            <a:pPr marL="342900" indent="-342900">
              <a:buFont typeface="Arial" panose="020B0604020202020204" pitchFamily="34" charset="0"/>
              <a:buChar char="•"/>
            </a:pPr>
            <a:r>
              <a:rPr lang="nl-NL" dirty="0" err="1"/>
              <a:t>Extremely</a:t>
            </a:r>
            <a:r>
              <a:rPr lang="nl-NL" dirty="0"/>
              <a:t> </a:t>
            </a:r>
            <a:r>
              <a:rPr lang="nl-NL" dirty="0" err="1"/>
              <a:t>strict</a:t>
            </a:r>
            <a:r>
              <a:rPr lang="nl-NL" dirty="0"/>
              <a:t> </a:t>
            </a:r>
            <a:r>
              <a:rPr lang="nl-NL" dirty="0" err="1"/>
              <a:t>reuse</a:t>
            </a:r>
            <a:r>
              <a:rPr lang="nl-NL" dirty="0"/>
              <a:t> procedures? For </a:t>
            </a:r>
            <a:r>
              <a:rPr lang="nl-NL" dirty="0" err="1"/>
              <a:t>each</a:t>
            </a:r>
            <a:r>
              <a:rPr lang="nl-NL" dirty="0"/>
              <a:t> dataset </a:t>
            </a:r>
            <a:r>
              <a:rPr lang="nl-NL" dirty="0" err="1"/>
              <a:t>specific</a:t>
            </a:r>
            <a:r>
              <a:rPr lang="nl-NL" dirty="0"/>
              <a:t> </a:t>
            </a:r>
            <a:r>
              <a:rPr lang="nl-NL" dirty="0" err="1"/>
              <a:t>reuse</a:t>
            </a:r>
            <a:r>
              <a:rPr lang="nl-NL" dirty="0"/>
              <a:t> </a:t>
            </a:r>
            <a:r>
              <a:rPr lang="nl-NL" dirty="0" err="1"/>
              <a:t>conditions</a:t>
            </a:r>
            <a:r>
              <a:rPr lang="nl-NL" dirty="0"/>
              <a:t>?</a:t>
            </a:r>
          </a:p>
          <a:p>
            <a:pPr marL="342900" indent="-342900">
              <a:buFont typeface="Arial" panose="020B0604020202020204" pitchFamily="34" charset="0"/>
              <a:buChar char="•"/>
            </a:pPr>
            <a:r>
              <a:rPr lang="nl-NL" dirty="0"/>
              <a:t>Do </a:t>
            </a:r>
            <a:r>
              <a:rPr lang="nl-NL" dirty="0" err="1"/>
              <a:t>researchers</a:t>
            </a:r>
            <a:r>
              <a:rPr lang="nl-NL" dirty="0"/>
              <a:t> </a:t>
            </a:r>
            <a:r>
              <a:rPr lang="nl-NL" dirty="0" err="1"/>
              <a:t>need</a:t>
            </a:r>
            <a:r>
              <a:rPr lang="nl-NL" dirty="0"/>
              <a:t> </a:t>
            </a:r>
            <a:r>
              <a:rPr lang="nl-NL" dirty="0" err="1"/>
              <a:t>to</a:t>
            </a:r>
            <a:r>
              <a:rPr lang="nl-NL" dirty="0"/>
              <a:t> </a:t>
            </a:r>
            <a:r>
              <a:rPr lang="nl-NL" dirty="0" err="1"/>
              <a:t>inform</a:t>
            </a:r>
            <a:r>
              <a:rPr lang="nl-NL" dirty="0"/>
              <a:t> data subjects </a:t>
            </a:r>
            <a:r>
              <a:rPr lang="nl-NL" dirty="0" err="1"/>
              <a:t>with</a:t>
            </a:r>
            <a:r>
              <a:rPr lang="nl-NL" dirty="0"/>
              <a:t> </a:t>
            </a:r>
            <a:r>
              <a:rPr lang="nl-NL" dirty="0" err="1"/>
              <a:t>reuse</a:t>
            </a:r>
            <a:r>
              <a:rPr lang="nl-NL" dirty="0"/>
              <a:t>? </a:t>
            </a:r>
            <a:r>
              <a:rPr lang="nl-NL" dirty="0" err="1"/>
              <a:t>Informing</a:t>
            </a:r>
            <a:r>
              <a:rPr lang="nl-NL" dirty="0"/>
              <a:t> via </a:t>
            </a:r>
            <a:r>
              <a:rPr lang="nl-NL" dirty="0" err="1"/>
              <a:t>the</a:t>
            </a:r>
            <a:r>
              <a:rPr lang="nl-NL" dirty="0"/>
              <a:t> </a:t>
            </a:r>
            <a:r>
              <a:rPr lang="nl-NL" dirty="0" err="1"/>
              <a:t>archive</a:t>
            </a:r>
            <a:r>
              <a:rPr lang="nl-NL" dirty="0"/>
              <a:t>?</a:t>
            </a:r>
          </a:p>
          <a:p>
            <a:endParaRPr lang="nl-NL" dirty="0"/>
          </a:p>
          <a:p>
            <a:r>
              <a:rPr lang="en-US" dirty="0"/>
              <a:t>Association of Universities in the Netherlands: </a:t>
            </a:r>
            <a:endParaRPr lang="nl-NL" dirty="0"/>
          </a:p>
          <a:p>
            <a:r>
              <a:rPr lang="nl-NL" dirty="0"/>
              <a:t>Code of </a:t>
            </a:r>
            <a:r>
              <a:rPr lang="nl-NL" dirty="0" err="1"/>
              <a:t>conduct</a:t>
            </a:r>
            <a:r>
              <a:rPr lang="nl-NL" dirty="0"/>
              <a:t> </a:t>
            </a:r>
            <a:r>
              <a:rPr lang="nl-NL" dirty="0" err="1"/>
              <a:t>for</a:t>
            </a:r>
            <a:r>
              <a:rPr lang="nl-NL" dirty="0"/>
              <a:t> </a:t>
            </a:r>
            <a:r>
              <a:rPr lang="nl-NL" dirty="0" err="1"/>
              <a:t>using</a:t>
            </a:r>
            <a:r>
              <a:rPr lang="nl-NL" dirty="0"/>
              <a:t> personal data in research</a:t>
            </a:r>
          </a:p>
          <a:p>
            <a:pPr marL="342900" indent="-342900">
              <a:buFont typeface="Wingdings" pitchFamily="2" charset="2"/>
              <a:buChar char="Ø"/>
            </a:pPr>
            <a:r>
              <a:rPr lang="nl-NL" dirty="0" err="1"/>
              <a:t>Working</a:t>
            </a:r>
            <a:r>
              <a:rPr lang="nl-NL" dirty="0"/>
              <a:t> </a:t>
            </a:r>
            <a:r>
              <a:rPr lang="nl-NL" dirty="0" err="1"/>
              <a:t>towards</a:t>
            </a:r>
            <a:r>
              <a:rPr lang="nl-NL" dirty="0"/>
              <a:t> a new </a:t>
            </a:r>
            <a:r>
              <a:rPr lang="nl-NL" dirty="0" err="1"/>
              <a:t>version</a:t>
            </a:r>
            <a:endParaRPr lang="nl-NL" dirty="0"/>
          </a:p>
          <a:p>
            <a:pPr marL="342900" indent="-342900">
              <a:buFont typeface="Wingdings" pitchFamily="2" charset="2"/>
              <a:buChar char="Ø"/>
            </a:pPr>
            <a:r>
              <a:rPr lang="nl-NL" dirty="0" err="1"/>
              <a:t>Brings</a:t>
            </a:r>
            <a:r>
              <a:rPr lang="nl-NL" dirty="0"/>
              <a:t> </a:t>
            </a:r>
            <a:r>
              <a:rPr lang="nl-NL" dirty="0" err="1"/>
              <a:t>hopefully</a:t>
            </a:r>
            <a:r>
              <a:rPr lang="nl-NL" dirty="0"/>
              <a:t> </a:t>
            </a:r>
            <a:r>
              <a:rPr lang="nl-NL" dirty="0" err="1"/>
              <a:t>clear</a:t>
            </a:r>
            <a:r>
              <a:rPr lang="nl-NL" dirty="0"/>
              <a:t> </a:t>
            </a:r>
            <a:r>
              <a:rPr lang="nl-NL" dirty="0" err="1"/>
              <a:t>guidance</a:t>
            </a:r>
            <a:endParaRPr lang="nl-NL" dirty="0"/>
          </a:p>
        </p:txBody>
      </p:sp>
      <p:sp>
        <p:nvSpPr>
          <p:cNvPr id="4" name="TextBox 3">
            <a:extLst>
              <a:ext uri="{FF2B5EF4-FFF2-40B4-BE49-F238E27FC236}">
                <a16:creationId xmlns:a16="http://schemas.microsoft.com/office/drawing/2014/main" id="{24CC2D48-A0DD-0F4D-B6C7-126F3B1096BA}"/>
              </a:ext>
            </a:extLst>
          </p:cNvPr>
          <p:cNvSpPr txBox="1"/>
          <p:nvPr/>
        </p:nvSpPr>
        <p:spPr>
          <a:xfrm>
            <a:off x="214313" y="5449889"/>
            <a:ext cx="6486525" cy="369332"/>
          </a:xfrm>
          <a:prstGeom prst="rect">
            <a:avLst/>
          </a:prstGeom>
          <a:noFill/>
        </p:spPr>
        <p:txBody>
          <a:bodyPr wrap="square" rtlCol="0">
            <a:spAutoFit/>
          </a:bodyPr>
          <a:lstStyle/>
          <a:p>
            <a:r>
              <a:rPr lang="nl-NL">
                <a:hlinkClick r:id="rId2"/>
              </a:rPr>
              <a:t>https://www.vsnu.nl/en_GB/code-personal-data</a:t>
            </a:r>
            <a:r>
              <a:rPr lang="nl-NL"/>
              <a:t> </a:t>
            </a:r>
          </a:p>
        </p:txBody>
      </p:sp>
    </p:spTree>
    <p:extLst>
      <p:ext uri="{BB962C8B-B14F-4D97-AF65-F5344CB8AC3E}">
        <p14:creationId xmlns:p14="http://schemas.microsoft.com/office/powerpoint/2010/main" val="731920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95A69-5018-D54B-B6A5-A2B30AFADAE6}"/>
              </a:ext>
            </a:extLst>
          </p:cNvPr>
          <p:cNvSpPr>
            <a:spLocks noGrp="1"/>
          </p:cNvSpPr>
          <p:nvPr>
            <p:ph type="title"/>
          </p:nvPr>
        </p:nvSpPr>
        <p:spPr/>
        <p:txBody>
          <a:bodyPr/>
          <a:lstStyle/>
          <a:p>
            <a:r>
              <a:rPr lang="nl-NL"/>
              <a:t>Summary</a:t>
            </a:r>
          </a:p>
        </p:txBody>
      </p:sp>
      <p:sp>
        <p:nvSpPr>
          <p:cNvPr id="3" name="Content Placeholder 2">
            <a:extLst>
              <a:ext uri="{FF2B5EF4-FFF2-40B4-BE49-F238E27FC236}">
                <a16:creationId xmlns:a16="http://schemas.microsoft.com/office/drawing/2014/main" id="{2C0FD9E3-D1FF-0A4A-9995-F621EF936CAD}"/>
              </a:ext>
            </a:extLst>
          </p:cNvPr>
          <p:cNvSpPr>
            <a:spLocks noGrp="1"/>
          </p:cNvSpPr>
          <p:nvPr>
            <p:ph sz="quarter" idx="10"/>
          </p:nvPr>
        </p:nvSpPr>
        <p:spPr>
          <a:xfrm>
            <a:off x="104775" y="1497724"/>
            <a:ext cx="8686800" cy="4666593"/>
          </a:xfrm>
        </p:spPr>
        <p:txBody>
          <a:bodyPr>
            <a:normAutofit/>
          </a:bodyPr>
          <a:lstStyle/>
          <a:p>
            <a:r>
              <a:rPr lang="en-GB" sz="2000" b="1" dirty="0">
                <a:solidFill>
                  <a:srgbClr val="2CA3C6"/>
                </a:solidFill>
              </a:rPr>
              <a:t>Licensing</a:t>
            </a:r>
            <a:r>
              <a:rPr lang="nl-NL" sz="2000" b="1" dirty="0">
                <a:solidFill>
                  <a:srgbClr val="2CA3C6"/>
                </a:solidFill>
              </a:rPr>
              <a:t> data open access</a:t>
            </a:r>
          </a:p>
          <a:p>
            <a:pPr marL="342900" indent="-342900">
              <a:buFont typeface="Arial" panose="020B0604020202020204" pitchFamily="34" charset="0"/>
              <a:buChar char="•"/>
            </a:pPr>
            <a:r>
              <a:rPr lang="nl-NL" sz="2000" dirty="0"/>
              <a:t>New DANS policy: CC0 1.0, CC-BY 4.0, </a:t>
            </a:r>
            <a:r>
              <a:rPr lang="en-US" sz="2000" dirty="0"/>
              <a:t>CC BY-SA 4.0</a:t>
            </a:r>
            <a:endParaRPr lang="nl-NL" sz="2000" dirty="0"/>
          </a:p>
          <a:p>
            <a:endParaRPr lang="en-GB" sz="2000" dirty="0"/>
          </a:p>
          <a:p>
            <a:r>
              <a:rPr lang="en-GB" sz="2000" b="1" dirty="0">
                <a:solidFill>
                  <a:srgbClr val="2CA3C6"/>
                </a:solidFill>
              </a:rPr>
              <a:t>Personal data – access control</a:t>
            </a:r>
          </a:p>
          <a:p>
            <a:pPr marL="342900" indent="-342900">
              <a:buFont typeface="Arial" panose="020B0604020202020204" pitchFamily="34" charset="0"/>
              <a:buChar char="•"/>
            </a:pPr>
            <a:r>
              <a:rPr lang="en-GB" sz="2000" dirty="0"/>
              <a:t>Key aspects: Consent arrangements, Purpose limitation, Data minimisation, Technical and organisational safeguards</a:t>
            </a:r>
          </a:p>
          <a:p>
            <a:pPr marL="342900" indent="-342900">
              <a:buFont typeface="Arial" panose="020B0604020202020204" pitchFamily="34" charset="0"/>
              <a:buChar char="•"/>
            </a:pPr>
            <a:r>
              <a:rPr lang="en-GB" sz="2000" dirty="0"/>
              <a:t>Access is the responsibility of the depositor</a:t>
            </a:r>
          </a:p>
          <a:p>
            <a:pPr marL="342900" indent="-342900">
              <a:buFont typeface="Arial" panose="020B0604020202020204" pitchFamily="34" charset="0"/>
              <a:buChar char="•"/>
            </a:pPr>
            <a:r>
              <a:rPr lang="en-GB" sz="2000" dirty="0"/>
              <a:t>DANS provides instruments and a custom processing procedure</a:t>
            </a:r>
          </a:p>
          <a:p>
            <a:endParaRPr lang="en-GB" sz="2000" dirty="0"/>
          </a:p>
          <a:p>
            <a:r>
              <a:rPr lang="en-GB" sz="2000" b="1" dirty="0">
                <a:solidFill>
                  <a:srgbClr val="2CA3C6"/>
                </a:solidFill>
              </a:rPr>
              <a:t>Reuse</a:t>
            </a:r>
          </a:p>
          <a:p>
            <a:pPr marL="342900" indent="-342900">
              <a:buFont typeface="Arial" panose="020B0604020202020204" pitchFamily="34" charset="0"/>
              <a:buChar char="•"/>
            </a:pPr>
            <a:r>
              <a:rPr lang="en-GB" dirty="0"/>
              <a:t>How does the archive fit in?</a:t>
            </a:r>
          </a:p>
          <a:p>
            <a:pPr marL="342900" indent="-342900">
              <a:buFont typeface="Arial" panose="020B0604020202020204" pitchFamily="34" charset="0"/>
              <a:buChar char="•"/>
            </a:pPr>
            <a:r>
              <a:rPr lang="en-GB" dirty="0"/>
              <a:t>Challenging: consent and transparency </a:t>
            </a:r>
          </a:p>
        </p:txBody>
      </p:sp>
    </p:spTree>
    <p:extLst>
      <p:ext uri="{BB962C8B-B14F-4D97-AF65-F5344CB8AC3E}">
        <p14:creationId xmlns:p14="http://schemas.microsoft.com/office/powerpoint/2010/main" val="73777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pPr algn="ctr"/>
            <a:r>
              <a:rPr lang="en-US" b="1" dirty="0">
                <a:solidFill>
                  <a:srgbClr val="31ADDA"/>
                </a:solidFill>
              </a:rPr>
              <a:t>Thank you for your attention</a:t>
            </a:r>
          </a:p>
          <a:p>
            <a:pPr algn="ctr"/>
            <a:endParaRPr lang="en-US" b="1" dirty="0">
              <a:solidFill>
                <a:srgbClr val="31ADDA"/>
              </a:solidFill>
            </a:endParaRPr>
          </a:p>
          <a:p>
            <a:pPr algn="ctr"/>
            <a:r>
              <a:rPr lang="en-US" b="1" dirty="0">
                <a:solidFill>
                  <a:srgbClr val="31ADDA"/>
                </a:solidFill>
              </a:rPr>
              <a:t>Questions?</a:t>
            </a:r>
          </a:p>
        </p:txBody>
      </p:sp>
      <p:sp>
        <p:nvSpPr>
          <p:cNvPr id="4" name="Content Placeholder 3"/>
          <p:cNvSpPr>
            <a:spLocks noGrp="1"/>
          </p:cNvSpPr>
          <p:nvPr>
            <p:ph sz="quarter" idx="12"/>
          </p:nvPr>
        </p:nvSpPr>
        <p:spPr/>
        <p:txBody>
          <a:bodyPr/>
          <a:lstStyle/>
          <a:p>
            <a:pPr algn="ctr"/>
            <a:r>
              <a:rPr lang="en-US" dirty="0"/>
              <a:t>Emilie Kraaikamp</a:t>
            </a:r>
          </a:p>
        </p:txBody>
      </p:sp>
      <p:sp>
        <p:nvSpPr>
          <p:cNvPr id="5" name="Content Placeholder 4"/>
          <p:cNvSpPr>
            <a:spLocks noGrp="1"/>
          </p:cNvSpPr>
          <p:nvPr>
            <p:ph sz="quarter" idx="13"/>
          </p:nvPr>
        </p:nvSpPr>
        <p:spPr/>
        <p:txBody>
          <a:bodyPr/>
          <a:lstStyle/>
          <a:p>
            <a:pPr algn="ctr"/>
            <a:r>
              <a:rPr lang="en-US" dirty="0" err="1"/>
              <a:t>emilie.kraaikamp@dans.knaw.nl</a:t>
            </a:r>
            <a:endParaRPr lang="en-US"/>
          </a:p>
        </p:txBody>
      </p:sp>
    </p:spTree>
    <p:extLst>
      <p:ext uri="{BB962C8B-B14F-4D97-AF65-F5344CB8AC3E}">
        <p14:creationId xmlns:p14="http://schemas.microsoft.com/office/powerpoint/2010/main" val="93002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solidFill>
                  <a:srgbClr val="31ADDA"/>
                </a:solidFill>
              </a:rPr>
              <a:t>Data </a:t>
            </a:r>
            <a:r>
              <a:rPr lang="nl-NL" sz="3200" b="1" dirty="0" err="1">
                <a:solidFill>
                  <a:srgbClr val="31ADDA"/>
                </a:solidFill>
              </a:rPr>
              <a:t>Archiving</a:t>
            </a:r>
            <a:r>
              <a:rPr lang="nl-NL" sz="3200" b="1" dirty="0">
                <a:solidFill>
                  <a:srgbClr val="31ADDA"/>
                </a:solidFill>
              </a:rPr>
              <a:t> &amp; </a:t>
            </a:r>
            <a:r>
              <a:rPr lang="nl-NL" sz="3200" b="1" dirty="0" err="1">
                <a:solidFill>
                  <a:srgbClr val="31ADDA"/>
                </a:solidFill>
              </a:rPr>
              <a:t>Networked</a:t>
            </a:r>
            <a:r>
              <a:rPr lang="nl-NL" sz="3200" b="1" dirty="0">
                <a:solidFill>
                  <a:srgbClr val="31ADDA"/>
                </a:solidFill>
              </a:rPr>
              <a:t> Services</a:t>
            </a:r>
          </a:p>
        </p:txBody>
      </p:sp>
      <p:pic>
        <p:nvPicPr>
          <p:cNvPr id="1026" name="Picture 2" descr="https://lh3.googleusercontent.com/LtCk2KEe2Pybq9TRgq3_aAjBfCuwa7Zq97pdosSaeMiVDMd_bpRfq0dg0MOECWgAXF15X0Jyldvkw4P-D_jAr780Im8aOgL4oq3ZxcopV947bxP-Z6r-ANcE--IIspw4qGCiT902Cee9Vj2l5imT8l_X0qh8m373rCfOLj72a4CECIIjGW25EvpSNO4ODaXIMNnasldA9vnHp8apapVDYMk8JLaWHaXzsp-PkBuUT3cjA774sWqiXatCCBP7uXZe0WvWFfKdDivd6Kwc8vCT8I9SoqlWzf0ANM6uDELjBXsou_L6wRjLRTsYjIUmzXgURyrbCbHD1qgLcRX7S8pSv1_ml9iS1Tkoou2D8Tb5Z_vOuhx8FxMYTDE1o7svpfZfsbVtYfIsCymSVDfXtVPWI3_e180gDK1dgzsNCXtmbsL1D7JDVFcKyfYAI7qfcUy7B-zWh2ncdvbMBIdiL87JVYNUz5yeBnWUJ3We0pnsL_07eAM30euX5v9g6ZiMV87h3VQpVGeYTJn5hLuYvgTjHCUfrx_8UbnzUKsw8u8fDZuCSN1M5dfk5rsLM845Cu6HVUGO0nJHIabbzr5mH6902KgFyu7lgoWExS0l7Yh1e69gLT_P=w1054-h597-n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97659"/>
            <a:ext cx="9144000" cy="5179287"/>
          </a:xfrm>
          <a:prstGeom prst="rect">
            <a:avLst/>
          </a:prstGeom>
          <a:noFill/>
          <a:extLst>
            <a:ext uri="{909E8E84-426E-40DD-AFC4-6F175D3DCCD1}">
              <a14:hiddenFill xmlns:a14="http://schemas.microsoft.com/office/drawing/2010/main">
                <a:solidFill>
                  <a:srgbClr val="FFFFFF"/>
                </a:solidFill>
              </a14:hiddenFill>
            </a:ext>
          </a:extLst>
        </p:spPr>
      </p:pic>
      <p:sp>
        <p:nvSpPr>
          <p:cNvPr id="5" name="Oval 2"/>
          <p:cNvSpPr>
            <a:spLocks/>
          </p:cNvSpPr>
          <p:nvPr/>
        </p:nvSpPr>
        <p:spPr>
          <a:xfrm>
            <a:off x="1997155" y="3947965"/>
            <a:ext cx="3005580" cy="2734305"/>
          </a:xfrm>
          <a:prstGeom prst="ellipse">
            <a:avLst/>
          </a:prstGeom>
          <a:solidFill>
            <a:srgbClr val="31ADDA"/>
          </a:solidFill>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en-GB" sz="1600" b="1" dirty="0">
                <a:latin typeface="Verdana" panose="020B0604030504040204" pitchFamily="34" charset="0"/>
                <a:ea typeface="Verdana" panose="020B0604030504040204" pitchFamily="34" charset="0"/>
                <a:cs typeface="Verdana" panose="020B0604030504040204" pitchFamily="34" charset="0"/>
              </a:rPr>
              <a:t>Institute of Dutch Academy and Research Funding Organisation (KNAW &amp; NWO) since 2005</a:t>
            </a:r>
          </a:p>
        </p:txBody>
      </p:sp>
      <p:sp>
        <p:nvSpPr>
          <p:cNvPr id="6" name="Oval 4"/>
          <p:cNvSpPr>
            <a:spLocks/>
          </p:cNvSpPr>
          <p:nvPr/>
        </p:nvSpPr>
        <p:spPr>
          <a:xfrm>
            <a:off x="5880538" y="3689131"/>
            <a:ext cx="2979683" cy="2686358"/>
          </a:xfrm>
          <a:prstGeom prst="ellipse">
            <a:avLst/>
          </a:prstGeom>
          <a:solidFill>
            <a:schemeClr val="accent4"/>
          </a:solidFill>
          <a:ln>
            <a:solidFill>
              <a:srgbClr val="FFC000"/>
            </a:solidFill>
          </a:ln>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en-GB" sz="1600" b="1" dirty="0">
                <a:solidFill>
                  <a:schemeClr val="bg1"/>
                </a:solidFill>
                <a:latin typeface="Verdana"/>
                <a:cs typeface="Verdana"/>
              </a:rPr>
              <a:t>First predecessor dates back to 1964 (Steinmetz Foundation), Historical Data Archive 1989</a:t>
            </a:r>
          </a:p>
        </p:txBody>
      </p:sp>
      <p:sp>
        <p:nvSpPr>
          <p:cNvPr id="7" name="Oval 5"/>
          <p:cNvSpPr>
            <a:spLocks/>
          </p:cNvSpPr>
          <p:nvPr/>
        </p:nvSpPr>
        <p:spPr>
          <a:xfrm>
            <a:off x="388045" y="1229710"/>
            <a:ext cx="3111900" cy="2718255"/>
          </a:xfrm>
          <a:prstGeom prst="ellipse">
            <a:avLst/>
          </a:prstGeom>
          <a:solidFill>
            <a:srgbClr val="FF0000"/>
          </a:solidFill>
          <a:effectLst>
            <a:outerShdw blurRad="76200" dir="13500000" sy="23000" kx="1200000" algn="b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lang="en-GB" sz="1600" b="1" dirty="0">
                <a:solidFill>
                  <a:schemeClr val="bg1"/>
                </a:solidFill>
                <a:latin typeface="Verdana" panose="020B0604030504040204" pitchFamily="34" charset="0"/>
                <a:ea typeface="Verdana" panose="020B0604030504040204" pitchFamily="34" charset="0"/>
                <a:cs typeface="Verdana" panose="020B0604030504040204" pitchFamily="34" charset="0"/>
              </a:rPr>
              <a:t>Mission: promote and provide permanent access to digital research resources</a:t>
            </a:r>
          </a:p>
        </p:txBody>
      </p:sp>
    </p:spTree>
    <p:extLst>
      <p:ext uri="{BB962C8B-B14F-4D97-AF65-F5344CB8AC3E}">
        <p14:creationId xmlns:p14="http://schemas.microsoft.com/office/powerpoint/2010/main" val="406961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9CC24-9397-6640-AA84-C9830B2986DF}"/>
              </a:ext>
            </a:extLst>
          </p:cNvPr>
          <p:cNvSpPr>
            <a:spLocks noGrp="1"/>
          </p:cNvSpPr>
          <p:nvPr>
            <p:ph type="title"/>
          </p:nvPr>
        </p:nvSpPr>
        <p:spPr/>
        <p:txBody>
          <a:bodyPr/>
          <a:lstStyle/>
          <a:p>
            <a:r>
              <a:rPr lang="nl-NL" b="1" dirty="0">
                <a:solidFill>
                  <a:srgbClr val="31ADDA"/>
                </a:solidFill>
              </a:rPr>
              <a:t>EASY</a:t>
            </a:r>
          </a:p>
        </p:txBody>
      </p:sp>
      <p:sp>
        <p:nvSpPr>
          <p:cNvPr id="3" name="Content Placeholder 2">
            <a:extLst>
              <a:ext uri="{FF2B5EF4-FFF2-40B4-BE49-F238E27FC236}">
                <a16:creationId xmlns:a16="http://schemas.microsoft.com/office/drawing/2014/main" id="{8C529C97-EBA2-624C-9FE6-AE0B415B648B}"/>
              </a:ext>
            </a:extLst>
          </p:cNvPr>
          <p:cNvSpPr>
            <a:spLocks noGrp="1"/>
          </p:cNvSpPr>
          <p:nvPr>
            <p:ph sz="quarter" idx="10"/>
          </p:nvPr>
        </p:nvSpPr>
        <p:spPr/>
        <p:txBody>
          <a:bodyPr/>
          <a:lstStyle/>
          <a:p>
            <a:endParaRPr lang="en-US" b="1" dirty="0"/>
          </a:p>
          <a:p>
            <a:r>
              <a:rPr lang="nl-NL" dirty="0" err="1"/>
              <a:t>One</a:t>
            </a:r>
            <a:r>
              <a:rPr lang="nl-NL" dirty="0"/>
              <a:t> of </a:t>
            </a:r>
            <a:r>
              <a:rPr lang="nl-NL" dirty="0" err="1"/>
              <a:t>our</a:t>
            </a:r>
            <a:r>
              <a:rPr lang="nl-NL" dirty="0"/>
              <a:t> </a:t>
            </a:r>
            <a:r>
              <a:rPr lang="nl-NL" dirty="0" err="1"/>
              <a:t>core</a:t>
            </a:r>
            <a:r>
              <a:rPr lang="nl-NL" dirty="0"/>
              <a:t> data services</a:t>
            </a:r>
          </a:p>
          <a:p>
            <a:pPr marL="342900" indent="-342900">
              <a:buFont typeface="Arial" panose="020B0604020202020204" pitchFamily="34" charset="0"/>
              <a:buChar char="•"/>
            </a:pPr>
            <a:r>
              <a:rPr lang="nl-NL" dirty="0" err="1"/>
              <a:t>Certified</a:t>
            </a:r>
            <a:r>
              <a:rPr lang="nl-NL" dirty="0"/>
              <a:t> long term data </a:t>
            </a:r>
            <a:r>
              <a:rPr lang="nl-NL" dirty="0" err="1"/>
              <a:t>archive</a:t>
            </a:r>
            <a:endParaRPr lang="nl-NL" dirty="0"/>
          </a:p>
          <a:p>
            <a:pPr marL="342900" indent="-342900">
              <a:buFont typeface="Arial" panose="020B0604020202020204" pitchFamily="34" charset="0"/>
              <a:buChar char="•"/>
            </a:pPr>
            <a:r>
              <a:rPr lang="nl-NL" dirty="0" err="1"/>
              <a:t>Self</a:t>
            </a:r>
            <a:r>
              <a:rPr lang="nl-NL" dirty="0"/>
              <a:t> </a:t>
            </a:r>
            <a:r>
              <a:rPr lang="nl-NL" dirty="0" err="1"/>
              <a:t>deposit</a:t>
            </a:r>
            <a:r>
              <a:rPr lang="nl-NL" dirty="0"/>
              <a:t> system</a:t>
            </a:r>
          </a:p>
          <a:p>
            <a:pPr marL="342900" indent="-342900">
              <a:buFont typeface="Arial" panose="020B0604020202020204" pitchFamily="34" charset="0"/>
              <a:buChar char="•"/>
            </a:pPr>
            <a:r>
              <a:rPr lang="nl-NL" dirty="0">
                <a:hlinkClick r:id="rId2"/>
              </a:rPr>
              <a:t>https://easy.dans.knaw.nl</a:t>
            </a:r>
            <a:r>
              <a:rPr lang="nl-NL" dirty="0"/>
              <a:t> </a:t>
            </a:r>
          </a:p>
          <a:p>
            <a:pPr marL="342900" indent="-342900">
              <a:buFont typeface="Arial" panose="020B0604020202020204" pitchFamily="34" charset="0"/>
              <a:buChar char="•"/>
            </a:pPr>
            <a:endParaRPr lang="nl-NL" dirty="0"/>
          </a:p>
        </p:txBody>
      </p:sp>
      <p:pic>
        <p:nvPicPr>
          <p:cNvPr id="1026" name="Picture 2" descr="EASY">
            <a:hlinkClick r:id="rId3"/>
            <a:extLst>
              <a:ext uri="{FF2B5EF4-FFF2-40B4-BE49-F238E27FC236}">
                <a16:creationId xmlns:a16="http://schemas.microsoft.com/office/drawing/2014/main" id="{A7BF77BC-AC07-1942-9F72-50F08BE3F3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5011" y="4453125"/>
            <a:ext cx="4439104" cy="115416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dans.knaw.nl/nl/actueel/nieuwe-certificering-coretrustseal-gelanceerd/@@images/34fbca46-3fc4-4785-8eb1-889d47e46941.jpeg">
            <a:extLst>
              <a:ext uri="{FF2B5EF4-FFF2-40B4-BE49-F238E27FC236}">
                <a16:creationId xmlns:a16="http://schemas.microsoft.com/office/drawing/2014/main" id="{B735A169-B2CC-564E-9A15-14B0525BC8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8848" y="4354943"/>
            <a:ext cx="1350533" cy="135053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a:extLst>
              <a:ext uri="{FF2B5EF4-FFF2-40B4-BE49-F238E27FC236}">
                <a16:creationId xmlns:a16="http://schemas.microsoft.com/office/drawing/2014/main" id="{8B375E11-7E7F-AB44-8850-3BC95421CA2F}"/>
              </a:ext>
            </a:extLst>
          </p:cNvPr>
          <p:cNvPicPr>
            <a:picLocks noChangeAspect="1"/>
          </p:cNvPicPr>
          <p:nvPr/>
        </p:nvPicPr>
        <p:blipFill>
          <a:blip r:embed="rId6" cstate="email">
            <a:extLst>
              <a:ext uri="{BEBA8EAE-BF5A-486C-A8C5-ECC9F3942E4B}">
                <a14:imgProps xmlns:a14="http://schemas.microsoft.com/office/drawing/2010/main">
                  <a14:imgLayer r:embed="rId7">
                    <a14:imgEffect>
                      <a14:backgroundRemoval t="0" b="100000" l="0" r="100000"/>
                    </a14:imgEffect>
                  </a14:imgLayer>
                </a14:imgProps>
              </a:ext>
              <a:ext uri="{28A0092B-C50C-407E-A947-70E740481C1C}">
                <a14:useLocalDpi xmlns:a14="http://schemas.microsoft.com/office/drawing/2010/main"/>
              </a:ext>
            </a:extLst>
          </a:blip>
          <a:stretch>
            <a:fillRect/>
          </a:stretch>
        </p:blipFill>
        <p:spPr>
          <a:xfrm>
            <a:off x="6939353" y="4409113"/>
            <a:ext cx="1198179" cy="1198179"/>
          </a:xfrm>
          <a:prstGeom prst="rect">
            <a:avLst/>
          </a:prstGeom>
        </p:spPr>
      </p:pic>
    </p:spTree>
    <p:extLst>
      <p:ext uri="{BB962C8B-B14F-4D97-AF65-F5344CB8AC3E}">
        <p14:creationId xmlns:p14="http://schemas.microsoft.com/office/powerpoint/2010/main" val="389068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33F0-E854-284D-B5C4-E57ED7F7ED7A}"/>
              </a:ext>
            </a:extLst>
          </p:cNvPr>
          <p:cNvSpPr>
            <a:spLocks noGrp="1"/>
          </p:cNvSpPr>
          <p:nvPr>
            <p:ph type="title"/>
          </p:nvPr>
        </p:nvSpPr>
        <p:spPr/>
        <p:txBody>
          <a:bodyPr/>
          <a:lstStyle/>
          <a:p>
            <a:r>
              <a:rPr lang="nl-NL" b="1" dirty="0" err="1">
                <a:solidFill>
                  <a:srgbClr val="31ADDA"/>
                </a:solidFill>
              </a:rPr>
              <a:t>Overview</a:t>
            </a:r>
            <a:endParaRPr lang="nl-NL" b="1">
              <a:solidFill>
                <a:srgbClr val="31ADDA"/>
              </a:solidFill>
            </a:endParaRPr>
          </a:p>
        </p:txBody>
      </p:sp>
      <p:sp>
        <p:nvSpPr>
          <p:cNvPr id="4" name="Triangle 3">
            <a:extLst>
              <a:ext uri="{FF2B5EF4-FFF2-40B4-BE49-F238E27FC236}">
                <a16:creationId xmlns:a16="http://schemas.microsoft.com/office/drawing/2014/main" id="{2841A81E-61FA-1E40-94C0-652BFB34D03E}"/>
              </a:ext>
            </a:extLst>
          </p:cNvPr>
          <p:cNvSpPr/>
          <p:nvPr/>
        </p:nvSpPr>
        <p:spPr>
          <a:xfrm>
            <a:off x="2794065" y="1551919"/>
            <a:ext cx="2554014" cy="1702676"/>
          </a:xfrm>
          <a:prstGeom prst="triangle">
            <a:avLst>
              <a:gd name="adj" fmla="val 100000"/>
            </a:avLst>
          </a:prstGeom>
          <a:solidFill>
            <a:srgbClr val="31AD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00B0F0"/>
              </a:solidFill>
            </a:endParaRPr>
          </a:p>
        </p:txBody>
      </p:sp>
      <p:sp>
        <p:nvSpPr>
          <p:cNvPr id="5" name="TextBox 4">
            <a:extLst>
              <a:ext uri="{FF2B5EF4-FFF2-40B4-BE49-F238E27FC236}">
                <a16:creationId xmlns:a16="http://schemas.microsoft.com/office/drawing/2014/main" id="{832FFC10-5440-AE48-8F64-840DC9B0AAD6}"/>
              </a:ext>
            </a:extLst>
          </p:cNvPr>
          <p:cNvSpPr txBox="1"/>
          <p:nvPr/>
        </p:nvSpPr>
        <p:spPr>
          <a:xfrm>
            <a:off x="474834" y="4361426"/>
            <a:ext cx="5049017" cy="1569660"/>
          </a:xfrm>
          <a:prstGeom prst="rect">
            <a:avLst/>
          </a:prstGeom>
          <a:noFill/>
        </p:spPr>
        <p:txBody>
          <a:bodyPr wrap="square" rtlCol="0">
            <a:spAutoFit/>
          </a:bodyPr>
          <a:lstStyle/>
          <a:p>
            <a:r>
              <a:rPr lang="nl-NL" sz="2400" b="1">
                <a:solidFill>
                  <a:srgbClr val="31ADDA"/>
                </a:solidFill>
              </a:rPr>
              <a:t>Topics</a:t>
            </a:r>
          </a:p>
          <a:p>
            <a:pPr marL="285750" indent="-285750">
              <a:buFont typeface="Wingdings" pitchFamily="2" charset="2"/>
              <a:buChar char="Ø"/>
            </a:pPr>
            <a:r>
              <a:rPr lang="nl-NL" sz="2400" err="1"/>
              <a:t>Licensing</a:t>
            </a:r>
            <a:r>
              <a:rPr lang="nl-NL" sz="2400"/>
              <a:t> data open access</a:t>
            </a:r>
          </a:p>
          <a:p>
            <a:pPr marL="285750" indent="-285750">
              <a:buFont typeface="Wingdings" pitchFamily="2" charset="2"/>
              <a:buChar char="Ø"/>
            </a:pPr>
            <a:r>
              <a:rPr lang="nl-NL" sz="2400"/>
              <a:t>Personal data – access control</a:t>
            </a:r>
          </a:p>
          <a:p>
            <a:pPr marL="285750" indent="-285750">
              <a:buFont typeface="Wingdings" pitchFamily="2" charset="2"/>
              <a:buChar char="Ø"/>
            </a:pPr>
            <a:r>
              <a:rPr lang="nl-NL" sz="2400" err="1"/>
              <a:t>Reuse</a:t>
            </a:r>
            <a:endParaRPr lang="nl-NL" sz="2400"/>
          </a:p>
        </p:txBody>
      </p:sp>
      <p:sp>
        <p:nvSpPr>
          <p:cNvPr id="6" name="TextBox 5">
            <a:extLst>
              <a:ext uri="{FF2B5EF4-FFF2-40B4-BE49-F238E27FC236}">
                <a16:creationId xmlns:a16="http://schemas.microsoft.com/office/drawing/2014/main" id="{F5EF7ECF-002D-1145-8500-21736B675CD7}"/>
              </a:ext>
            </a:extLst>
          </p:cNvPr>
          <p:cNvSpPr txBox="1"/>
          <p:nvPr/>
        </p:nvSpPr>
        <p:spPr>
          <a:xfrm>
            <a:off x="6029833" y="2988723"/>
            <a:ext cx="2835271" cy="400110"/>
          </a:xfrm>
          <a:prstGeom prst="rect">
            <a:avLst/>
          </a:prstGeom>
          <a:noFill/>
        </p:spPr>
        <p:txBody>
          <a:bodyPr wrap="square" rtlCol="0">
            <a:spAutoFit/>
          </a:bodyPr>
          <a:lstStyle/>
          <a:p>
            <a:r>
              <a:rPr lang="nl-NL" sz="2000" b="1"/>
              <a:t>Closed</a:t>
            </a:r>
          </a:p>
        </p:txBody>
      </p:sp>
      <p:sp>
        <p:nvSpPr>
          <p:cNvPr id="10" name="TextBox 9">
            <a:extLst>
              <a:ext uri="{FF2B5EF4-FFF2-40B4-BE49-F238E27FC236}">
                <a16:creationId xmlns:a16="http://schemas.microsoft.com/office/drawing/2014/main" id="{60EAB832-ADDC-A442-A2EE-412BED4894A9}"/>
              </a:ext>
            </a:extLst>
          </p:cNvPr>
          <p:cNvSpPr txBox="1"/>
          <p:nvPr/>
        </p:nvSpPr>
        <p:spPr>
          <a:xfrm>
            <a:off x="1310619" y="2988723"/>
            <a:ext cx="2760452" cy="400110"/>
          </a:xfrm>
          <a:prstGeom prst="rect">
            <a:avLst/>
          </a:prstGeom>
          <a:noFill/>
        </p:spPr>
        <p:txBody>
          <a:bodyPr wrap="square" rtlCol="0">
            <a:spAutoFit/>
          </a:bodyPr>
          <a:lstStyle/>
          <a:p>
            <a:r>
              <a:rPr lang="nl-NL" sz="2000" b="1"/>
              <a:t>Open</a:t>
            </a:r>
          </a:p>
        </p:txBody>
      </p:sp>
      <p:cxnSp>
        <p:nvCxnSpPr>
          <p:cNvPr id="12" name="Straight Arrow Connector 11">
            <a:extLst>
              <a:ext uri="{FF2B5EF4-FFF2-40B4-BE49-F238E27FC236}">
                <a16:creationId xmlns:a16="http://schemas.microsoft.com/office/drawing/2014/main" id="{AB96AD85-67B2-A740-A6C7-58851B8214BC}"/>
              </a:ext>
            </a:extLst>
          </p:cNvPr>
          <p:cNvCxnSpPr>
            <a:cxnSpLocks/>
          </p:cNvCxnSpPr>
          <p:nvPr/>
        </p:nvCxnSpPr>
        <p:spPr>
          <a:xfrm>
            <a:off x="3026754" y="3502324"/>
            <a:ext cx="2088635" cy="0"/>
          </a:xfrm>
          <a:prstGeom prst="straightConnector1">
            <a:avLst/>
          </a:prstGeom>
          <a:ln w="603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EF04632-E530-6D42-B05A-AC1A35A91D95}"/>
              </a:ext>
            </a:extLst>
          </p:cNvPr>
          <p:cNvSpPr txBox="1"/>
          <p:nvPr/>
        </p:nvSpPr>
        <p:spPr>
          <a:xfrm>
            <a:off x="3735163" y="3669219"/>
            <a:ext cx="1380226" cy="400110"/>
          </a:xfrm>
          <a:prstGeom prst="rect">
            <a:avLst/>
          </a:prstGeom>
          <a:noFill/>
        </p:spPr>
        <p:txBody>
          <a:bodyPr wrap="square" rtlCol="0">
            <a:spAutoFit/>
          </a:bodyPr>
          <a:lstStyle/>
          <a:p>
            <a:r>
              <a:rPr lang="nl-NL" sz="2000" b="1"/>
              <a:t>GDPR</a:t>
            </a:r>
          </a:p>
        </p:txBody>
      </p:sp>
    </p:spTree>
    <p:extLst>
      <p:ext uri="{BB962C8B-B14F-4D97-AF65-F5344CB8AC3E}">
        <p14:creationId xmlns:p14="http://schemas.microsoft.com/office/powerpoint/2010/main" val="1713141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31ADDA"/>
                </a:solidFill>
              </a:rPr>
              <a:t>Licensing data open access</a:t>
            </a:r>
          </a:p>
        </p:txBody>
      </p:sp>
      <p:sp>
        <p:nvSpPr>
          <p:cNvPr id="3" name="Content Placeholder 2"/>
          <p:cNvSpPr>
            <a:spLocks noGrp="1"/>
          </p:cNvSpPr>
          <p:nvPr>
            <p:ph sz="quarter" idx="10"/>
          </p:nvPr>
        </p:nvSpPr>
        <p:spPr/>
        <p:txBody>
          <a:bodyPr>
            <a:normAutofit/>
          </a:bodyPr>
          <a:lstStyle/>
          <a:p>
            <a:r>
              <a:rPr lang="en-US" dirty="0"/>
              <a:t>DANS mission</a:t>
            </a:r>
          </a:p>
          <a:p>
            <a:pPr marL="342900" indent="-342900">
              <a:buFont typeface="Arial" panose="020B0604020202020204" pitchFamily="34" charset="0"/>
              <a:buChar char="•"/>
            </a:pPr>
            <a:r>
              <a:rPr lang="en-US" dirty="0"/>
              <a:t>Enable reuse of research data</a:t>
            </a:r>
          </a:p>
          <a:p>
            <a:pPr marL="342900" indent="-342900">
              <a:buFont typeface="Arial" panose="020B0604020202020204" pitchFamily="34" charset="0"/>
              <a:buChar char="•"/>
            </a:pPr>
            <a:r>
              <a:rPr lang="en-US" dirty="0"/>
              <a:t>Permanent access to research data</a:t>
            </a:r>
          </a:p>
          <a:p>
            <a:endParaRPr lang="en-US" dirty="0"/>
          </a:p>
          <a:p>
            <a:r>
              <a:rPr lang="en-US" dirty="0"/>
              <a:t>DANS is strongly promoting and supporting archiving data open access, when possible.</a:t>
            </a:r>
          </a:p>
          <a:p>
            <a:endParaRPr lang="en-US" dirty="0"/>
          </a:p>
          <a:p>
            <a:r>
              <a:rPr lang="en-US" dirty="0"/>
              <a:t>Current options for open access archiving in EASY</a:t>
            </a:r>
          </a:p>
          <a:p>
            <a:pPr marL="342900" indent="-342900">
              <a:buFont typeface="Arial" panose="020B0604020202020204" pitchFamily="34" charset="0"/>
              <a:buChar char="•"/>
            </a:pPr>
            <a:r>
              <a:rPr lang="en-US" dirty="0"/>
              <a:t>Open access – Creative Commons CC0</a:t>
            </a:r>
          </a:p>
          <a:p>
            <a:pPr marL="342900" indent="-342900">
              <a:buFont typeface="Arial" panose="020B0604020202020204" pitchFamily="34" charset="0"/>
              <a:buChar char="•"/>
            </a:pPr>
            <a:r>
              <a:rPr lang="en-US" dirty="0"/>
              <a:t>Open access – DANS conditions of use (+ login)</a:t>
            </a:r>
          </a:p>
        </p:txBody>
      </p:sp>
    </p:spTree>
    <p:extLst>
      <p:ext uri="{BB962C8B-B14F-4D97-AF65-F5344CB8AC3E}">
        <p14:creationId xmlns:p14="http://schemas.microsoft.com/office/powerpoint/2010/main" val="1450284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Our new policy in open access licensing</a:t>
            </a:r>
          </a:p>
        </p:txBody>
      </p:sp>
      <p:sp>
        <p:nvSpPr>
          <p:cNvPr id="3" name="Content Placeholder 2"/>
          <p:cNvSpPr>
            <a:spLocks noGrp="1"/>
          </p:cNvSpPr>
          <p:nvPr>
            <p:ph sz="quarter" idx="10"/>
          </p:nvPr>
        </p:nvSpPr>
        <p:spPr>
          <a:xfrm>
            <a:off x="104775" y="1446028"/>
            <a:ext cx="8686800" cy="4550735"/>
          </a:xfrm>
        </p:spPr>
        <p:txBody>
          <a:bodyPr>
            <a:normAutofit fontScale="92500" lnSpcReduction="10000"/>
          </a:bodyPr>
          <a:lstStyle/>
          <a:p>
            <a:r>
              <a:rPr lang="en-US" b="1" dirty="0">
                <a:solidFill>
                  <a:srgbClr val="31ADDA"/>
                </a:solidFill>
              </a:rPr>
              <a:t>Promoting primarily (also currently)</a:t>
            </a:r>
          </a:p>
          <a:p>
            <a:pPr marL="342900" indent="-342900">
              <a:buFont typeface="Arial" panose="020B0604020202020204" pitchFamily="34" charset="0"/>
              <a:buChar char="•"/>
            </a:pPr>
            <a:r>
              <a:rPr lang="en-US" dirty="0"/>
              <a:t>CC0 1.0</a:t>
            </a:r>
          </a:p>
          <a:p>
            <a:r>
              <a:rPr lang="en-US" b="1" dirty="0">
                <a:solidFill>
                  <a:srgbClr val="31ADDA"/>
                </a:solidFill>
              </a:rPr>
              <a:t>Direct alternatives</a:t>
            </a:r>
          </a:p>
          <a:p>
            <a:pPr marL="342900" indent="-342900">
              <a:buFont typeface="Arial" panose="020B0604020202020204" pitchFamily="34" charset="0"/>
              <a:buChar char="•"/>
            </a:pPr>
            <a:r>
              <a:rPr lang="en-US" dirty="0"/>
              <a:t>CC BY 4.0</a:t>
            </a:r>
          </a:p>
          <a:p>
            <a:pPr marL="342900" indent="-342900">
              <a:buFont typeface="Arial" panose="020B0604020202020204" pitchFamily="34" charset="0"/>
              <a:buChar char="•"/>
            </a:pPr>
            <a:r>
              <a:rPr lang="en-US" dirty="0"/>
              <a:t>CC BY-SA 4.0</a:t>
            </a:r>
          </a:p>
          <a:p>
            <a:r>
              <a:rPr lang="en-US" b="1" dirty="0">
                <a:solidFill>
                  <a:srgbClr val="31ADDA"/>
                </a:solidFill>
              </a:rPr>
              <a:t>No longer offering</a:t>
            </a:r>
          </a:p>
          <a:p>
            <a:pPr marL="342900" indent="-342900">
              <a:buFont typeface="Arial" panose="020B0604020202020204" pitchFamily="34" charset="0"/>
              <a:buChar char="•"/>
            </a:pPr>
            <a:r>
              <a:rPr lang="en-US" dirty="0"/>
              <a:t>Open access - DANS conditions of use (+ login)</a:t>
            </a:r>
          </a:p>
          <a:p>
            <a:pPr marL="342900" indent="-342900">
              <a:buFontTx/>
              <a:buChar char="-"/>
            </a:pPr>
            <a:endParaRPr lang="en-US" dirty="0"/>
          </a:p>
          <a:p>
            <a:r>
              <a:rPr lang="en-US" dirty="0"/>
              <a:t>Why these choices? To DANS this represents open access: No login and no, or very limited (and clear), conditions for reuse. </a:t>
            </a:r>
          </a:p>
          <a:p>
            <a:r>
              <a:rPr lang="en-US" dirty="0"/>
              <a:t>Why Creative Commons: well known and practical.</a:t>
            </a:r>
          </a:p>
          <a:p>
            <a:endParaRPr lang="en-US" dirty="0"/>
          </a:p>
          <a:p>
            <a:r>
              <a:rPr lang="en-US" dirty="0"/>
              <a:t>Important: licenses do not apply tot dataset content. This will be settled in underlying contract.</a:t>
            </a:r>
          </a:p>
          <a:p>
            <a:endParaRPr lang="en-US" dirty="0"/>
          </a:p>
        </p:txBody>
      </p:sp>
    </p:spTree>
    <p:extLst>
      <p:ext uri="{BB962C8B-B14F-4D97-AF65-F5344CB8AC3E}">
        <p14:creationId xmlns:p14="http://schemas.microsoft.com/office/powerpoint/2010/main" val="18260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866328-7D9B-4947-B89D-705E5BEC23E6}"/>
              </a:ext>
            </a:extLst>
          </p:cNvPr>
          <p:cNvSpPr>
            <a:spLocks noGrp="1"/>
          </p:cNvSpPr>
          <p:nvPr>
            <p:ph sz="quarter" idx="10"/>
          </p:nvPr>
        </p:nvSpPr>
        <p:spPr>
          <a:xfrm rot="16200000">
            <a:off x="5967894" y="2911585"/>
            <a:ext cx="4915089" cy="1258894"/>
          </a:xfrm>
        </p:spPr>
        <p:txBody>
          <a:bodyPr>
            <a:normAutofit/>
          </a:bodyPr>
          <a:lstStyle/>
          <a:p>
            <a:endParaRPr lang="en-US" sz="1400"/>
          </a:p>
          <a:p>
            <a:r>
              <a:rPr lang="nl-NL" sz="1400" err="1"/>
              <a:t>Credits</a:t>
            </a:r>
            <a:r>
              <a:rPr lang="nl-NL" sz="1400"/>
              <a:t>: </a:t>
            </a:r>
            <a:r>
              <a:rPr lang="en-US" sz="1400" err="1"/>
              <a:t>Shaddim</a:t>
            </a:r>
            <a:r>
              <a:rPr lang="en-US" sz="1400"/>
              <a:t>; original CC license symbols by Creative Commons</a:t>
            </a:r>
            <a:endParaRPr lang="nl-NL" sz="1400"/>
          </a:p>
        </p:txBody>
      </p:sp>
      <p:pic>
        <p:nvPicPr>
          <p:cNvPr id="1026" name="Picture 2" descr="https://upload.wikimedia.org/wikipedia/commons/thumb/e/e1/Creative_commons_license_spectrum.svg/300px-Creative_commons_license_spectrum.svg.png">
            <a:extLst>
              <a:ext uri="{FF2B5EF4-FFF2-40B4-BE49-F238E27FC236}">
                <a16:creationId xmlns:a16="http://schemas.microsoft.com/office/drawing/2014/main" id="{93A6AC4B-09C9-3343-B278-A9501640F0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8023" y="265597"/>
            <a:ext cx="3893007" cy="6293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6003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ensen, Icon, Drie, Cirkels, Eenvoudige">
            <a:extLst>
              <a:ext uri="{FF2B5EF4-FFF2-40B4-BE49-F238E27FC236}">
                <a16:creationId xmlns:a16="http://schemas.microsoft.com/office/drawing/2014/main" id="{136ED5E4-9B51-DA46-94A9-365853854898}"/>
              </a:ext>
            </a:extLst>
          </p:cNvPr>
          <p:cNvPicPr>
            <a:picLocks noChangeAspect="1" noChangeArrowheads="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81684" y="1311215"/>
            <a:ext cx="3091312" cy="199198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66B1E3A-9346-9F48-9D76-884E67408FF1}"/>
              </a:ext>
            </a:extLst>
          </p:cNvPr>
          <p:cNvSpPr>
            <a:spLocks noGrp="1"/>
          </p:cNvSpPr>
          <p:nvPr>
            <p:ph type="title"/>
          </p:nvPr>
        </p:nvSpPr>
        <p:spPr/>
        <p:txBody>
          <a:bodyPr/>
          <a:lstStyle/>
          <a:p>
            <a:r>
              <a:rPr lang="nl-NL" b="1">
                <a:solidFill>
                  <a:srgbClr val="31ADDA"/>
                </a:solidFill>
              </a:rPr>
              <a:t>Personal data – access control</a:t>
            </a:r>
          </a:p>
        </p:txBody>
      </p:sp>
      <p:sp>
        <p:nvSpPr>
          <p:cNvPr id="3" name="Content Placeholder 2">
            <a:extLst>
              <a:ext uri="{FF2B5EF4-FFF2-40B4-BE49-F238E27FC236}">
                <a16:creationId xmlns:a16="http://schemas.microsoft.com/office/drawing/2014/main" id="{A90409AA-7112-2348-B8D9-E90ACC41EFBA}"/>
              </a:ext>
            </a:extLst>
          </p:cNvPr>
          <p:cNvSpPr>
            <a:spLocks noGrp="1"/>
          </p:cNvSpPr>
          <p:nvPr>
            <p:ph sz="quarter" idx="10"/>
          </p:nvPr>
        </p:nvSpPr>
        <p:spPr>
          <a:xfrm>
            <a:off x="104775" y="1431985"/>
            <a:ext cx="8686800" cy="4485735"/>
          </a:xfrm>
        </p:spPr>
        <p:txBody>
          <a:bodyPr>
            <a:normAutofit/>
          </a:bodyPr>
          <a:lstStyle/>
          <a:p>
            <a:endParaRPr lang="nl-NL" dirty="0"/>
          </a:p>
          <a:p>
            <a:endParaRPr lang="nl-NL" dirty="0"/>
          </a:p>
          <a:p>
            <a:endParaRPr lang="nl-NL" dirty="0"/>
          </a:p>
          <a:p>
            <a:endParaRPr lang="nl-NL" dirty="0"/>
          </a:p>
          <a:p>
            <a:endParaRPr lang="nl-NL" dirty="0"/>
          </a:p>
          <a:p>
            <a:r>
              <a:rPr lang="nl-NL" dirty="0"/>
              <a:t>Three </a:t>
            </a:r>
            <a:r>
              <a:rPr lang="nl-NL" dirty="0" err="1"/>
              <a:t>parties</a:t>
            </a:r>
            <a:endParaRPr lang="nl-NL" dirty="0"/>
          </a:p>
          <a:p>
            <a:pPr marL="342900" indent="-342900">
              <a:buFont typeface="Arial" panose="020B0604020202020204" pitchFamily="34" charset="0"/>
              <a:buChar char="•"/>
            </a:pPr>
            <a:r>
              <a:rPr lang="nl-NL" b="1" dirty="0">
                <a:solidFill>
                  <a:srgbClr val="31ADDA"/>
                </a:solidFill>
              </a:rPr>
              <a:t>Researcher (</a:t>
            </a:r>
            <a:r>
              <a:rPr lang="nl-NL" b="1" dirty="0" err="1">
                <a:solidFill>
                  <a:srgbClr val="31ADDA"/>
                </a:solidFill>
              </a:rPr>
              <a:t>depositor</a:t>
            </a:r>
            <a:r>
              <a:rPr lang="nl-NL" b="1" dirty="0">
                <a:solidFill>
                  <a:srgbClr val="31ADDA"/>
                </a:solidFill>
              </a:rPr>
              <a:t>) </a:t>
            </a:r>
            <a:r>
              <a:rPr lang="nl-NL" dirty="0">
                <a:solidFill>
                  <a:srgbClr val="31ADDA"/>
                </a:solidFill>
              </a:rPr>
              <a:t>– </a:t>
            </a:r>
            <a:r>
              <a:rPr lang="nl-NL" b="1" dirty="0" err="1">
                <a:solidFill>
                  <a:srgbClr val="31ADDA"/>
                </a:solidFill>
              </a:rPr>
              <a:t>Archive</a:t>
            </a:r>
            <a:r>
              <a:rPr lang="nl-NL" dirty="0">
                <a:solidFill>
                  <a:srgbClr val="31ADDA"/>
                </a:solidFill>
              </a:rPr>
              <a:t> - </a:t>
            </a:r>
            <a:r>
              <a:rPr lang="nl-NL" b="1" dirty="0">
                <a:solidFill>
                  <a:srgbClr val="31ADDA"/>
                </a:solidFill>
              </a:rPr>
              <a:t>User</a:t>
            </a:r>
          </a:p>
          <a:p>
            <a:endParaRPr lang="nl-NL" dirty="0"/>
          </a:p>
          <a:p>
            <a:pPr marL="342900" indent="-342900">
              <a:buFont typeface="Wingdings" pitchFamily="2" charset="2"/>
              <a:buChar char="Ø"/>
            </a:pPr>
            <a:r>
              <a:rPr lang="nl-NL" dirty="0"/>
              <a:t>First: A brief </a:t>
            </a:r>
            <a:r>
              <a:rPr lang="nl-NL" dirty="0" err="1"/>
              <a:t>overview</a:t>
            </a:r>
            <a:r>
              <a:rPr lang="nl-NL" dirty="0"/>
              <a:t> of </a:t>
            </a:r>
            <a:r>
              <a:rPr lang="nl-NL" dirty="0" err="1"/>
              <a:t>the</a:t>
            </a:r>
            <a:r>
              <a:rPr lang="nl-NL" dirty="0"/>
              <a:t> GDPR </a:t>
            </a:r>
            <a:r>
              <a:rPr lang="nl-NL" dirty="0" err="1"/>
              <a:t>and</a:t>
            </a:r>
            <a:r>
              <a:rPr lang="nl-NL" dirty="0"/>
              <a:t> research, </a:t>
            </a:r>
            <a:r>
              <a:rPr lang="nl-NL" dirty="0" err="1"/>
              <a:t>from</a:t>
            </a:r>
            <a:r>
              <a:rPr lang="nl-NL" dirty="0"/>
              <a:t> </a:t>
            </a:r>
            <a:r>
              <a:rPr lang="nl-NL" dirty="0" err="1"/>
              <a:t>the</a:t>
            </a:r>
            <a:r>
              <a:rPr lang="nl-NL" dirty="0"/>
              <a:t> </a:t>
            </a:r>
            <a:r>
              <a:rPr lang="nl-NL" dirty="0" err="1"/>
              <a:t>perspective</a:t>
            </a:r>
            <a:r>
              <a:rPr lang="nl-NL" dirty="0"/>
              <a:t> of </a:t>
            </a:r>
            <a:r>
              <a:rPr lang="nl-NL" dirty="0" err="1"/>
              <a:t>an</a:t>
            </a:r>
            <a:r>
              <a:rPr lang="nl-NL" dirty="0"/>
              <a:t> </a:t>
            </a:r>
            <a:r>
              <a:rPr lang="nl-NL" dirty="0" err="1"/>
              <a:t>archive</a:t>
            </a:r>
            <a:r>
              <a:rPr lang="nl-NL" dirty="0"/>
              <a:t>.</a:t>
            </a:r>
          </a:p>
          <a:p>
            <a:pPr marL="342900" indent="-342900">
              <a:buFont typeface="Wingdings" pitchFamily="2" charset="2"/>
              <a:buChar char="Ø"/>
            </a:pPr>
            <a:r>
              <a:rPr lang="nl-NL" dirty="0"/>
              <a:t>Next: </a:t>
            </a:r>
            <a:r>
              <a:rPr lang="nl-NL" dirty="0" err="1"/>
              <a:t>Our</a:t>
            </a:r>
            <a:r>
              <a:rPr lang="nl-NL" dirty="0"/>
              <a:t> approach </a:t>
            </a:r>
            <a:r>
              <a:rPr lang="nl-NL" dirty="0" err="1"/>
              <a:t>for</a:t>
            </a:r>
            <a:r>
              <a:rPr lang="nl-NL" dirty="0"/>
              <a:t> </a:t>
            </a:r>
            <a:r>
              <a:rPr lang="nl-NL" dirty="0" err="1"/>
              <a:t>our</a:t>
            </a:r>
            <a:r>
              <a:rPr lang="nl-NL" dirty="0"/>
              <a:t> data </a:t>
            </a:r>
            <a:r>
              <a:rPr lang="nl-NL" dirty="0" err="1"/>
              <a:t>archive</a:t>
            </a:r>
            <a:r>
              <a:rPr lang="nl-NL" dirty="0"/>
              <a:t>, EASY.</a:t>
            </a:r>
          </a:p>
        </p:txBody>
      </p:sp>
    </p:spTree>
    <p:extLst>
      <p:ext uri="{BB962C8B-B14F-4D97-AF65-F5344CB8AC3E}">
        <p14:creationId xmlns:p14="http://schemas.microsoft.com/office/powerpoint/2010/main" val="266758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9A93-8DCC-6E4C-A406-ECACBCFF13CB}"/>
              </a:ext>
            </a:extLst>
          </p:cNvPr>
          <p:cNvSpPr>
            <a:spLocks noGrp="1"/>
          </p:cNvSpPr>
          <p:nvPr>
            <p:ph type="title"/>
          </p:nvPr>
        </p:nvSpPr>
        <p:spPr/>
        <p:txBody>
          <a:bodyPr/>
          <a:lstStyle/>
          <a:p>
            <a:r>
              <a:rPr lang="nl-NL"/>
              <a:t>GDPR &amp; Research - </a:t>
            </a:r>
            <a:r>
              <a:rPr lang="nl-NL" err="1"/>
              <a:t>Lawfulness</a:t>
            </a:r>
            <a:r>
              <a:rPr lang="nl-NL"/>
              <a:t> </a:t>
            </a:r>
          </a:p>
        </p:txBody>
      </p:sp>
      <p:sp>
        <p:nvSpPr>
          <p:cNvPr id="3" name="Content Placeholder 2">
            <a:extLst>
              <a:ext uri="{FF2B5EF4-FFF2-40B4-BE49-F238E27FC236}">
                <a16:creationId xmlns:a16="http://schemas.microsoft.com/office/drawing/2014/main" id="{1AE3BC2C-C165-9B4E-BF99-21DECA6D172A}"/>
              </a:ext>
            </a:extLst>
          </p:cNvPr>
          <p:cNvSpPr>
            <a:spLocks noGrp="1"/>
          </p:cNvSpPr>
          <p:nvPr>
            <p:ph sz="quarter" idx="10"/>
          </p:nvPr>
        </p:nvSpPr>
        <p:spPr/>
        <p:txBody>
          <a:bodyPr>
            <a:normAutofit fontScale="92500" lnSpcReduction="10000"/>
          </a:bodyPr>
          <a:lstStyle/>
          <a:p>
            <a:r>
              <a:rPr lang="nl-NL" b="1" dirty="0" err="1"/>
              <a:t>Article</a:t>
            </a:r>
            <a:r>
              <a:rPr lang="nl-NL" b="1" dirty="0"/>
              <a:t> 6.1a </a:t>
            </a:r>
            <a:r>
              <a:rPr lang="nl-NL" dirty="0"/>
              <a:t>[…] </a:t>
            </a:r>
            <a:r>
              <a:rPr lang="en-US" dirty="0"/>
              <a:t>the </a:t>
            </a:r>
            <a:r>
              <a:rPr lang="en-US" b="1" dirty="0">
                <a:solidFill>
                  <a:srgbClr val="31ADDA"/>
                </a:solidFill>
              </a:rPr>
              <a:t>data subject has given consent </a:t>
            </a:r>
            <a:r>
              <a:rPr lang="en-US" dirty="0"/>
              <a:t>to the processing of his or her personal data for </a:t>
            </a:r>
            <a:r>
              <a:rPr lang="en-US" b="1" dirty="0">
                <a:solidFill>
                  <a:srgbClr val="31ADDA"/>
                </a:solidFill>
              </a:rPr>
              <a:t>one or more specific purposes; </a:t>
            </a:r>
          </a:p>
          <a:p>
            <a:endParaRPr lang="nl-NL" dirty="0"/>
          </a:p>
          <a:p>
            <a:r>
              <a:rPr lang="nl-NL" b="1" dirty="0"/>
              <a:t>Recital 33</a:t>
            </a:r>
          </a:p>
          <a:p>
            <a:r>
              <a:rPr lang="en-US" dirty="0"/>
              <a:t>It is </a:t>
            </a:r>
            <a:r>
              <a:rPr lang="en-US" b="1" dirty="0">
                <a:solidFill>
                  <a:srgbClr val="31ADDA"/>
                </a:solidFill>
              </a:rPr>
              <a:t>often not possible to fully identify the purpose</a:t>
            </a:r>
            <a:r>
              <a:rPr lang="en-US" dirty="0"/>
              <a:t> of personal data processing for scientific research purposes at the time of data collection. </a:t>
            </a:r>
            <a:r>
              <a:rPr lang="en-US" b="1" dirty="0">
                <a:solidFill>
                  <a:srgbClr val="31ADDA"/>
                </a:solidFill>
              </a:rPr>
              <a:t>Therefore, data subjects should be allowed to give their consent to certain areas of scientific research when in keeping with </a:t>
            </a:r>
            <a:r>
              <a:rPr lang="en-US" b="1" dirty="0" err="1">
                <a:solidFill>
                  <a:srgbClr val="31ADDA"/>
                </a:solidFill>
              </a:rPr>
              <a:t>recognised</a:t>
            </a:r>
            <a:r>
              <a:rPr lang="en-US" b="1" dirty="0">
                <a:solidFill>
                  <a:srgbClr val="31ADDA"/>
                </a:solidFill>
              </a:rPr>
              <a:t> ethical standards for scientific research</a:t>
            </a:r>
            <a:r>
              <a:rPr lang="en-US" dirty="0"/>
              <a:t>. Data subjects should have the opportunity to give their consent only to certain areas of research or parts of research projects to the extent allowed by the intended purpose. </a:t>
            </a:r>
          </a:p>
          <a:p>
            <a:endParaRPr lang="nl-NL" dirty="0"/>
          </a:p>
        </p:txBody>
      </p:sp>
    </p:spTree>
    <p:extLst>
      <p:ext uri="{BB962C8B-B14F-4D97-AF65-F5344CB8AC3E}">
        <p14:creationId xmlns:p14="http://schemas.microsoft.com/office/powerpoint/2010/main" val="2827543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0D0C85B2-3153-0B40-802A-6B941F207FB4}" vid="{24D46B68-A157-8841-8AEB-A3D99AB391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1257</TotalTime>
  <Words>983</Words>
  <Application>Microsoft Macintosh PowerPoint</Application>
  <PresentationFormat>On-screen Show (4:3)</PresentationFormat>
  <Paragraphs>147</Paragraphs>
  <Slides>18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Verdana</vt:lpstr>
      <vt:lpstr>Wingdings</vt:lpstr>
      <vt:lpstr>Office Theme</vt:lpstr>
      <vt:lpstr>PowerPoint Presentation</vt:lpstr>
      <vt:lpstr>Data Archiving &amp; Networked Services</vt:lpstr>
      <vt:lpstr>EASY</vt:lpstr>
      <vt:lpstr>Overview</vt:lpstr>
      <vt:lpstr>Licensing data open access</vt:lpstr>
      <vt:lpstr>Our new policy in open access licensing</vt:lpstr>
      <vt:lpstr>PowerPoint Presentation</vt:lpstr>
      <vt:lpstr>Personal data – access control</vt:lpstr>
      <vt:lpstr>GDPR &amp; Research - Lawfulness </vt:lpstr>
      <vt:lpstr>GDPR &amp; Research - Principles</vt:lpstr>
      <vt:lpstr>GDPR &amp; Research - Safeguards…</vt:lpstr>
      <vt:lpstr>Summary brief overview</vt:lpstr>
      <vt:lpstr>Access control at DANS</vt:lpstr>
      <vt:lpstr>Reuse</vt:lpstr>
      <vt:lpstr>PowerPoint Presentation</vt:lpstr>
      <vt:lpstr>Reuse</vt:lpstr>
      <vt:lpstr>Summary</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Emilie Kraaikamp</dc:creator>
  <cp:lastModifiedBy>Emilie Kraaikamp</cp:lastModifiedBy>
  <cp:revision>157</cp:revision>
  <cp:lastPrinted>2018-08-28T15:09:31Z</cp:lastPrinted>
  <dcterms:created xsi:type="dcterms:W3CDTF">2018-08-21T09:43:08Z</dcterms:created>
  <dcterms:modified xsi:type="dcterms:W3CDTF">2018-08-28T15:17:57Z</dcterms:modified>
</cp:coreProperties>
</file>