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1041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0" roundtripDataSignature="AMtx7miwjAmFn2wYJFzkzRW/KPXvDlJ3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963900"/>
    <a:srgbClr val="246172"/>
    <a:srgbClr val="666633"/>
    <a:srgbClr val="009549"/>
    <a:srgbClr val="461E64"/>
    <a:srgbClr val="34164A"/>
    <a:srgbClr val="3E1B59"/>
    <a:srgbClr val="FFC000"/>
    <a:srgbClr val="710D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22" autoAdjust="0"/>
    <p:restoredTop sz="94925" autoAdjust="0"/>
  </p:normalViewPr>
  <p:slideViewPr>
    <p:cSldViewPr snapToGrid="0">
      <p:cViewPr varScale="1">
        <p:scale>
          <a:sx n="138" d="100"/>
          <a:sy n="138" d="100"/>
        </p:scale>
        <p:origin x="127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465" y="55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112" Type="http://schemas.openxmlformats.org/officeDocument/2006/relationships/viewProps" Target="viewProps.xml"/><Relationship Id="rId2" Type="http://schemas.openxmlformats.org/officeDocument/2006/relationships/slide" Target="slides/slide1.xml"/><Relationship Id="rId1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110" Type="http://customschemas.google.com/relationships/presentationmetadata" Target="metadata"/><Relationship Id="rId5" Type="http://schemas.openxmlformats.org/officeDocument/2006/relationships/handoutMaster" Target="handoutMasters/handoutMaster1.xml"/><Relationship Id="rId114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11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31149C-9525-83AC-37CE-5A3473E727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D5AC8A-D00A-D3C9-D351-476F47CF7D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FB8B3-F59C-4F89-8D0C-86D52C0C966F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D3067-0C14-B5D5-26D0-7BA9C88344D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F5A99-5197-6618-5353-9A3E213A3E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3187E-2F17-4870-9C05-CB26EA19C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40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690880" y="589280"/>
            <a:ext cx="7762240" cy="679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690880" y="1458913"/>
            <a:ext cx="3804920" cy="2545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648200" y="1458913"/>
            <a:ext cx="3804920" cy="2545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90880" y="4767263"/>
            <a:ext cx="189992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6484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73520" y="45771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687546" y="1421608"/>
            <a:ext cx="380650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690880" y="1910080"/>
            <a:ext cx="3806508" cy="269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641693" y="1421608"/>
            <a:ext cx="3808094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645027" y="1910080"/>
            <a:ext cx="3808094" cy="269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690880" y="4767263"/>
            <a:ext cx="189992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6484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73520" y="45771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690880" y="589280"/>
            <a:ext cx="7762240" cy="679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title"/>
          </p:nvPr>
        </p:nvSpPr>
        <p:spPr>
          <a:xfrm>
            <a:off x="690880" y="589280"/>
            <a:ext cx="7762240" cy="679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690880" y="4767263"/>
            <a:ext cx="189992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316484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6573520" y="45771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690880" y="4767263"/>
            <a:ext cx="189992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316484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6573520" y="45771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690880" y="715961"/>
            <a:ext cx="2774634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3575050" y="715961"/>
            <a:ext cx="5111750" cy="3878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2"/>
          </p:nvPr>
        </p:nvSpPr>
        <p:spPr>
          <a:xfrm>
            <a:off x="690880" y="1544320"/>
            <a:ext cx="2774634" cy="3050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dt" idx="10"/>
          </p:nvPr>
        </p:nvSpPr>
        <p:spPr>
          <a:xfrm>
            <a:off x="690880" y="4767263"/>
            <a:ext cx="189992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ftr" idx="11"/>
          </p:nvPr>
        </p:nvSpPr>
        <p:spPr>
          <a:xfrm>
            <a:off x="316484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6573520" y="45771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dt" idx="10"/>
          </p:nvPr>
        </p:nvSpPr>
        <p:spPr>
          <a:xfrm>
            <a:off x="690880" y="4767263"/>
            <a:ext cx="189992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ftr" idx="11"/>
          </p:nvPr>
        </p:nvSpPr>
        <p:spPr>
          <a:xfrm>
            <a:off x="316484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sldNum" idx="12"/>
          </p:nvPr>
        </p:nvSpPr>
        <p:spPr>
          <a:xfrm>
            <a:off x="6573520" y="45771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>
            <a:spLocks noGrp="1"/>
          </p:cNvSpPr>
          <p:nvPr>
            <p:ph type="title"/>
          </p:nvPr>
        </p:nvSpPr>
        <p:spPr>
          <a:xfrm>
            <a:off x="690880" y="589280"/>
            <a:ext cx="7762240" cy="679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body" idx="1"/>
          </p:nvPr>
        </p:nvSpPr>
        <p:spPr>
          <a:xfrm rot="5400000">
            <a:off x="2990968" y="-867529"/>
            <a:ext cx="3162063" cy="7762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dt" idx="10"/>
          </p:nvPr>
        </p:nvSpPr>
        <p:spPr>
          <a:xfrm>
            <a:off x="690880" y="4767263"/>
            <a:ext cx="189992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ftr" idx="11"/>
          </p:nvPr>
        </p:nvSpPr>
        <p:spPr>
          <a:xfrm>
            <a:off x="316484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sldNum" idx="12"/>
          </p:nvPr>
        </p:nvSpPr>
        <p:spPr>
          <a:xfrm>
            <a:off x="6573520" y="4577160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0880" y="4767263"/>
            <a:ext cx="1899920" cy="2738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64840" y="4767263"/>
            <a:ext cx="2895600" cy="2738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73520" y="4577160"/>
            <a:ext cx="2133600" cy="2738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9681545-71BB-491E-AAF7-2A40297473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8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B41D2-0428-B966-17DA-EEC56F344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17D41F-E239-8D27-DDA5-F89EEEB7E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F9F11-DB12-2383-4B1E-00D237533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378F-EE85-4FCE-87A0-70707331EDA4}" type="datetimeFigureOut">
              <a:rPr lang="en-US" smtClean="0"/>
              <a:t>10-May-24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0D941-A0AD-9B5C-2071-671432530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54F21-5BB4-BD77-4B7D-87914F0A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E22-10D6-41D5-A4F0-B91505EA2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7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body" idx="1"/>
          </p:nvPr>
        </p:nvSpPr>
        <p:spPr>
          <a:xfrm>
            <a:off x="690880" y="1432559"/>
            <a:ext cx="7762240" cy="3162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pic>
        <p:nvPicPr>
          <p:cNvPr id="15" name="Google Shape;15;p2" descr="logo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787" y="111931"/>
            <a:ext cx="896920" cy="38622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90880" y="589280"/>
            <a:ext cx="7762240" cy="679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8" name="Google Shape;18;p2" descr="X:\TEN&amp;ADMIN\KatyBrooke\Marketing\Images\Logos\University of York\New logo\UOY_Final_Logo_Stacked-Crest_PMS432_protected_500.jpg"/>
          <p:cNvPicPr preferRelativeResize="0"/>
          <p:nvPr/>
        </p:nvPicPr>
        <p:blipFill rotWithShape="1">
          <a:blip r:embed="rId12">
            <a:alphaModFix/>
          </a:blip>
          <a:srcRect r="5097"/>
          <a:stretch/>
        </p:blipFill>
        <p:spPr>
          <a:xfrm>
            <a:off x="8099059" y="60960"/>
            <a:ext cx="971149" cy="4604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2AC148-5FEA-1D52-C3A5-AB0AFC9FAD65}"/>
              </a:ext>
            </a:extLst>
          </p:cNvPr>
          <p:cNvSpPr txBox="1"/>
          <p:nvPr userDrawn="1"/>
        </p:nvSpPr>
        <p:spPr>
          <a:xfrm>
            <a:off x="7204480" y="4590048"/>
            <a:ext cx="1981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i="1" dirty="0">
                <a:solidFill>
                  <a:srgbClr val="006600"/>
                </a:solidFill>
                <a:latin typeface="Calibri" panose="020F0502020204030204" pitchFamily="34" charset="0"/>
              </a:rPr>
              <a:t>james.sherwood@york.ac.uk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489488-B79C-530B-1750-BA1F6C42E1A7}"/>
              </a:ext>
            </a:extLst>
          </p:cNvPr>
          <p:cNvSpPr/>
          <p:nvPr userDrawn="1"/>
        </p:nvSpPr>
        <p:spPr bwMode="auto">
          <a:xfrm>
            <a:off x="0" y="4842711"/>
            <a:ext cx="3045600" cy="300788"/>
          </a:xfrm>
          <a:prstGeom prst="rect">
            <a:avLst/>
          </a:prstGeom>
          <a:solidFill>
            <a:srgbClr val="9639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GB" sz="18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7CD997-1B47-95D2-73BC-25A5FA7BDDD0}"/>
              </a:ext>
            </a:extLst>
          </p:cNvPr>
          <p:cNvSpPr/>
          <p:nvPr userDrawn="1"/>
        </p:nvSpPr>
        <p:spPr bwMode="auto">
          <a:xfrm>
            <a:off x="3045600" y="4842710"/>
            <a:ext cx="3049200" cy="301689"/>
          </a:xfrm>
          <a:prstGeom prst="rect">
            <a:avLst/>
          </a:prstGeom>
          <a:solidFill>
            <a:srgbClr val="246172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GB" sz="18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78775D-B44A-5E48-7CB6-3E4B91CC4E32}"/>
              </a:ext>
            </a:extLst>
          </p:cNvPr>
          <p:cNvSpPr/>
          <p:nvPr userDrawn="1"/>
        </p:nvSpPr>
        <p:spPr bwMode="auto">
          <a:xfrm>
            <a:off x="6094800" y="4841810"/>
            <a:ext cx="3049200" cy="301689"/>
          </a:xfrm>
          <a:prstGeom prst="rect">
            <a:avLst/>
          </a:prstGeom>
          <a:solidFill>
            <a:srgbClr val="666633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GB" sz="1800" dirty="0">
              <a:solidFill>
                <a:schemeClr val="tx1"/>
              </a:solidFill>
              <a:latin typeface="Times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A885C1-1AF1-984B-A375-D4EF98E9F0F6}"/>
              </a:ext>
            </a:extLst>
          </p:cNvPr>
          <p:cNvSpPr/>
          <p:nvPr/>
        </p:nvSpPr>
        <p:spPr bwMode="auto">
          <a:xfrm>
            <a:off x="0" y="1"/>
            <a:ext cx="9144000" cy="514350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800" dirty="0">
              <a:solidFill>
                <a:schemeClr val="tx1"/>
              </a:solidFill>
              <a:latin typeface="Times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2F3946-AB63-1F81-ABBE-D150644C60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17" y="1645023"/>
            <a:ext cx="4219569" cy="32387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A9A802-65F0-0E2F-0A12-C29EA819F4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1342" y="1586346"/>
            <a:ext cx="4441652" cy="34546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26A8E98-A7BE-F40C-FC86-A738B2B048E1}"/>
              </a:ext>
            </a:extLst>
          </p:cNvPr>
          <p:cNvSpPr txBox="1"/>
          <p:nvPr/>
        </p:nvSpPr>
        <p:spPr>
          <a:xfrm>
            <a:off x="1678419" y="129778"/>
            <a:ext cx="5787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/>
              <a:t>MSc in Green Chemistry &amp; Sustainable Industrial Technology 2022/23 </a:t>
            </a:r>
          </a:p>
          <a:p>
            <a:pPr algn="ctr"/>
            <a:r>
              <a:rPr lang="en-GB" b="1"/>
              <a:t>Polymer lecture course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15251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D662FC0-099C-7CE1-5366-79FF35667F19}"/>
              </a:ext>
            </a:extLst>
          </p:cNvPr>
          <p:cNvSpPr/>
          <p:nvPr/>
        </p:nvSpPr>
        <p:spPr bwMode="auto">
          <a:xfrm>
            <a:off x="0" y="713508"/>
            <a:ext cx="9144000" cy="4429991"/>
          </a:xfrm>
          <a:prstGeom prst="rect">
            <a:avLst/>
          </a:prstGeom>
          <a:solidFill>
            <a:srgbClr val="461E64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GB" sz="1800" dirty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887C80-A9A2-A0DA-CA48-FC69E34BF7CF}"/>
              </a:ext>
            </a:extLst>
          </p:cNvPr>
          <p:cNvSpPr txBox="1"/>
          <p:nvPr/>
        </p:nvSpPr>
        <p:spPr>
          <a:xfrm>
            <a:off x="578002" y="535588"/>
            <a:ext cx="798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0" b="1" dirty="0">
                <a:solidFill>
                  <a:schemeClr val="bg1"/>
                </a:solidFill>
                <a:latin typeface="Calibri" panose="020F0502020204030204" pitchFamily="34" charset="0"/>
              </a:rPr>
              <a:t>Quiz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45A842-A2D3-D68F-6B7E-C889C2D14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2578" y="3255691"/>
            <a:ext cx="4610100" cy="105591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7CBAF06-5438-99B3-CBE5-EF457E6217A8}"/>
              </a:ext>
            </a:extLst>
          </p:cNvPr>
          <p:cNvSpPr txBox="1"/>
          <p:nvPr/>
        </p:nvSpPr>
        <p:spPr>
          <a:xfrm>
            <a:off x="4317044" y="4291784"/>
            <a:ext cx="4610100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GB" sz="1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Optimise for lower greenhouse gas emissions</a:t>
            </a:r>
            <a:endParaRPr lang="en-GB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B63E77-BFDD-4D3C-904D-8E4EE2EA52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6875" r="-1"/>
          <a:stretch/>
        </p:blipFill>
        <p:spPr>
          <a:xfrm>
            <a:off x="273989" y="1667202"/>
            <a:ext cx="5894143" cy="128587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2E3233-935F-FE79-369E-480DADA794AA}"/>
              </a:ext>
            </a:extLst>
          </p:cNvPr>
          <p:cNvSpPr txBox="1"/>
          <p:nvPr/>
        </p:nvSpPr>
        <p:spPr>
          <a:xfrm>
            <a:off x="273989" y="2577525"/>
            <a:ext cx="7987995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Optimise for efficiency and waste reduction</a:t>
            </a:r>
            <a:endParaRPr lang="en-GB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E8586E7F-3532-B993-D6DD-3F2E8E943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456" y="2492086"/>
            <a:ext cx="873826" cy="435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2368CC7-0FFA-01E0-1DFD-DAC2257D5722}"/>
              </a:ext>
            </a:extLst>
          </p:cNvPr>
          <p:cNvSpPr txBox="1"/>
          <p:nvPr/>
        </p:nvSpPr>
        <p:spPr>
          <a:xfrm>
            <a:off x="1678419" y="129778"/>
            <a:ext cx="5787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/>
              <a:t>MSc in Green Chemistry &amp; Sustainable Industrial Technology 2023/24 </a:t>
            </a:r>
          </a:p>
          <a:p>
            <a:pPr algn="ctr"/>
            <a:r>
              <a:rPr lang="en-GB" b="1"/>
              <a:t>Solvent lecture course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691953930"/>
      </p:ext>
    </p:extLst>
  </p:cSld>
  <p:clrMapOvr>
    <a:masterClrMapping/>
  </p:clrMapOvr>
</p:sld>
</file>

<file path=ppt/theme/theme1.xml><?xml version="1.0" encoding="utf-8"?>
<a:theme xmlns:a="http://schemas.openxmlformats.org/drawingml/2006/main" name="Widescreen GCCE Template (2)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E65800"/>
        </a:solidFill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68580" tIns="34290" rIns="68580" bIns="34290" numCol="1" rtlCol="0" anchor="t" anchorCtr="0" compatLnSpc="1">
        <a:prstTxWarp prst="textNoShape">
          <a:avLst/>
        </a:prstTxWarp>
      </a:bodyPr>
      <a:lstStyle>
        <a:defPPr algn="ctr" defTabSz="685800" eaLnBrk="0" fontAlgn="base" hangingPunct="0">
          <a:spcBef>
            <a:spcPct val="0"/>
          </a:spcBef>
          <a:spcAft>
            <a:spcPct val="0"/>
          </a:spcAft>
          <a:buClrTx/>
          <a:defRPr sz="1800" dirty="0">
            <a:solidFill>
              <a:schemeClr val="tx1"/>
            </a:solidFill>
            <a:latin typeface="Times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2594</TotalTime>
  <Words>37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</vt:lpstr>
      <vt:lpstr>Widescreen GCCE Template (2)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Katy Brooke</dc:creator>
  <cp:lastModifiedBy>James Sherwood</cp:lastModifiedBy>
  <cp:revision>181</cp:revision>
  <dcterms:created xsi:type="dcterms:W3CDTF">2017-08-31T15:07:44Z</dcterms:created>
  <dcterms:modified xsi:type="dcterms:W3CDTF">2024-05-10T11:14:57Z</dcterms:modified>
</cp:coreProperties>
</file>