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17"/>
  </p:handoutMasterIdLst>
  <p:sldIdLst>
    <p:sldId id="257" r:id="rId2"/>
    <p:sldId id="258" r:id="rId3"/>
    <p:sldId id="274" r:id="rId4"/>
    <p:sldId id="259" r:id="rId5"/>
    <p:sldId id="260" r:id="rId6"/>
    <p:sldId id="271" r:id="rId7"/>
    <p:sldId id="261" r:id="rId8"/>
    <p:sldId id="264" r:id="rId9"/>
    <p:sldId id="262" r:id="rId10"/>
    <p:sldId id="263" r:id="rId11"/>
    <p:sldId id="270" r:id="rId12"/>
    <p:sldId id="265" r:id="rId13"/>
    <p:sldId id="268" r:id="rId14"/>
    <p:sldId id="272" r:id="rId15"/>
    <p:sldId id="273" r:id="rId16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85" d="100"/>
          <a:sy n="85" d="100"/>
        </p:scale>
        <p:origin x="1411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5A74C-7A04-4488-82A2-E310FC8FAAB2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A0209-CC23-44BB-9261-D192F0210B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10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233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10" name="Picture 9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47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8" name="Picture 7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06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Q:\FPS\QSS\CLOSER\Communications\Logos\JPEG\Closer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431378"/>
            <a:ext cx="25146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MRC Logo  - 100h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7278" y="5661248"/>
            <a:ext cx="17970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ESRC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0456" y="5661248"/>
            <a:ext cx="1016000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467544" y="5444381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73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3568" y="404664"/>
            <a:ext cx="7772400" cy="1470025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1988840"/>
            <a:ext cx="8352928" cy="31683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enter text</a:t>
            </a:r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11" name="Picture 10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0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7" name="Picture 6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417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8" name="Picture 7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17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8" name="Picture 7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5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9" name="Picture 8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34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11" name="Picture 10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210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7" name="Picture 6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2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6" name="Picture 5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21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9" name="Picture 8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27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80112" y="5516389"/>
            <a:ext cx="1296144" cy="1080963"/>
          </a:xfrm>
        </p:spPr>
        <p:txBody>
          <a:bodyPr>
            <a:normAutofit/>
          </a:bodyPr>
          <a:lstStyle>
            <a:lvl1pPr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Insert your logo</a:t>
            </a:r>
            <a:endParaRPr lang="en-GB" dirty="0"/>
          </a:p>
        </p:txBody>
      </p:sp>
      <p:pic>
        <p:nvPicPr>
          <p:cNvPr id="9" name="Picture 8" descr="Close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5536061"/>
            <a:ext cx="1719131" cy="91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2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72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6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Metadata Sharing</a:t>
            </a:r>
            <a:br>
              <a:rPr lang="en-GB" dirty="0" smtClean="0"/>
            </a:br>
            <a:r>
              <a:rPr lang="en-GB" sz="2800" dirty="0" smtClean="0"/>
              <a:t>Rights and Obligations</a:t>
            </a:r>
            <a:endParaRPr lang="en-GB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Jon Johnson</a:t>
            </a:r>
          </a:p>
          <a:p>
            <a:r>
              <a:rPr lang="en-GB" dirty="0" smtClean="0"/>
              <a:t>UK Data Archive &amp; CLOSER</a:t>
            </a:r>
          </a:p>
          <a:p>
            <a:r>
              <a:rPr lang="en-GB" dirty="0" smtClean="0"/>
              <a:t>European DDI Conference 5 </a:t>
            </a:r>
            <a:r>
              <a:rPr lang="en-GB" dirty="0" smtClean="0"/>
              <a:t>December 2018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92" y="548680"/>
            <a:ext cx="1285120" cy="12851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594928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© Creative </a:t>
            </a:r>
            <a:r>
              <a:rPr lang="en-GB" sz="1400" dirty="0"/>
              <a:t>Commons </a:t>
            </a:r>
            <a:r>
              <a:rPr lang="en-GB" sz="1400" dirty="0" smtClean="0"/>
              <a:t>Attribution-</a:t>
            </a:r>
            <a:r>
              <a:rPr lang="en-GB" sz="1400" dirty="0" err="1" smtClean="0"/>
              <a:t>NonCommercial</a:t>
            </a:r>
            <a:r>
              <a:rPr lang="en-GB" sz="1400" dirty="0" smtClean="0"/>
              <a:t> 4.0 </a:t>
            </a:r>
            <a:r>
              <a:rPr lang="en-GB" sz="1400" dirty="0"/>
              <a:t>International (CC </a:t>
            </a:r>
            <a:r>
              <a:rPr lang="en-GB" sz="1400" dirty="0" smtClean="0"/>
              <a:t>BY-NC </a:t>
            </a:r>
            <a:r>
              <a:rPr lang="en-GB" sz="1400" dirty="0"/>
              <a:t>4.0)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Costs of metadata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As the volume and complexity of data has increased, so </a:t>
            </a:r>
            <a:r>
              <a:rPr lang="en-GB" sz="2000" dirty="0" smtClean="0"/>
              <a:t>the </a:t>
            </a:r>
            <a:r>
              <a:rPr lang="en-GB" sz="2000" dirty="0" smtClean="0"/>
              <a:t>information to support it </a:t>
            </a:r>
            <a:r>
              <a:rPr lang="en-GB" sz="2000" dirty="0" smtClean="0"/>
              <a:t>has also grown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Probably at the tipping point where automation and capture of metadata during the life cycle has gone from desirable to necessity</a:t>
            </a:r>
            <a:r>
              <a:rPr lang="en-GB" sz="2000" dirty="0" smtClean="0"/>
              <a:t>.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Costs of not collecting early in the lifecycle are outweighing post hoc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Requires tooling and investment for production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Maintenance 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Better and more robust mechanisms for dissemination and reuse</a:t>
            </a:r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34761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Can licences address these issues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352928" cy="345638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Licences </a:t>
            </a:r>
            <a:r>
              <a:rPr lang="en-GB" sz="2000" dirty="0"/>
              <a:t>codify the conditions under which the transfer of a </a:t>
            </a:r>
            <a:r>
              <a:rPr lang="en-GB" sz="2000" dirty="0" smtClean="0"/>
              <a:t>resource </a:t>
            </a:r>
            <a:r>
              <a:rPr lang="en-GB" sz="2000" dirty="0"/>
              <a:t>takes place to ensure that there is transparency on the rights and the obligations of all involved </a:t>
            </a:r>
            <a:r>
              <a:rPr lang="en-GB" sz="2000" dirty="0" smtClean="0"/>
              <a:t>parties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trust </a:t>
            </a:r>
            <a:r>
              <a:rPr lang="en-GB" sz="2000" dirty="0"/>
              <a:t>and the integrity in the </a:t>
            </a:r>
            <a:r>
              <a:rPr lang="en-GB" sz="2000" dirty="0" smtClean="0"/>
              <a:t>resources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rights of the participants </a:t>
            </a:r>
            <a:r>
              <a:rPr lang="en-GB" sz="2000" dirty="0" smtClean="0"/>
              <a:t>are </a:t>
            </a:r>
            <a:r>
              <a:rPr lang="en-GB" sz="2000" dirty="0"/>
              <a:t>upheld </a:t>
            </a:r>
            <a:r>
              <a:rPr lang="en-GB" sz="2000" dirty="0" err="1" smtClean="0"/>
              <a:t>inc.</a:t>
            </a:r>
            <a:r>
              <a:rPr lang="en-GB" sz="2000" dirty="0" smtClean="0"/>
              <a:t> </a:t>
            </a:r>
            <a:r>
              <a:rPr lang="en-GB" sz="2000" dirty="0"/>
              <a:t>consents </a:t>
            </a:r>
            <a:endParaRPr lang="en-GB" sz="20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funders are </a:t>
            </a:r>
            <a:r>
              <a:rPr lang="en-GB" sz="2000" dirty="0"/>
              <a:t>able to understand the way in which the monies they distribute are utilised, and to capture the provenance of the outputs and the inputs of the research process</a:t>
            </a:r>
            <a:r>
              <a:rPr lang="en-GB" sz="2000" dirty="0" smtClean="0"/>
              <a:t>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2000" b="1" dirty="0"/>
              <a:t>Contract which enables providers and consumers to act with confidence to share and invest in the provision </a:t>
            </a:r>
            <a:r>
              <a:rPr lang="en-GB" sz="2000" b="1" dirty="0" smtClean="0"/>
              <a:t>of </a:t>
            </a:r>
            <a:r>
              <a:rPr lang="en-GB" sz="2000" b="1" dirty="0"/>
              <a:t>resources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30102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What sort of licence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Currently there are two main types of licence used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Creative Commons Zero (CC0) is the most common mechanism, e.g. Association of Research Libraries. GESIS, Linked Open Data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Creative Commons with Attribution Non-Commercial is also used, e.g. </a:t>
            </a:r>
            <a:r>
              <a:rPr lang="en-GB" sz="2000" dirty="0" err="1" smtClean="0"/>
              <a:t>OpenICPSR</a:t>
            </a:r>
            <a:r>
              <a:rPr lang="en-GB" sz="2000" dirty="0" smtClean="0"/>
              <a:t>, FSD for some metadata</a:t>
            </a:r>
          </a:p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Both have advantages, but I would argue that an attribution type licence is more appropriate</a:t>
            </a:r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361687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Enacting Licencing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2000" dirty="0"/>
              <a:t>For many use </a:t>
            </a:r>
            <a:r>
              <a:rPr lang="en-GB" sz="2000" dirty="0" smtClean="0"/>
              <a:t>cases </a:t>
            </a:r>
            <a:r>
              <a:rPr lang="en-GB" sz="2000" dirty="0"/>
              <a:t>these may be appropriate 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Terms of use statements on websites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Agreement where there is programmatic access (OAI-PMH or API)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Standardised attribution e.g. </a:t>
            </a:r>
            <a:r>
              <a:rPr lang="en-GB" sz="2000" dirty="0"/>
              <a:t>c</a:t>
            </a:r>
            <a:r>
              <a:rPr lang="en-GB" sz="2000" dirty="0" smtClean="0"/>
              <a:t>itation </a:t>
            </a:r>
            <a:r>
              <a:rPr lang="en-GB" sz="2000" dirty="0" smtClean="0"/>
              <a:t>statements</a:t>
            </a:r>
            <a:endParaRPr lang="en-GB" sz="2000" dirty="0" smtClean="0"/>
          </a:p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But there are places where an actionable licence would </a:t>
            </a:r>
            <a:r>
              <a:rPr lang="en-GB" sz="2000" dirty="0" smtClean="0"/>
              <a:t>likely be essential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/>
              <a:t>D</a:t>
            </a:r>
            <a:r>
              <a:rPr lang="en-GB" sz="2000" dirty="0" smtClean="0"/>
              <a:t>igital </a:t>
            </a:r>
            <a:r>
              <a:rPr lang="en-GB" sz="2000" dirty="0" smtClean="0"/>
              <a:t>audit purpose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Multiple licences for </a:t>
            </a:r>
            <a:r>
              <a:rPr lang="en-GB" sz="2000" dirty="0" smtClean="0"/>
              <a:t>transparency where mixing sources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Download or access of small pieces of information e.g. questions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14614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Examples, ideas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Terms of use </a:t>
            </a:r>
            <a:r>
              <a:rPr lang="en-GB" sz="2000" dirty="0" smtClean="0"/>
              <a:t>agreement</a:t>
            </a:r>
            <a:endParaRPr lang="en-GB" sz="2000" dirty="0" smtClean="0"/>
          </a:p>
          <a:p>
            <a:pPr marL="457200" indent="-457200" defTabSz="180000">
              <a:buAutoNum type="alphaLcPeriod"/>
              <a:tabLst>
                <a:tab pos="180000" algn="l"/>
              </a:tabLst>
            </a:pPr>
            <a:r>
              <a:rPr lang="en-GB" sz="2000" dirty="0"/>
              <a:t>Agreement to a licence when registering to get </a:t>
            </a:r>
            <a:r>
              <a:rPr lang="en-GB" sz="2000" dirty="0" smtClean="0"/>
              <a:t>a key</a:t>
            </a:r>
            <a:endParaRPr lang="en-GB" sz="2000" dirty="0"/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Access </a:t>
            </a:r>
            <a:r>
              <a:rPr lang="en-GB" sz="2000" dirty="0"/>
              <a:t>using an API </a:t>
            </a:r>
            <a:r>
              <a:rPr lang="en-GB" sz="2000" dirty="0" smtClean="0"/>
              <a:t>or </a:t>
            </a:r>
            <a:r>
              <a:rPr lang="en-GB" sz="2000" dirty="0" smtClean="0"/>
              <a:t>downloading a specific fragment</a:t>
            </a:r>
            <a:endParaRPr lang="en-GB" sz="2000" dirty="0" smtClean="0"/>
          </a:p>
          <a:p>
            <a:pPr marL="457200" indent="-457200" defTabSz="180000">
              <a:buAutoNum type="alphaLcPeriod"/>
              <a:tabLst>
                <a:tab pos="180000" algn="l"/>
              </a:tabLst>
            </a:pPr>
            <a:r>
              <a:rPr lang="en-GB" sz="2000" dirty="0" smtClean="0"/>
              <a:t>XML / JSON fragment accessed has standardised link to licence</a:t>
            </a:r>
          </a:p>
          <a:p>
            <a:pPr marL="457200" indent="-457200" defTabSz="180000">
              <a:buAutoNum type="alphaLcPeriod"/>
              <a:tabLst>
                <a:tab pos="180000" algn="l"/>
              </a:tabLst>
            </a:pPr>
            <a:r>
              <a:rPr lang="en-GB" sz="2000" dirty="0"/>
              <a:t>S</a:t>
            </a:r>
            <a:r>
              <a:rPr lang="en-GB" sz="2000" dirty="0" smtClean="0"/>
              <a:t>ign </a:t>
            </a:r>
            <a:r>
              <a:rPr lang="en-GB" sz="2000" dirty="0" smtClean="0"/>
              <a:t>a terms of use on each access?</a:t>
            </a:r>
          </a:p>
          <a:p>
            <a:pPr marL="457200" indent="-457200" defTabSz="180000">
              <a:buAutoNum type="alphaLcPeriod"/>
              <a:tabLst>
                <a:tab pos="180000" algn="l"/>
              </a:tabLst>
            </a:pPr>
            <a:r>
              <a:rPr lang="en-GB" sz="2000" dirty="0" smtClean="0"/>
              <a:t>Other mechanisms</a:t>
            </a:r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  <a:p>
            <a:pPr marL="457200" indent="-457200" defTabSz="180000">
              <a:buAutoNum type="alphaLcPeriod"/>
              <a:tabLst>
                <a:tab pos="180000" algn="l"/>
              </a:tabLst>
            </a:pPr>
            <a:endParaRPr lang="en-GB" sz="2000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8290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The presentation </a:t>
            </a:r>
            <a:r>
              <a:rPr lang="en-GB" sz="2000" dirty="0" smtClean="0"/>
              <a:t>aims to stimulate </a:t>
            </a:r>
            <a:r>
              <a:rPr lang="en-GB" sz="2000" dirty="0" smtClean="0"/>
              <a:t>discussion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hether </a:t>
            </a:r>
            <a:r>
              <a:rPr lang="en-GB" sz="2000" dirty="0" smtClean="0"/>
              <a:t>there is a need for more formalised arrangements such as licencing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What such a licence would seek to do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Community agreement so that it is not a </a:t>
            </a:r>
            <a:r>
              <a:rPr lang="en-GB" sz="2000" dirty="0" smtClean="0"/>
              <a:t>significant barrier </a:t>
            </a:r>
            <a:r>
              <a:rPr lang="en-GB" sz="2000" dirty="0" smtClean="0"/>
              <a:t>to </a:t>
            </a:r>
            <a:r>
              <a:rPr lang="en-GB" sz="2000" dirty="0" err="1" smtClean="0"/>
              <a:t>to</a:t>
            </a:r>
            <a:r>
              <a:rPr lang="en-GB" sz="2000" dirty="0" smtClean="0"/>
              <a:t> its use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Are there other communities we could learn </a:t>
            </a:r>
            <a:r>
              <a:rPr lang="en-GB" sz="2000" dirty="0" smtClean="0"/>
              <a:t>from who are in a similar situation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Other suggestions </a:t>
            </a:r>
          </a:p>
          <a:p>
            <a:pPr marL="457200" indent="-457200" defTabSz="180000">
              <a:buAutoNum type="alphaLcPeriod"/>
              <a:tabLst>
                <a:tab pos="180000" algn="l"/>
              </a:tabLst>
            </a:pPr>
            <a:endParaRPr lang="en-GB" sz="2000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9204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Metadata Sharing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</a:t>
            </a:r>
            <a:r>
              <a:rPr lang="en-GB" dirty="0" smtClean="0"/>
              <a:t>oncerns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Obligations and 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Nature of metadata</a:t>
            </a:r>
          </a:p>
          <a:p>
            <a:endParaRPr lang="en-GB" dirty="0" smtClean="0"/>
          </a:p>
          <a:p>
            <a:r>
              <a:rPr lang="en-GB" b="1" dirty="0" smtClean="0"/>
              <a:t>Licencing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 smtClean="0"/>
              <a:t>Discussion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Metadata sharing purposes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352928" cy="4248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b="1" dirty="0" smtClean="0"/>
              <a:t>Republishing metadata ‘as is’ </a:t>
            </a:r>
            <a:r>
              <a:rPr lang="en-GB" sz="2000" dirty="0" smtClean="0"/>
              <a:t>e.g.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Harvesting metadata and republishing </a:t>
            </a:r>
            <a:r>
              <a:rPr lang="en-GB" sz="2000" dirty="0" smtClean="0"/>
              <a:t>it in </a:t>
            </a:r>
            <a:r>
              <a:rPr lang="en-GB" sz="2000" dirty="0" smtClean="0"/>
              <a:t>a ‘curated portal’</a:t>
            </a:r>
            <a:endParaRPr lang="en-GB" sz="2000" dirty="0"/>
          </a:p>
          <a:p>
            <a:pPr>
              <a:lnSpc>
                <a:spcPct val="100000"/>
              </a:lnSpc>
            </a:pPr>
            <a:r>
              <a:rPr lang="en-GB" sz="2000" b="1" dirty="0" smtClean="0"/>
              <a:t>Republishing </a:t>
            </a:r>
            <a:r>
              <a:rPr lang="en-GB" sz="2000" b="1" dirty="0"/>
              <a:t>metadata </a:t>
            </a:r>
            <a:r>
              <a:rPr lang="en-GB" sz="2000" b="1" dirty="0" smtClean="0"/>
              <a:t>(used in processing) </a:t>
            </a:r>
            <a:r>
              <a:rPr lang="en-GB" sz="2000" dirty="0" smtClean="0"/>
              <a:t>e.g.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Import question(s) into a questionnaire editor and amending it </a:t>
            </a:r>
            <a:r>
              <a:rPr lang="en-GB" sz="2000" dirty="0" err="1" smtClean="0"/>
              <a:t>e.g</a:t>
            </a:r>
            <a:r>
              <a:rPr lang="en-GB" sz="2000" dirty="0" smtClean="0"/>
              <a:t> to create a new questionnaire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Import variable definitions and create derived variables </a:t>
            </a:r>
            <a:r>
              <a:rPr lang="en-GB" sz="2000" dirty="0" err="1" smtClean="0"/>
              <a:t>e.g</a:t>
            </a:r>
            <a:r>
              <a:rPr lang="en-GB" sz="2000" dirty="0" smtClean="0"/>
              <a:t> as part of a data harmonisation project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Import computation methods and reuse on different data e.g. panel studies, or international data collection project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Reuse and amend </a:t>
            </a:r>
            <a:r>
              <a:rPr lang="en-GB" sz="2000" dirty="0" smtClean="0"/>
              <a:t>classifications</a:t>
            </a:r>
          </a:p>
          <a:p>
            <a:pPr>
              <a:lnSpc>
                <a:spcPct val="100000"/>
              </a:lnSpc>
            </a:pPr>
            <a:r>
              <a:rPr lang="en-GB" sz="2000" b="1" dirty="0" smtClean="0"/>
              <a:t>Other scenarios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10524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Concerns about sharing metadata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Concerns about: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</a:t>
            </a:r>
            <a:r>
              <a:rPr lang="en-GB" sz="2000" dirty="0" smtClean="0"/>
              <a:t>oss </a:t>
            </a:r>
            <a:r>
              <a:rPr lang="en-GB" sz="2000" dirty="0"/>
              <a:t>of quality, control and </a:t>
            </a:r>
            <a:r>
              <a:rPr lang="en-GB" sz="2000" dirty="0" smtClean="0"/>
              <a:t>fragmentation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Doubts over brand </a:t>
            </a:r>
            <a:r>
              <a:rPr lang="en-GB" sz="2000" dirty="0"/>
              <a:t>value, attribution and </a:t>
            </a:r>
            <a:r>
              <a:rPr lang="en-GB" sz="2000" dirty="0" smtClean="0"/>
              <a:t>income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Unfairness </a:t>
            </a:r>
            <a:r>
              <a:rPr lang="en-GB" sz="2000" dirty="0"/>
              <a:t>in providing assets which are monetised elsewhere and a reduction in the value of the </a:t>
            </a:r>
            <a:r>
              <a:rPr lang="en-GB" sz="2000" dirty="0" smtClean="0"/>
              <a:t>metadata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r>
              <a:rPr lang="en-GB" sz="2000" dirty="0" smtClean="0"/>
              <a:t>From: European </a:t>
            </a:r>
            <a:r>
              <a:rPr lang="en-GB" sz="2000" dirty="0"/>
              <a:t>funded Open Data Support (ODS) program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41270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Why these concerns arise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2000" dirty="0"/>
              <a:t>Privatisation of publicly funded knowledge (trust and integrity)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/>
              <a:t>Partnerships and collaborations with commercial entities</a:t>
            </a:r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Increased scrutiny in the use of information (participant rights)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privacy rights, disclosure control, GDPR</a:t>
            </a:r>
          </a:p>
          <a:p>
            <a:pPr defTabSz="180000">
              <a:tabLst>
                <a:tab pos="180000" algn="l"/>
              </a:tabLst>
            </a:pPr>
            <a:endParaRPr lang="en-GB" sz="2000" dirty="0" smtClean="0"/>
          </a:p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Emergence of “winner takes all” (provenance and sustainability)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Google Dataset Search / Knowledge Graph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24228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err="1" smtClean="0"/>
              <a:t>Articluate</a:t>
            </a:r>
            <a:r>
              <a:rPr lang="en-GB" dirty="0" smtClean="0"/>
              <a:t> obligations </a:t>
            </a:r>
            <a:r>
              <a:rPr lang="en-GB" dirty="0"/>
              <a:t>&amp;</a:t>
            </a:r>
            <a:r>
              <a:rPr lang="en-GB" dirty="0" smtClean="0"/>
              <a:t> </a:t>
            </a:r>
            <a:r>
              <a:rPr lang="en-GB" dirty="0"/>
              <a:t>e</a:t>
            </a:r>
            <a:r>
              <a:rPr lang="en-GB" dirty="0" smtClean="0"/>
              <a:t>xpectations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As with data, metadata should have similar expectations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Use </a:t>
            </a:r>
            <a:r>
              <a:rPr lang="en-GB" sz="2000" dirty="0" smtClean="0"/>
              <a:t>the metadata for the purposes for which is was acquired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It will be properly and accurately attributed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Any errors or inaccuracies will be reported to the provider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Not </a:t>
            </a:r>
            <a:r>
              <a:rPr lang="en-GB" sz="2000" dirty="0" smtClean="0"/>
              <a:t>shared </a:t>
            </a:r>
            <a:r>
              <a:rPr lang="en-GB" sz="2000" dirty="0" smtClean="0"/>
              <a:t>without the agreement of the provider</a:t>
            </a:r>
            <a:endParaRPr lang="en-GB" sz="2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38281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idea </a:t>
            </a:r>
            <a:r>
              <a:rPr lang="en-GB" dirty="0" smtClean="0"/>
              <a:t>of metadata is changing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352928" cy="3240360"/>
          </a:xfrm>
        </p:spPr>
        <p:txBody>
          <a:bodyPr>
            <a:normAutofit/>
          </a:bodyPr>
          <a:lstStyle/>
          <a:p>
            <a:pPr marL="285750" indent="-28575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Common usage of the term metadata in the research community is “catalogue  or metadata to support journals”</a:t>
            </a:r>
          </a:p>
          <a:p>
            <a:pPr marL="285750" indent="-28575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In many areas of science, information about data is locked up in external </a:t>
            </a:r>
            <a:r>
              <a:rPr lang="en-GB" sz="2000" dirty="0" smtClean="0"/>
              <a:t>resources, structured metadata as ‘we’ understand it is an ‘alien’ concepts</a:t>
            </a:r>
            <a:endParaRPr lang="en-GB" sz="2000" dirty="0" smtClean="0"/>
          </a:p>
          <a:p>
            <a:pPr marL="285750" indent="-28575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Data lifecycle approach has broadened that conversation to bring the data and metadata back together as a unified research object.</a:t>
            </a:r>
          </a:p>
          <a:p>
            <a:pPr marL="285750" indent="-28575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Although </a:t>
            </a:r>
            <a:r>
              <a:rPr lang="en-GB" sz="2000" dirty="0" smtClean="0"/>
              <a:t>business’s have been aware of this for a long </a:t>
            </a:r>
            <a:r>
              <a:rPr lang="en-GB" sz="2000" dirty="0" smtClean="0"/>
              <a:t>time, B2B and mobile companies run on metadata </a:t>
            </a:r>
            <a:endParaRPr lang="en-GB" sz="2000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32398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Convergence of data and metadata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352928" cy="3240360"/>
          </a:xfrm>
        </p:spPr>
        <p:txBody>
          <a:bodyPr>
            <a:norm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2000" dirty="0"/>
              <a:t>Social science has a long tradition of viewing them as inter-twined: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/>
              <a:t>Nature of the data </a:t>
            </a:r>
            <a:r>
              <a:rPr lang="en-GB" sz="2000" dirty="0" smtClean="0"/>
              <a:t>means that it is routine to </a:t>
            </a:r>
            <a:r>
              <a:rPr lang="en-GB" sz="2000" dirty="0"/>
              <a:t>provide summary statistics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/>
              <a:t>Use of the summary statistics as a research resource in of itself in historical sciences and census’s 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/>
              <a:t>Provision of provenance information, questions, thesauri / </a:t>
            </a:r>
            <a:r>
              <a:rPr lang="en-GB" sz="2000" dirty="0" smtClean="0"/>
              <a:t>concepts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Re-use of metadata to drive research process </a:t>
            </a:r>
            <a:r>
              <a:rPr lang="en-GB" sz="2000" dirty="0" smtClean="0"/>
              <a:t>is </a:t>
            </a:r>
            <a:r>
              <a:rPr lang="en-GB" sz="2000" dirty="0" smtClean="0"/>
              <a:t>a well understood </a:t>
            </a:r>
            <a:r>
              <a:rPr lang="en-GB" sz="2000" dirty="0" smtClean="0"/>
              <a:t>concept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2000" dirty="0" smtClean="0"/>
              <a:t>Technologies like RDF are the logical conclusion of this</a:t>
            </a:r>
            <a:endParaRPr lang="en-GB" sz="2000" dirty="0" smtClean="0"/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endParaRPr lang="en-GB" sz="2000" dirty="0"/>
          </a:p>
          <a:p>
            <a:pPr defTabSz="180000">
              <a:tabLst>
                <a:tab pos="180000" algn="l"/>
              </a:tabLst>
            </a:pPr>
            <a:endParaRPr lang="en-GB" dirty="0" smtClean="0"/>
          </a:p>
          <a:p>
            <a:pPr defTabSz="180000">
              <a:tabLst>
                <a:tab pos="180000" algn="l"/>
              </a:tabLst>
            </a:pPr>
            <a:endParaRPr lang="en-GB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4446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60432" cy="1470025"/>
          </a:xfrm>
        </p:spPr>
        <p:txBody>
          <a:bodyPr/>
          <a:lstStyle/>
          <a:p>
            <a:r>
              <a:rPr lang="en-GB" dirty="0" smtClean="0"/>
              <a:t>Is m</a:t>
            </a:r>
            <a:r>
              <a:rPr lang="en-GB" dirty="0" smtClean="0"/>
              <a:t>etadata getting its mojo back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180000">
              <a:tabLst>
                <a:tab pos="180000" algn="l"/>
              </a:tabLst>
            </a:pPr>
            <a:r>
              <a:rPr lang="en-GB" sz="1900" dirty="0" smtClean="0"/>
              <a:t>Pre Personal computer era (pre 1990)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1900" dirty="0" smtClean="0"/>
              <a:t>Data was scarce and expensive, analysis and compute was expensive: metadata was critical to an efficient research infrastructure</a:t>
            </a:r>
          </a:p>
          <a:p>
            <a:pPr defTabSz="180000">
              <a:tabLst>
                <a:tab pos="180000" algn="l"/>
              </a:tabLst>
            </a:pPr>
            <a:r>
              <a:rPr lang="en-GB" sz="2000" dirty="0" smtClean="0"/>
              <a:t>Personal</a:t>
            </a:r>
            <a:r>
              <a:rPr lang="en-GB" sz="1900" dirty="0" smtClean="0"/>
              <a:t> Computers era (1990-202?)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1900" dirty="0" smtClean="0"/>
              <a:t>Data are abundant and cheap, analysis and compute are cheap: metadata </a:t>
            </a:r>
            <a:r>
              <a:rPr lang="en-GB" sz="1900" dirty="0" smtClean="0"/>
              <a:t>has become</a:t>
            </a:r>
            <a:r>
              <a:rPr lang="en-GB" sz="1900" dirty="0" smtClean="0"/>
              <a:t> </a:t>
            </a:r>
            <a:r>
              <a:rPr lang="en-GB" sz="1900" dirty="0" smtClean="0"/>
              <a:t>seen as </a:t>
            </a:r>
            <a:r>
              <a:rPr lang="en-GB" sz="1900" dirty="0" smtClean="0"/>
              <a:t>‘nice </a:t>
            </a:r>
            <a:r>
              <a:rPr lang="en-GB" sz="1900" dirty="0" smtClean="0"/>
              <a:t>to </a:t>
            </a:r>
            <a:r>
              <a:rPr lang="en-GB" sz="1900" dirty="0" smtClean="0"/>
              <a:t>have’</a:t>
            </a:r>
            <a:endParaRPr lang="en-GB" sz="1900" dirty="0" smtClean="0"/>
          </a:p>
          <a:p>
            <a:pPr defTabSz="180000">
              <a:tabLst>
                <a:tab pos="180000" algn="l"/>
              </a:tabLst>
            </a:pPr>
            <a:r>
              <a:rPr lang="en-GB" sz="1900" dirty="0" smtClean="0"/>
              <a:t>Post PC era (2020 - )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en-GB" sz="1900" dirty="0" smtClean="0"/>
              <a:t>Data will be over abundant and cheap, analysis and compute will be expensive: metadata returns to being critical to an efficient infrastructure</a:t>
            </a:r>
          </a:p>
          <a:p>
            <a:pPr marL="342900" indent="-342900" defTabSz="180000">
              <a:buFont typeface="Arial" panose="020B0604020202020204" pitchFamily="34" charset="0"/>
              <a:buChar char="•"/>
              <a:tabLst>
                <a:tab pos="180000" algn="l"/>
              </a:tabLst>
            </a:pPr>
            <a:endParaRPr lang="en-GB" dirty="0" smtClean="0"/>
          </a:p>
          <a:p>
            <a:pPr defTabSz="180000">
              <a:tabLst>
                <a:tab pos="180000" algn="l"/>
              </a:tabLst>
            </a:pPr>
            <a:endParaRPr lang="en-GB" dirty="0" smtClean="0"/>
          </a:p>
          <a:p>
            <a:pPr defTabSz="180000">
              <a:tabLst>
                <a:tab pos="180000" algn="l"/>
              </a:tabLst>
            </a:pPr>
            <a:endParaRPr lang="en-GB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1" b="-2847"/>
          <a:stretch/>
        </p:blipFill>
        <p:spPr>
          <a:xfrm>
            <a:off x="5580112" y="5445224"/>
            <a:ext cx="1159708" cy="1224135"/>
          </a:xfrm>
        </p:spPr>
      </p:pic>
    </p:spTree>
    <p:extLst>
      <p:ext uri="{BB962C8B-B14F-4D97-AF65-F5344CB8AC3E}">
        <p14:creationId xmlns:p14="http://schemas.microsoft.com/office/powerpoint/2010/main" val="36591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BAF3F"/>
      </a:accent1>
      <a:accent2>
        <a:srgbClr val="38B449"/>
      </a:accent2>
      <a:accent3>
        <a:srgbClr val="00ADEF"/>
      </a:accent3>
      <a:accent4>
        <a:srgbClr val="65296F"/>
      </a:accent4>
      <a:accent5>
        <a:srgbClr val="EC008B"/>
      </a:accent5>
      <a:accent6>
        <a:srgbClr val="000000"/>
      </a:accent6>
      <a:hlink>
        <a:srgbClr val="00B0F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8083</TotalTime>
  <Words>961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Metadata Sharing Rights and Obligations</vt:lpstr>
      <vt:lpstr>Outline</vt:lpstr>
      <vt:lpstr>Metadata sharing purposes</vt:lpstr>
      <vt:lpstr>Concerns about sharing metadata</vt:lpstr>
      <vt:lpstr>Why these concerns arise</vt:lpstr>
      <vt:lpstr>Articluate obligations &amp; expectations</vt:lpstr>
      <vt:lpstr>The idea of metadata is changing</vt:lpstr>
      <vt:lpstr>Convergence of data and metadata</vt:lpstr>
      <vt:lpstr>Is metadata getting its mojo back</vt:lpstr>
      <vt:lpstr>Costs of metadata</vt:lpstr>
      <vt:lpstr>Can licences address these issues</vt:lpstr>
      <vt:lpstr>What sort of licence</vt:lpstr>
      <vt:lpstr>Enacting Licencing</vt:lpstr>
      <vt:lpstr>Examples, ideas</vt:lpstr>
      <vt:lpstr>Discussion</vt:lpstr>
    </vt:vector>
  </TitlesOfParts>
  <Company>Institute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Battye</dc:creator>
  <cp:lastModifiedBy>Jon</cp:lastModifiedBy>
  <cp:revision>51</cp:revision>
  <cp:lastPrinted>2018-11-23T11:57:55Z</cp:lastPrinted>
  <dcterms:created xsi:type="dcterms:W3CDTF">2013-01-31T15:46:47Z</dcterms:created>
  <dcterms:modified xsi:type="dcterms:W3CDTF">2018-12-04T16:40:36Z</dcterms:modified>
</cp:coreProperties>
</file>