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681" r:id="rId5"/>
  </p:sldIdLst>
  <p:sldSz cx="21383625" cy="30275213"/>
  <p:notesSz cx="6811963" cy="9942513"/>
  <p:defaultTextStyle>
    <a:defPPr>
      <a:defRPr lang="fr-FR"/>
    </a:defPPr>
    <a:lvl1pPr marL="0" algn="l" defTabSz="2896008" rtl="0" eaLnBrk="1" latinLnBrk="0" hangingPunct="1">
      <a:defRPr sz="5686" kern="1200">
        <a:solidFill>
          <a:schemeClr val="tx1"/>
        </a:solidFill>
        <a:latin typeface="+mn-lt"/>
        <a:ea typeface="+mn-ea"/>
        <a:cs typeface="+mn-cs"/>
      </a:defRPr>
    </a:lvl1pPr>
    <a:lvl2pPr marL="1448004" algn="l" defTabSz="2896008" rtl="0" eaLnBrk="1" latinLnBrk="0" hangingPunct="1">
      <a:defRPr sz="5686" kern="1200">
        <a:solidFill>
          <a:schemeClr val="tx1"/>
        </a:solidFill>
        <a:latin typeface="+mn-lt"/>
        <a:ea typeface="+mn-ea"/>
        <a:cs typeface="+mn-cs"/>
      </a:defRPr>
    </a:lvl2pPr>
    <a:lvl3pPr marL="2896008" algn="l" defTabSz="2896008" rtl="0" eaLnBrk="1" latinLnBrk="0" hangingPunct="1">
      <a:defRPr sz="5686" kern="1200">
        <a:solidFill>
          <a:schemeClr val="tx1"/>
        </a:solidFill>
        <a:latin typeface="+mn-lt"/>
        <a:ea typeface="+mn-ea"/>
        <a:cs typeface="+mn-cs"/>
      </a:defRPr>
    </a:lvl3pPr>
    <a:lvl4pPr marL="4344011" algn="l" defTabSz="2896008" rtl="0" eaLnBrk="1" latinLnBrk="0" hangingPunct="1">
      <a:defRPr sz="5686" kern="1200">
        <a:solidFill>
          <a:schemeClr val="tx1"/>
        </a:solidFill>
        <a:latin typeface="+mn-lt"/>
        <a:ea typeface="+mn-ea"/>
        <a:cs typeface="+mn-cs"/>
      </a:defRPr>
    </a:lvl4pPr>
    <a:lvl5pPr marL="5792015" algn="l" defTabSz="2896008" rtl="0" eaLnBrk="1" latinLnBrk="0" hangingPunct="1">
      <a:defRPr sz="5686" kern="1200">
        <a:solidFill>
          <a:schemeClr val="tx1"/>
        </a:solidFill>
        <a:latin typeface="+mn-lt"/>
        <a:ea typeface="+mn-ea"/>
        <a:cs typeface="+mn-cs"/>
      </a:defRPr>
    </a:lvl5pPr>
    <a:lvl6pPr marL="7240018" algn="l" defTabSz="2896008" rtl="0" eaLnBrk="1" latinLnBrk="0" hangingPunct="1">
      <a:defRPr sz="5686" kern="1200">
        <a:solidFill>
          <a:schemeClr val="tx1"/>
        </a:solidFill>
        <a:latin typeface="+mn-lt"/>
        <a:ea typeface="+mn-ea"/>
        <a:cs typeface="+mn-cs"/>
      </a:defRPr>
    </a:lvl6pPr>
    <a:lvl7pPr marL="8688022" algn="l" defTabSz="2896008" rtl="0" eaLnBrk="1" latinLnBrk="0" hangingPunct="1">
      <a:defRPr sz="5686" kern="1200">
        <a:solidFill>
          <a:schemeClr val="tx1"/>
        </a:solidFill>
        <a:latin typeface="+mn-lt"/>
        <a:ea typeface="+mn-ea"/>
        <a:cs typeface="+mn-cs"/>
      </a:defRPr>
    </a:lvl7pPr>
    <a:lvl8pPr marL="10136026" algn="l" defTabSz="2896008" rtl="0" eaLnBrk="1" latinLnBrk="0" hangingPunct="1">
      <a:defRPr sz="5686" kern="1200">
        <a:solidFill>
          <a:schemeClr val="tx1"/>
        </a:solidFill>
        <a:latin typeface="+mn-lt"/>
        <a:ea typeface="+mn-ea"/>
        <a:cs typeface="+mn-cs"/>
      </a:defRPr>
    </a:lvl8pPr>
    <a:lvl9pPr marL="11584031" algn="l" defTabSz="2896008" rtl="0" eaLnBrk="1" latinLnBrk="0" hangingPunct="1">
      <a:defRPr sz="568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967" userDrawn="1">
          <p15:clr>
            <a:srgbClr val="A4A3A4"/>
          </p15:clr>
        </p15:guide>
        <p15:guide id="2" pos="673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laire Wuillemin" initials="CW" lastIdx="15" clrIdx="0">
    <p:extLst>
      <p:ext uri="{19B8F6BF-5375-455C-9EA6-DF929625EA0E}">
        <p15:presenceInfo xmlns:p15="http://schemas.microsoft.com/office/powerpoint/2012/main" userId="S-1-5-21-2549886845-264585227-397852783-547083" providerId="AD"/>
      </p:ext>
    </p:extLst>
  </p:cmAuthor>
  <p:cmAuthor id="2" name="Floriane Sophie Muller" initials="FSM" lastIdx="16" clrIdx="1">
    <p:extLst>
      <p:ext uri="{19B8F6BF-5375-455C-9EA6-DF929625EA0E}">
        <p15:presenceInfo xmlns:p15="http://schemas.microsoft.com/office/powerpoint/2012/main" userId="S-1-5-21-2549886845-264585227-397852783-58385" providerId="AD"/>
      </p:ext>
    </p:extLst>
  </p:cmAuthor>
  <p:cmAuthor id="3" name="Elena Maria Fachinotti" initials="EMF" lastIdx="8" clrIdx="2">
    <p:extLst>
      <p:ext uri="{19B8F6BF-5375-455C-9EA6-DF929625EA0E}">
        <p15:presenceInfo xmlns:p15="http://schemas.microsoft.com/office/powerpoint/2012/main" userId="S-1-5-21-2549886845-264585227-397852783-98107" providerId="AD"/>
      </p:ext>
    </p:extLst>
  </p:cmAuthor>
  <p:cmAuthor id="4" name="Floriane Sophie Muller" initials="FSM [2]" lastIdx="27" clrIdx="3">
    <p:extLst>
      <p:ext uri="{19B8F6BF-5375-455C-9EA6-DF929625EA0E}">
        <p15:presenceInfo xmlns:p15="http://schemas.microsoft.com/office/powerpoint/2012/main" userId="S::floriane.muller@unige.ch::6b4d021e-e778-4371-88a5-9f255b274acf" providerId="AD"/>
      </p:ext>
    </p:extLst>
  </p:cmAuthor>
  <p:cmAuthor id="5" name="Dimitri Donzé" initials="DD" lastIdx="12" clrIdx="4">
    <p:extLst>
      <p:ext uri="{19B8F6BF-5375-455C-9EA6-DF929625EA0E}">
        <p15:presenceInfo xmlns:p15="http://schemas.microsoft.com/office/powerpoint/2012/main" userId="S-1-5-21-2549886845-264585227-397852783-3079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BC48"/>
    <a:srgbClr val="149438"/>
    <a:srgbClr val="00C85A"/>
    <a:srgbClr val="FFCD00"/>
    <a:srgbClr val="E7E7E7"/>
    <a:srgbClr val="F68212"/>
    <a:srgbClr val="CF0063"/>
    <a:srgbClr val="45934A"/>
    <a:srgbClr val="42C838"/>
    <a:srgbClr val="3185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416" autoAdjust="0"/>
    <p:restoredTop sz="94690" autoAdjust="0"/>
  </p:normalViewPr>
  <p:slideViewPr>
    <p:cSldViewPr>
      <p:cViewPr>
        <p:scale>
          <a:sx n="100" d="100"/>
          <a:sy n="100" d="100"/>
        </p:scale>
        <p:origin x="-1698" y="-14142"/>
      </p:cViewPr>
      <p:guideLst>
        <p:guide orient="horz" pos="13967"/>
        <p:guide pos="673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03772" y="9404943"/>
            <a:ext cx="18176082" cy="648954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207545" y="17155954"/>
            <a:ext cx="14968538" cy="77369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28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857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2866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7155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144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5733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002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4311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23.10.2023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70658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23.10.2023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1885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51339265" y="7568804"/>
            <a:ext cx="15930057" cy="161243542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541667" y="7568804"/>
            <a:ext cx="47441207" cy="161243542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23.10.2023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65897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23.10.2023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07810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89158" y="19454631"/>
            <a:ext cx="18176082" cy="6012995"/>
          </a:xfrm>
        </p:spPr>
        <p:txBody>
          <a:bodyPr anchor="t"/>
          <a:lstStyle>
            <a:lvl1pPr algn="l">
              <a:defRPr sz="12522" b="1" cap="all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89158" y="12831931"/>
            <a:ext cx="18176082" cy="6622702"/>
          </a:xfrm>
        </p:spPr>
        <p:txBody>
          <a:bodyPr anchor="b"/>
          <a:lstStyle>
            <a:lvl1pPr marL="0" indent="0">
              <a:buNone/>
              <a:defRPr sz="6227">
                <a:solidFill>
                  <a:schemeClr val="tx1">
                    <a:tint val="75000"/>
                  </a:schemeClr>
                </a:solidFill>
              </a:defRPr>
            </a:lvl1pPr>
            <a:lvl2pPr marL="1428891" indent="0">
              <a:buNone/>
              <a:defRPr sz="5610">
                <a:solidFill>
                  <a:schemeClr val="tx1">
                    <a:tint val="75000"/>
                  </a:schemeClr>
                </a:solidFill>
              </a:defRPr>
            </a:lvl2pPr>
            <a:lvl3pPr marL="2857782" indent="0">
              <a:buNone/>
              <a:defRPr sz="4995">
                <a:solidFill>
                  <a:schemeClr val="tx1">
                    <a:tint val="75000"/>
                  </a:schemeClr>
                </a:solidFill>
              </a:defRPr>
            </a:lvl3pPr>
            <a:lvl4pPr marL="4286673" indent="0">
              <a:buNone/>
              <a:defRPr sz="4380">
                <a:solidFill>
                  <a:schemeClr val="tx1">
                    <a:tint val="75000"/>
                  </a:schemeClr>
                </a:solidFill>
              </a:defRPr>
            </a:lvl4pPr>
            <a:lvl5pPr marL="5715563" indent="0">
              <a:buNone/>
              <a:defRPr sz="4380">
                <a:solidFill>
                  <a:schemeClr val="tx1">
                    <a:tint val="75000"/>
                  </a:schemeClr>
                </a:solidFill>
              </a:defRPr>
            </a:lvl5pPr>
            <a:lvl6pPr marL="7144454" indent="0">
              <a:buNone/>
              <a:defRPr sz="4380">
                <a:solidFill>
                  <a:schemeClr val="tx1">
                    <a:tint val="75000"/>
                  </a:schemeClr>
                </a:solidFill>
              </a:defRPr>
            </a:lvl6pPr>
            <a:lvl7pPr marL="8573345" indent="0">
              <a:buNone/>
              <a:defRPr sz="4380">
                <a:solidFill>
                  <a:schemeClr val="tx1">
                    <a:tint val="75000"/>
                  </a:schemeClr>
                </a:solidFill>
              </a:defRPr>
            </a:lvl7pPr>
            <a:lvl8pPr marL="10002236" indent="0">
              <a:buNone/>
              <a:defRPr sz="4380">
                <a:solidFill>
                  <a:schemeClr val="tx1">
                    <a:tint val="75000"/>
                  </a:schemeClr>
                </a:solidFill>
              </a:defRPr>
            </a:lvl8pPr>
            <a:lvl9pPr marL="11431126" indent="0">
              <a:buNone/>
              <a:defRPr sz="43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23.10.2023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74757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541665" y="44095290"/>
            <a:ext cx="31685632" cy="124717057"/>
          </a:xfrm>
        </p:spPr>
        <p:txBody>
          <a:bodyPr/>
          <a:lstStyle>
            <a:lvl1pPr>
              <a:defRPr sz="8759"/>
            </a:lvl1pPr>
            <a:lvl2pPr>
              <a:defRPr sz="7526"/>
            </a:lvl2pPr>
            <a:lvl3pPr>
              <a:defRPr sz="6227"/>
            </a:lvl3pPr>
            <a:lvl4pPr>
              <a:defRPr sz="5610"/>
            </a:lvl4pPr>
            <a:lvl5pPr>
              <a:defRPr sz="5610"/>
            </a:lvl5pPr>
            <a:lvl6pPr>
              <a:defRPr sz="5610"/>
            </a:lvl6pPr>
            <a:lvl7pPr>
              <a:defRPr sz="5610"/>
            </a:lvl7pPr>
            <a:lvl8pPr>
              <a:defRPr sz="5610"/>
            </a:lvl8pPr>
            <a:lvl9pPr>
              <a:defRPr sz="561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583693" y="44095290"/>
            <a:ext cx="31685631" cy="124717057"/>
          </a:xfrm>
        </p:spPr>
        <p:txBody>
          <a:bodyPr/>
          <a:lstStyle>
            <a:lvl1pPr>
              <a:defRPr sz="8759"/>
            </a:lvl1pPr>
            <a:lvl2pPr>
              <a:defRPr sz="7526"/>
            </a:lvl2pPr>
            <a:lvl3pPr>
              <a:defRPr sz="6227"/>
            </a:lvl3pPr>
            <a:lvl4pPr>
              <a:defRPr sz="5610"/>
            </a:lvl4pPr>
            <a:lvl5pPr>
              <a:defRPr sz="5610"/>
            </a:lvl5pPr>
            <a:lvl6pPr>
              <a:defRPr sz="5610"/>
            </a:lvl6pPr>
            <a:lvl7pPr>
              <a:defRPr sz="5610"/>
            </a:lvl7pPr>
            <a:lvl8pPr>
              <a:defRPr sz="5610"/>
            </a:lvl8pPr>
            <a:lvl9pPr>
              <a:defRPr sz="561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23.10.2023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23377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9185" y="1212416"/>
            <a:ext cx="19245263" cy="5045868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9184" y="6776887"/>
            <a:ext cx="9448149" cy="2824282"/>
          </a:xfrm>
        </p:spPr>
        <p:txBody>
          <a:bodyPr anchor="b"/>
          <a:lstStyle>
            <a:lvl1pPr marL="0" indent="0">
              <a:buNone/>
              <a:defRPr sz="7526" b="1"/>
            </a:lvl1pPr>
            <a:lvl2pPr marL="1428891" indent="0">
              <a:buNone/>
              <a:defRPr sz="6227" b="1"/>
            </a:lvl2pPr>
            <a:lvl3pPr marL="2857782" indent="0">
              <a:buNone/>
              <a:defRPr sz="5610" b="1"/>
            </a:lvl3pPr>
            <a:lvl4pPr marL="4286673" indent="0">
              <a:buNone/>
              <a:defRPr sz="4995" b="1"/>
            </a:lvl4pPr>
            <a:lvl5pPr marL="5715563" indent="0">
              <a:buNone/>
              <a:defRPr sz="4995" b="1"/>
            </a:lvl5pPr>
            <a:lvl6pPr marL="7144454" indent="0">
              <a:buNone/>
              <a:defRPr sz="4995" b="1"/>
            </a:lvl6pPr>
            <a:lvl7pPr marL="8573345" indent="0">
              <a:buNone/>
              <a:defRPr sz="4995" b="1"/>
            </a:lvl7pPr>
            <a:lvl8pPr marL="10002236" indent="0">
              <a:buNone/>
              <a:defRPr sz="4995" b="1"/>
            </a:lvl8pPr>
            <a:lvl9pPr marL="11431126" indent="0">
              <a:buNone/>
              <a:defRPr sz="4995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69184" y="9601169"/>
            <a:ext cx="9448149" cy="17443291"/>
          </a:xfrm>
        </p:spPr>
        <p:txBody>
          <a:bodyPr/>
          <a:lstStyle>
            <a:lvl1pPr>
              <a:defRPr sz="7526"/>
            </a:lvl1pPr>
            <a:lvl2pPr>
              <a:defRPr sz="6227"/>
            </a:lvl2pPr>
            <a:lvl3pPr>
              <a:defRPr sz="5610"/>
            </a:lvl3pPr>
            <a:lvl4pPr>
              <a:defRPr sz="4995"/>
            </a:lvl4pPr>
            <a:lvl5pPr>
              <a:defRPr sz="4995"/>
            </a:lvl5pPr>
            <a:lvl6pPr>
              <a:defRPr sz="4995"/>
            </a:lvl6pPr>
            <a:lvl7pPr>
              <a:defRPr sz="4995"/>
            </a:lvl7pPr>
            <a:lvl8pPr>
              <a:defRPr sz="4995"/>
            </a:lvl8pPr>
            <a:lvl9pPr>
              <a:defRPr sz="4995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10862585" y="6776887"/>
            <a:ext cx="9451860" cy="2824282"/>
          </a:xfrm>
        </p:spPr>
        <p:txBody>
          <a:bodyPr anchor="b"/>
          <a:lstStyle>
            <a:lvl1pPr marL="0" indent="0">
              <a:buNone/>
              <a:defRPr sz="7526" b="1"/>
            </a:lvl1pPr>
            <a:lvl2pPr marL="1428891" indent="0">
              <a:buNone/>
              <a:defRPr sz="6227" b="1"/>
            </a:lvl2pPr>
            <a:lvl3pPr marL="2857782" indent="0">
              <a:buNone/>
              <a:defRPr sz="5610" b="1"/>
            </a:lvl3pPr>
            <a:lvl4pPr marL="4286673" indent="0">
              <a:buNone/>
              <a:defRPr sz="4995" b="1"/>
            </a:lvl4pPr>
            <a:lvl5pPr marL="5715563" indent="0">
              <a:buNone/>
              <a:defRPr sz="4995" b="1"/>
            </a:lvl5pPr>
            <a:lvl6pPr marL="7144454" indent="0">
              <a:buNone/>
              <a:defRPr sz="4995" b="1"/>
            </a:lvl6pPr>
            <a:lvl7pPr marL="8573345" indent="0">
              <a:buNone/>
              <a:defRPr sz="4995" b="1"/>
            </a:lvl7pPr>
            <a:lvl8pPr marL="10002236" indent="0">
              <a:buNone/>
              <a:defRPr sz="4995" b="1"/>
            </a:lvl8pPr>
            <a:lvl9pPr marL="11431126" indent="0">
              <a:buNone/>
              <a:defRPr sz="4995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10862585" y="9601169"/>
            <a:ext cx="9451860" cy="17443291"/>
          </a:xfrm>
        </p:spPr>
        <p:txBody>
          <a:bodyPr/>
          <a:lstStyle>
            <a:lvl1pPr>
              <a:defRPr sz="7526"/>
            </a:lvl1pPr>
            <a:lvl2pPr>
              <a:defRPr sz="6227"/>
            </a:lvl2pPr>
            <a:lvl3pPr>
              <a:defRPr sz="5610"/>
            </a:lvl3pPr>
            <a:lvl4pPr>
              <a:defRPr sz="4995"/>
            </a:lvl4pPr>
            <a:lvl5pPr>
              <a:defRPr sz="4995"/>
            </a:lvl5pPr>
            <a:lvl6pPr>
              <a:defRPr sz="4995"/>
            </a:lvl6pPr>
            <a:lvl7pPr>
              <a:defRPr sz="4995"/>
            </a:lvl7pPr>
            <a:lvl8pPr>
              <a:defRPr sz="4995"/>
            </a:lvl8pPr>
            <a:lvl9pPr>
              <a:defRPr sz="4995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23.10.2023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2607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23.10.2023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220286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23.10.2023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56286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9185" y="1205402"/>
            <a:ext cx="7035065" cy="5129968"/>
          </a:xfrm>
        </p:spPr>
        <p:txBody>
          <a:bodyPr anchor="b"/>
          <a:lstStyle>
            <a:lvl1pPr algn="l">
              <a:defRPr sz="6227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60407" y="1205405"/>
            <a:ext cx="11954041" cy="25839055"/>
          </a:xfrm>
        </p:spPr>
        <p:txBody>
          <a:bodyPr/>
          <a:lstStyle>
            <a:lvl1pPr>
              <a:defRPr sz="9991"/>
            </a:lvl1pPr>
            <a:lvl2pPr>
              <a:defRPr sz="8759"/>
            </a:lvl2pPr>
            <a:lvl3pPr>
              <a:defRPr sz="7526"/>
            </a:lvl3pPr>
            <a:lvl4pPr>
              <a:defRPr sz="6227"/>
            </a:lvl4pPr>
            <a:lvl5pPr>
              <a:defRPr sz="6227"/>
            </a:lvl5pPr>
            <a:lvl6pPr>
              <a:defRPr sz="6227"/>
            </a:lvl6pPr>
            <a:lvl7pPr>
              <a:defRPr sz="6227"/>
            </a:lvl7pPr>
            <a:lvl8pPr>
              <a:defRPr sz="6227"/>
            </a:lvl8pPr>
            <a:lvl9pPr>
              <a:defRPr sz="6227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069185" y="6335373"/>
            <a:ext cx="7035065" cy="20709089"/>
          </a:xfrm>
        </p:spPr>
        <p:txBody>
          <a:bodyPr/>
          <a:lstStyle>
            <a:lvl1pPr marL="0" indent="0">
              <a:buNone/>
              <a:defRPr sz="4380"/>
            </a:lvl1pPr>
            <a:lvl2pPr marL="1428891" indent="0">
              <a:buNone/>
              <a:defRPr sz="3763"/>
            </a:lvl2pPr>
            <a:lvl3pPr marL="2857782" indent="0">
              <a:buNone/>
              <a:defRPr sz="3149"/>
            </a:lvl3pPr>
            <a:lvl4pPr marL="4286673" indent="0">
              <a:buNone/>
              <a:defRPr sz="2805"/>
            </a:lvl4pPr>
            <a:lvl5pPr marL="5715563" indent="0">
              <a:buNone/>
              <a:defRPr sz="2805"/>
            </a:lvl5pPr>
            <a:lvl6pPr marL="7144454" indent="0">
              <a:buNone/>
              <a:defRPr sz="2805"/>
            </a:lvl6pPr>
            <a:lvl7pPr marL="8573345" indent="0">
              <a:buNone/>
              <a:defRPr sz="2805"/>
            </a:lvl7pPr>
            <a:lvl8pPr marL="10002236" indent="0">
              <a:buNone/>
              <a:defRPr sz="2805"/>
            </a:lvl8pPr>
            <a:lvl9pPr marL="11431126" indent="0">
              <a:buNone/>
              <a:defRPr sz="2805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23.10.2023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00124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191344" y="21192652"/>
            <a:ext cx="12830175" cy="2501913"/>
          </a:xfrm>
        </p:spPr>
        <p:txBody>
          <a:bodyPr anchor="b"/>
          <a:lstStyle>
            <a:lvl1pPr algn="l">
              <a:defRPr sz="6227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191344" y="2705148"/>
            <a:ext cx="12830175" cy="18165128"/>
          </a:xfrm>
        </p:spPr>
        <p:txBody>
          <a:bodyPr/>
          <a:lstStyle>
            <a:lvl1pPr marL="0" indent="0">
              <a:buNone/>
              <a:defRPr sz="9991"/>
            </a:lvl1pPr>
            <a:lvl2pPr marL="1428891" indent="0">
              <a:buNone/>
              <a:defRPr sz="8759"/>
            </a:lvl2pPr>
            <a:lvl3pPr marL="2857782" indent="0">
              <a:buNone/>
              <a:defRPr sz="7526"/>
            </a:lvl3pPr>
            <a:lvl4pPr marL="4286673" indent="0">
              <a:buNone/>
              <a:defRPr sz="6227"/>
            </a:lvl4pPr>
            <a:lvl5pPr marL="5715563" indent="0">
              <a:buNone/>
              <a:defRPr sz="6227"/>
            </a:lvl5pPr>
            <a:lvl6pPr marL="7144454" indent="0">
              <a:buNone/>
              <a:defRPr sz="6227"/>
            </a:lvl6pPr>
            <a:lvl7pPr marL="8573345" indent="0">
              <a:buNone/>
              <a:defRPr sz="6227"/>
            </a:lvl7pPr>
            <a:lvl8pPr marL="10002236" indent="0">
              <a:buNone/>
              <a:defRPr sz="6227"/>
            </a:lvl8pPr>
            <a:lvl9pPr marL="11431126" indent="0">
              <a:buNone/>
              <a:defRPr sz="6227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191344" y="23694563"/>
            <a:ext cx="12830175" cy="3553130"/>
          </a:xfrm>
        </p:spPr>
        <p:txBody>
          <a:bodyPr/>
          <a:lstStyle>
            <a:lvl1pPr marL="0" indent="0">
              <a:buNone/>
              <a:defRPr sz="4380"/>
            </a:lvl1pPr>
            <a:lvl2pPr marL="1428891" indent="0">
              <a:buNone/>
              <a:defRPr sz="3763"/>
            </a:lvl2pPr>
            <a:lvl3pPr marL="2857782" indent="0">
              <a:buNone/>
              <a:defRPr sz="3149"/>
            </a:lvl3pPr>
            <a:lvl4pPr marL="4286673" indent="0">
              <a:buNone/>
              <a:defRPr sz="2805"/>
            </a:lvl4pPr>
            <a:lvl5pPr marL="5715563" indent="0">
              <a:buNone/>
              <a:defRPr sz="2805"/>
            </a:lvl5pPr>
            <a:lvl6pPr marL="7144454" indent="0">
              <a:buNone/>
              <a:defRPr sz="2805"/>
            </a:lvl6pPr>
            <a:lvl7pPr marL="8573345" indent="0">
              <a:buNone/>
              <a:defRPr sz="2805"/>
            </a:lvl7pPr>
            <a:lvl8pPr marL="10002236" indent="0">
              <a:buNone/>
              <a:defRPr sz="2805"/>
            </a:lvl8pPr>
            <a:lvl9pPr marL="11431126" indent="0">
              <a:buNone/>
              <a:defRPr sz="2805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5A451-AE96-48FF-8B39-B683EF0913A9}" type="datetimeFigureOut">
              <a:rPr lang="fr-CH" smtClean="0"/>
              <a:t>23.10.2023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71333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69185" y="1212416"/>
            <a:ext cx="19245263" cy="5045868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9185" y="7064220"/>
            <a:ext cx="19245263" cy="19980241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069181" y="28060641"/>
            <a:ext cx="4989513" cy="1611875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37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5A451-AE96-48FF-8B39-B683EF0913A9}" type="datetimeFigureOut">
              <a:rPr lang="fr-CH" smtClean="0"/>
              <a:t>23.10.2023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7306075" y="28060641"/>
            <a:ext cx="6771481" cy="1611875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37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5324935" y="28060641"/>
            <a:ext cx="4989513" cy="1611875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376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C7945-9B6C-4A53-BC3D-06A4A9DAFCA0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009264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857782" rtl="0" eaLnBrk="1" latinLnBrk="0" hangingPunct="1">
        <a:spcBef>
          <a:spcPct val="0"/>
        </a:spcBef>
        <a:buNone/>
        <a:defRPr sz="1375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71668" indent="-1071668" algn="l" defTabSz="2857782" rtl="0" eaLnBrk="1" latinLnBrk="0" hangingPunct="1">
        <a:spcBef>
          <a:spcPct val="20000"/>
        </a:spcBef>
        <a:buFont typeface="Arial" pitchFamily="34" charset="0"/>
        <a:buChar char="•"/>
        <a:defRPr sz="9991" kern="1200">
          <a:solidFill>
            <a:schemeClr val="tx1"/>
          </a:solidFill>
          <a:latin typeface="+mn-lt"/>
          <a:ea typeface="+mn-ea"/>
          <a:cs typeface="+mn-cs"/>
        </a:defRPr>
      </a:lvl1pPr>
      <a:lvl2pPr marL="2321949" indent="-893057" algn="l" defTabSz="2857782" rtl="0" eaLnBrk="1" latinLnBrk="0" hangingPunct="1">
        <a:spcBef>
          <a:spcPct val="20000"/>
        </a:spcBef>
        <a:buFont typeface="Arial" pitchFamily="34" charset="0"/>
        <a:buChar char="–"/>
        <a:defRPr sz="8759" kern="1200">
          <a:solidFill>
            <a:schemeClr val="tx1"/>
          </a:solidFill>
          <a:latin typeface="+mn-lt"/>
          <a:ea typeface="+mn-ea"/>
          <a:cs typeface="+mn-cs"/>
        </a:defRPr>
      </a:lvl2pPr>
      <a:lvl3pPr marL="3572228" indent="-714446" algn="l" defTabSz="2857782" rtl="0" eaLnBrk="1" latinLnBrk="0" hangingPunct="1">
        <a:spcBef>
          <a:spcPct val="20000"/>
        </a:spcBef>
        <a:buFont typeface="Arial" pitchFamily="34" charset="0"/>
        <a:buChar char="•"/>
        <a:defRPr sz="7526" kern="1200">
          <a:solidFill>
            <a:schemeClr val="tx1"/>
          </a:solidFill>
          <a:latin typeface="+mn-lt"/>
          <a:ea typeface="+mn-ea"/>
          <a:cs typeface="+mn-cs"/>
        </a:defRPr>
      </a:lvl3pPr>
      <a:lvl4pPr marL="5001117" indent="-714446" algn="l" defTabSz="2857782" rtl="0" eaLnBrk="1" latinLnBrk="0" hangingPunct="1">
        <a:spcBef>
          <a:spcPct val="20000"/>
        </a:spcBef>
        <a:buFont typeface="Arial" pitchFamily="34" charset="0"/>
        <a:buChar char="–"/>
        <a:defRPr sz="6227" kern="1200">
          <a:solidFill>
            <a:schemeClr val="tx1"/>
          </a:solidFill>
          <a:latin typeface="+mn-lt"/>
          <a:ea typeface="+mn-ea"/>
          <a:cs typeface="+mn-cs"/>
        </a:defRPr>
      </a:lvl4pPr>
      <a:lvl5pPr marL="6430009" indent="-714446" algn="l" defTabSz="2857782" rtl="0" eaLnBrk="1" latinLnBrk="0" hangingPunct="1">
        <a:spcBef>
          <a:spcPct val="20000"/>
        </a:spcBef>
        <a:buFont typeface="Arial" pitchFamily="34" charset="0"/>
        <a:buChar char="»"/>
        <a:defRPr sz="6227" kern="1200">
          <a:solidFill>
            <a:schemeClr val="tx1"/>
          </a:solidFill>
          <a:latin typeface="+mn-lt"/>
          <a:ea typeface="+mn-ea"/>
          <a:cs typeface="+mn-cs"/>
        </a:defRPr>
      </a:lvl5pPr>
      <a:lvl6pPr marL="7858900" indent="-714446" algn="l" defTabSz="2857782" rtl="0" eaLnBrk="1" latinLnBrk="0" hangingPunct="1">
        <a:spcBef>
          <a:spcPct val="20000"/>
        </a:spcBef>
        <a:buFont typeface="Arial" pitchFamily="34" charset="0"/>
        <a:buChar char="•"/>
        <a:defRPr sz="6227" kern="1200">
          <a:solidFill>
            <a:schemeClr val="tx1"/>
          </a:solidFill>
          <a:latin typeface="+mn-lt"/>
          <a:ea typeface="+mn-ea"/>
          <a:cs typeface="+mn-cs"/>
        </a:defRPr>
      </a:lvl6pPr>
      <a:lvl7pPr marL="9287790" indent="-714446" algn="l" defTabSz="2857782" rtl="0" eaLnBrk="1" latinLnBrk="0" hangingPunct="1">
        <a:spcBef>
          <a:spcPct val="20000"/>
        </a:spcBef>
        <a:buFont typeface="Arial" pitchFamily="34" charset="0"/>
        <a:buChar char="•"/>
        <a:defRPr sz="6227" kern="1200">
          <a:solidFill>
            <a:schemeClr val="tx1"/>
          </a:solidFill>
          <a:latin typeface="+mn-lt"/>
          <a:ea typeface="+mn-ea"/>
          <a:cs typeface="+mn-cs"/>
        </a:defRPr>
      </a:lvl7pPr>
      <a:lvl8pPr marL="10716682" indent="-714446" algn="l" defTabSz="2857782" rtl="0" eaLnBrk="1" latinLnBrk="0" hangingPunct="1">
        <a:spcBef>
          <a:spcPct val="20000"/>
        </a:spcBef>
        <a:buFont typeface="Arial" pitchFamily="34" charset="0"/>
        <a:buChar char="•"/>
        <a:defRPr sz="6227" kern="1200">
          <a:solidFill>
            <a:schemeClr val="tx1"/>
          </a:solidFill>
          <a:latin typeface="+mn-lt"/>
          <a:ea typeface="+mn-ea"/>
          <a:cs typeface="+mn-cs"/>
        </a:defRPr>
      </a:lvl8pPr>
      <a:lvl9pPr marL="12145572" indent="-714446" algn="l" defTabSz="2857782" rtl="0" eaLnBrk="1" latinLnBrk="0" hangingPunct="1">
        <a:spcBef>
          <a:spcPct val="20000"/>
        </a:spcBef>
        <a:buFont typeface="Arial" pitchFamily="34" charset="0"/>
        <a:buChar char="•"/>
        <a:defRPr sz="622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2857782" rtl="0" eaLnBrk="1" latinLnBrk="0" hangingPunct="1">
        <a:defRPr sz="5610" kern="1200">
          <a:solidFill>
            <a:schemeClr val="tx1"/>
          </a:solidFill>
          <a:latin typeface="+mn-lt"/>
          <a:ea typeface="+mn-ea"/>
          <a:cs typeface="+mn-cs"/>
        </a:defRPr>
      </a:lvl1pPr>
      <a:lvl2pPr marL="1428891" algn="l" defTabSz="2857782" rtl="0" eaLnBrk="1" latinLnBrk="0" hangingPunct="1">
        <a:defRPr sz="5610" kern="1200">
          <a:solidFill>
            <a:schemeClr val="tx1"/>
          </a:solidFill>
          <a:latin typeface="+mn-lt"/>
          <a:ea typeface="+mn-ea"/>
          <a:cs typeface="+mn-cs"/>
        </a:defRPr>
      </a:lvl2pPr>
      <a:lvl3pPr marL="2857782" algn="l" defTabSz="2857782" rtl="0" eaLnBrk="1" latinLnBrk="0" hangingPunct="1">
        <a:defRPr sz="5610" kern="1200">
          <a:solidFill>
            <a:schemeClr val="tx1"/>
          </a:solidFill>
          <a:latin typeface="+mn-lt"/>
          <a:ea typeface="+mn-ea"/>
          <a:cs typeface="+mn-cs"/>
        </a:defRPr>
      </a:lvl3pPr>
      <a:lvl4pPr marL="4286673" algn="l" defTabSz="2857782" rtl="0" eaLnBrk="1" latinLnBrk="0" hangingPunct="1">
        <a:defRPr sz="5610" kern="1200">
          <a:solidFill>
            <a:schemeClr val="tx1"/>
          </a:solidFill>
          <a:latin typeface="+mn-lt"/>
          <a:ea typeface="+mn-ea"/>
          <a:cs typeface="+mn-cs"/>
        </a:defRPr>
      </a:lvl4pPr>
      <a:lvl5pPr marL="5715563" algn="l" defTabSz="2857782" rtl="0" eaLnBrk="1" latinLnBrk="0" hangingPunct="1">
        <a:defRPr sz="5610" kern="1200">
          <a:solidFill>
            <a:schemeClr val="tx1"/>
          </a:solidFill>
          <a:latin typeface="+mn-lt"/>
          <a:ea typeface="+mn-ea"/>
          <a:cs typeface="+mn-cs"/>
        </a:defRPr>
      </a:lvl5pPr>
      <a:lvl6pPr marL="7144454" algn="l" defTabSz="2857782" rtl="0" eaLnBrk="1" latinLnBrk="0" hangingPunct="1">
        <a:defRPr sz="5610" kern="1200">
          <a:solidFill>
            <a:schemeClr val="tx1"/>
          </a:solidFill>
          <a:latin typeface="+mn-lt"/>
          <a:ea typeface="+mn-ea"/>
          <a:cs typeface="+mn-cs"/>
        </a:defRPr>
      </a:lvl6pPr>
      <a:lvl7pPr marL="8573345" algn="l" defTabSz="2857782" rtl="0" eaLnBrk="1" latinLnBrk="0" hangingPunct="1">
        <a:defRPr sz="5610" kern="1200">
          <a:solidFill>
            <a:schemeClr val="tx1"/>
          </a:solidFill>
          <a:latin typeface="+mn-lt"/>
          <a:ea typeface="+mn-ea"/>
          <a:cs typeface="+mn-cs"/>
        </a:defRPr>
      </a:lvl7pPr>
      <a:lvl8pPr marL="10002236" algn="l" defTabSz="2857782" rtl="0" eaLnBrk="1" latinLnBrk="0" hangingPunct="1">
        <a:defRPr sz="5610" kern="1200">
          <a:solidFill>
            <a:schemeClr val="tx1"/>
          </a:solidFill>
          <a:latin typeface="+mn-lt"/>
          <a:ea typeface="+mn-ea"/>
          <a:cs typeface="+mn-cs"/>
        </a:defRPr>
      </a:lvl8pPr>
      <a:lvl9pPr marL="11431126" algn="l" defTabSz="2857782" rtl="0" eaLnBrk="1" latinLnBrk="0" hangingPunct="1">
        <a:defRPr sz="56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18" Type="http://schemas.openxmlformats.org/officeDocument/2006/relationships/image" Target="../media/image1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hyperlink" Target="https://doi.org/10.5281/zenodo.10033037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hyperlink" Target="http://creativecommons.org/licenses/by-sa/4.0/deed.fr" TargetMode="External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4" name="Connecteur droit 103">
            <a:extLst>
              <a:ext uri="{FF2B5EF4-FFF2-40B4-BE49-F238E27FC236}">
                <a16:creationId xmlns:a16="http://schemas.microsoft.com/office/drawing/2014/main" id="{33FD1765-E9CA-4820-9F18-F6836A935FBD}"/>
              </a:ext>
            </a:extLst>
          </p:cNvPr>
          <p:cNvCxnSpPr>
            <a:cxnSpLocks/>
          </p:cNvCxnSpPr>
          <p:nvPr/>
        </p:nvCxnSpPr>
        <p:spPr>
          <a:xfrm>
            <a:off x="-1" y="2296313"/>
            <a:ext cx="21383625" cy="0"/>
          </a:xfrm>
          <a:prstGeom prst="line">
            <a:avLst/>
          </a:prstGeom>
          <a:ln w="57150">
            <a:solidFill>
              <a:srgbClr val="CF0063">
                <a:alpha val="63922"/>
              </a:srgb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cteur droit 85">
            <a:extLst>
              <a:ext uri="{FF2B5EF4-FFF2-40B4-BE49-F238E27FC236}">
                <a16:creationId xmlns:a16="http://schemas.microsoft.com/office/drawing/2014/main" id="{774BEE08-B7CF-4E08-8D9F-9196B3DB4055}"/>
              </a:ext>
            </a:extLst>
          </p:cNvPr>
          <p:cNvCxnSpPr>
            <a:cxnSpLocks/>
          </p:cNvCxnSpPr>
          <p:nvPr/>
        </p:nvCxnSpPr>
        <p:spPr>
          <a:xfrm flipV="1">
            <a:off x="0" y="2520596"/>
            <a:ext cx="21283430" cy="45321"/>
          </a:xfrm>
          <a:prstGeom prst="line">
            <a:avLst/>
          </a:prstGeom>
          <a:ln w="57150">
            <a:solidFill>
              <a:srgbClr val="CF006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8" name="Graphique 67" descr="Bus">
            <a:extLst>
              <a:ext uri="{FF2B5EF4-FFF2-40B4-BE49-F238E27FC236}">
                <a16:creationId xmlns:a16="http://schemas.microsoft.com/office/drawing/2014/main" id="{49FF49BB-7A9E-4CF6-99CD-D3CD32EBCF6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340729" y="1263690"/>
            <a:ext cx="1293256" cy="1293256"/>
          </a:xfrm>
          <a:prstGeom prst="rect">
            <a:avLst/>
          </a:prstGeom>
        </p:spPr>
      </p:pic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11DC98C8-1F51-425E-A0DE-0CB283708962}"/>
              </a:ext>
            </a:extLst>
          </p:cNvPr>
          <p:cNvSpPr/>
          <p:nvPr/>
        </p:nvSpPr>
        <p:spPr>
          <a:xfrm>
            <a:off x="3897234" y="-39006"/>
            <a:ext cx="13726808" cy="3276611"/>
          </a:xfrm>
          <a:prstGeom prst="roundRect">
            <a:avLst/>
          </a:prstGeom>
          <a:solidFill>
            <a:srgbClr val="CF006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949972">
              <a:defRPr/>
            </a:pPr>
            <a:endParaRPr lang="fr-CH" sz="5793" dirty="0">
              <a:solidFill>
                <a:prstClr val="white"/>
              </a:solidFill>
              <a:latin typeface="Calibri"/>
            </a:endParaRP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F9137C06-DDA1-4CB3-8A6C-769A52FDD3FB}"/>
              </a:ext>
            </a:extLst>
          </p:cNvPr>
          <p:cNvGrpSpPr/>
          <p:nvPr/>
        </p:nvGrpSpPr>
        <p:grpSpPr>
          <a:xfrm>
            <a:off x="4095756" y="676044"/>
            <a:ext cx="13329764" cy="1998495"/>
            <a:chOff x="1294979" y="375855"/>
            <a:chExt cx="12385376" cy="1413041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4ADF28A-328E-442F-9585-84B95D305633}"/>
                </a:ext>
              </a:extLst>
            </p:cNvPr>
            <p:cNvSpPr/>
            <p:nvPr/>
          </p:nvSpPr>
          <p:spPr>
            <a:xfrm>
              <a:off x="2034140" y="375855"/>
              <a:ext cx="10907060" cy="80408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2949972">
                <a:defRPr/>
              </a:pPr>
              <a:r>
                <a:rPr lang="fr-FR" sz="6790" cap="all" dirty="0">
                  <a:solidFill>
                    <a:schemeClr val="bg1"/>
                  </a:solidFill>
                  <a:latin typeface="TheSansOsF ExtraBold" panose="020B0802050302020203" pitchFamily="34" charset="0"/>
                </a:rPr>
                <a:t>Publication en Open Access</a:t>
              </a:r>
              <a:endParaRPr lang="fr-CH" sz="5657" dirty="0">
                <a:solidFill>
                  <a:schemeClr val="bg1"/>
                </a:solidFill>
                <a:latin typeface="TheSansOsF ExtraBold" panose="020B0802050302020203" pitchFamily="34" charset="0"/>
              </a:endParaRPr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49619723-F25C-444D-B9A5-2CE8234B7468}"/>
                </a:ext>
              </a:extLst>
            </p:cNvPr>
            <p:cNvSpPr txBox="1"/>
            <p:nvPr/>
          </p:nvSpPr>
          <p:spPr>
            <a:xfrm>
              <a:off x="1294979" y="1108081"/>
              <a:ext cx="12385376" cy="6808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849"/>
                </a:spcAft>
              </a:pPr>
              <a:r>
                <a:rPr lang="fr-FR" sz="5657" dirty="0">
                  <a:solidFill>
                    <a:schemeClr val="bg1"/>
                  </a:solidFill>
                  <a:latin typeface="TheSansOsF Plain" panose="020B0502050302020203" pitchFamily="34" charset="0"/>
                </a:rPr>
                <a:t>Plusieurs voies pour un seul but</a:t>
              </a:r>
            </a:p>
          </p:txBody>
        </p:sp>
      </p:grpSp>
      <p:pic>
        <p:nvPicPr>
          <p:cNvPr id="52" name="Graphique 51" descr="Avion">
            <a:extLst>
              <a:ext uri="{FF2B5EF4-FFF2-40B4-BE49-F238E27FC236}">
                <a16:creationId xmlns:a16="http://schemas.microsoft.com/office/drawing/2014/main" id="{DE7D9AAB-4E8D-403B-9B5D-88045E3107F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4594456">
            <a:off x="18906700" y="214266"/>
            <a:ext cx="993943" cy="993943"/>
          </a:xfrm>
          <a:prstGeom prst="rect">
            <a:avLst/>
          </a:prstGeom>
        </p:spPr>
      </p:pic>
      <p:pic>
        <p:nvPicPr>
          <p:cNvPr id="74" name="Graphique 73" descr="Cyclisme">
            <a:extLst>
              <a:ext uri="{FF2B5EF4-FFF2-40B4-BE49-F238E27FC236}">
                <a16:creationId xmlns:a16="http://schemas.microsoft.com/office/drawing/2014/main" id="{26140976-3E0A-44A1-A243-CC5102ABEE6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99736" y="1320979"/>
            <a:ext cx="1029797" cy="1029797"/>
          </a:xfrm>
          <a:prstGeom prst="rect">
            <a:avLst/>
          </a:prstGeom>
        </p:spPr>
      </p:pic>
      <p:cxnSp>
        <p:nvCxnSpPr>
          <p:cNvPr id="88" name="Connecteur droit 87">
            <a:extLst>
              <a:ext uri="{FF2B5EF4-FFF2-40B4-BE49-F238E27FC236}">
                <a16:creationId xmlns:a16="http://schemas.microsoft.com/office/drawing/2014/main" id="{4CD0968E-749A-4900-8583-FE5DD9AE259B}"/>
              </a:ext>
            </a:extLst>
          </p:cNvPr>
          <p:cNvCxnSpPr>
            <a:cxnSpLocks/>
          </p:cNvCxnSpPr>
          <p:nvPr/>
        </p:nvCxnSpPr>
        <p:spPr>
          <a:xfrm flipV="1">
            <a:off x="-1" y="2814668"/>
            <a:ext cx="21383625" cy="76652"/>
          </a:xfrm>
          <a:prstGeom prst="line">
            <a:avLst/>
          </a:prstGeom>
          <a:ln w="76200">
            <a:solidFill>
              <a:srgbClr val="CF0063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3" name="Graphique 92" descr="Moto">
            <a:extLst>
              <a:ext uri="{FF2B5EF4-FFF2-40B4-BE49-F238E27FC236}">
                <a16:creationId xmlns:a16="http://schemas.microsoft.com/office/drawing/2014/main" id="{E3766BF5-5B99-46F9-934B-0343DD5D89B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7749639" y="1177214"/>
            <a:ext cx="1293256" cy="1293256"/>
          </a:xfrm>
          <a:prstGeom prst="rect">
            <a:avLst/>
          </a:prstGeom>
        </p:spPr>
      </p:pic>
      <p:pic>
        <p:nvPicPr>
          <p:cNvPr id="99" name="Graphique 98" descr="Montgolfière">
            <a:extLst>
              <a:ext uri="{FF2B5EF4-FFF2-40B4-BE49-F238E27FC236}">
                <a16:creationId xmlns:a16="http://schemas.microsoft.com/office/drawing/2014/main" id="{ED36C59E-31F9-4619-B12B-F6A395DA983F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486578" y="166762"/>
            <a:ext cx="1113896" cy="1113896"/>
          </a:xfrm>
          <a:prstGeom prst="rect">
            <a:avLst/>
          </a:prstGeom>
        </p:spPr>
      </p:pic>
      <p:pic>
        <p:nvPicPr>
          <p:cNvPr id="48" name="Graphique 47" descr="Voiture">
            <a:extLst>
              <a:ext uri="{FF2B5EF4-FFF2-40B4-BE49-F238E27FC236}">
                <a16:creationId xmlns:a16="http://schemas.microsoft.com/office/drawing/2014/main" id="{BA995E8C-022F-4EA8-AA53-069AF5CBBA83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9651263" y="1395043"/>
            <a:ext cx="1293256" cy="1293256"/>
          </a:xfrm>
          <a:prstGeom prst="rect">
            <a:avLst/>
          </a:prstGeom>
        </p:spPr>
      </p:pic>
      <p:sp>
        <p:nvSpPr>
          <p:cNvPr id="51" name="Rectangle : coins arrondis 50">
            <a:extLst>
              <a:ext uri="{FF2B5EF4-FFF2-40B4-BE49-F238E27FC236}">
                <a16:creationId xmlns:a16="http://schemas.microsoft.com/office/drawing/2014/main" id="{7B3CE647-92C1-4A87-B5CA-FADB989BB3B9}"/>
              </a:ext>
            </a:extLst>
          </p:cNvPr>
          <p:cNvSpPr/>
          <p:nvPr/>
        </p:nvSpPr>
        <p:spPr>
          <a:xfrm>
            <a:off x="1367035" y="3976366"/>
            <a:ext cx="21408709" cy="4166581"/>
          </a:xfrm>
          <a:prstGeom prst="roundRect">
            <a:avLst>
              <a:gd name="adj" fmla="val 27894"/>
            </a:avLst>
          </a:prstGeom>
          <a:solidFill>
            <a:srgbClr val="E7E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196" dirty="0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BB0EDDD-CB96-433E-8D12-02EB0E91D1E8}"/>
              </a:ext>
            </a:extLst>
          </p:cNvPr>
          <p:cNvSpPr txBox="1"/>
          <p:nvPr/>
        </p:nvSpPr>
        <p:spPr>
          <a:xfrm>
            <a:off x="2748098" y="4428761"/>
            <a:ext cx="18026120" cy="32617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700"/>
              </a:spcAft>
            </a:pPr>
            <a:r>
              <a:rPr lang="fr-CH" sz="3536" dirty="0">
                <a:latin typeface="TheSansOsF Plain" panose="020B0502050302020203" pitchFamily="34" charset="0"/>
                <a:cs typeface="Arial" panose="020B0604020202020204" pitchFamily="34" charset="0"/>
              </a:rPr>
              <a:t>La </a:t>
            </a:r>
            <a:r>
              <a:rPr lang="fr-CH" sz="3536" b="1" dirty="0">
                <a:latin typeface="TheSansOsF Bold" panose="020B0702050302020203" pitchFamily="34" charset="0"/>
                <a:cs typeface="Arial" panose="020B0604020202020204" pitchFamily="34" charset="0"/>
              </a:rPr>
              <a:t>voie dorée </a:t>
            </a:r>
            <a:r>
              <a:rPr lang="fr-CH" sz="3536" dirty="0">
                <a:latin typeface="TheSansOsF Plain" panose="020B0502050302020203" pitchFamily="34" charset="0"/>
                <a:cs typeface="Arial" panose="020B0604020202020204" pitchFamily="34" charset="0"/>
              </a:rPr>
              <a:t>consiste à publier les résultats de sa recherche dans une </a:t>
            </a:r>
            <a:r>
              <a:rPr lang="fr-CH" sz="3536" b="1" dirty="0">
                <a:latin typeface="TheSansOsF Bold" panose="020B0702050302020203" pitchFamily="34" charset="0"/>
                <a:cs typeface="Arial" panose="020B0604020202020204" pitchFamily="34" charset="0"/>
              </a:rPr>
              <a:t>revue en Open Access </a:t>
            </a:r>
            <a:r>
              <a:rPr lang="fr-CH" sz="3536" dirty="0">
                <a:latin typeface="TheSansOsF Plain" panose="020B0502050302020203" pitchFamily="34" charset="0"/>
                <a:cs typeface="Arial" panose="020B0604020202020204" pitchFamily="34" charset="0"/>
              </a:rPr>
              <a:t>ou dans un </a:t>
            </a:r>
            <a:r>
              <a:rPr lang="fr-CH" sz="3536" b="1" dirty="0">
                <a:latin typeface="TheSansOsF Bold" panose="020B0702050302020203" pitchFamily="34" charset="0"/>
                <a:cs typeface="Arial" panose="020B0604020202020204" pitchFamily="34" charset="0"/>
              </a:rPr>
              <a:t>livre en Open Access</a:t>
            </a:r>
            <a:r>
              <a:rPr lang="fr-CH" sz="3536" dirty="0">
                <a:latin typeface="TheSansOsF Plain" panose="020B0502050302020203" pitchFamily="34" charset="0"/>
                <a:cs typeface="Arial" panose="020B0604020202020204" pitchFamily="34" charset="0"/>
              </a:rPr>
              <a:t>. </a:t>
            </a:r>
          </a:p>
          <a:p>
            <a:pPr>
              <a:spcAft>
                <a:spcPts val="1700"/>
              </a:spcAft>
            </a:pPr>
            <a:r>
              <a:rPr lang="fr-CH" sz="3536" dirty="0">
                <a:latin typeface="TheSansOsF Plain" panose="020B0502050302020203" pitchFamily="34" charset="0"/>
                <a:cs typeface="Arial" panose="020B0604020202020204" pitchFamily="34" charset="0"/>
              </a:rPr>
              <a:t>L’accès au document est immédiat et gratuit pour tous et toutes sur le site de l’éditeur.                  Des frais de publications (APC/BPC) peuvent être demandés à l’</a:t>
            </a:r>
            <a:r>
              <a:rPr lang="fr-CH" sz="3536" dirty="0" err="1">
                <a:latin typeface="TheSansOsF Plain" panose="020B0502050302020203" pitchFamily="34" charset="0"/>
                <a:cs typeface="Arial" panose="020B0604020202020204" pitchFamily="34" charset="0"/>
              </a:rPr>
              <a:t>auteur-e</a:t>
            </a:r>
            <a:r>
              <a:rPr lang="fr-CH" sz="3536" dirty="0">
                <a:latin typeface="TheSansOsF Plain" panose="020B0502050302020203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fr-CH" sz="3536" dirty="0">
                <a:latin typeface="TheSansOsF Plain" panose="020B0502050302020203" pitchFamily="34" charset="0"/>
                <a:cs typeface="Arial" panose="020B0604020202020204" pitchFamily="34" charset="0"/>
              </a:rPr>
              <a:t>Les revues 100% Open Access sont répertoriées dans </a:t>
            </a:r>
            <a:r>
              <a:rPr lang="fr-CH" sz="3536" b="1" dirty="0">
                <a:latin typeface="TheSansOsF Bold" panose="020B0702050302020203" pitchFamily="34" charset="0"/>
                <a:cs typeface="Arial" panose="020B0604020202020204" pitchFamily="34" charset="0"/>
              </a:rPr>
              <a:t>DOAJ</a:t>
            </a:r>
            <a:r>
              <a:rPr lang="fr-CH" sz="3536" dirty="0">
                <a:latin typeface="TheSansOsF Plain" panose="020B0502050302020203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3" name="Rectangle : coins arrondis 62">
            <a:extLst>
              <a:ext uri="{FF2B5EF4-FFF2-40B4-BE49-F238E27FC236}">
                <a16:creationId xmlns:a16="http://schemas.microsoft.com/office/drawing/2014/main" id="{8EF1AB21-0F87-4EBA-A4AF-C427046546D2}"/>
              </a:ext>
            </a:extLst>
          </p:cNvPr>
          <p:cNvSpPr/>
          <p:nvPr/>
        </p:nvSpPr>
        <p:spPr>
          <a:xfrm>
            <a:off x="1367035" y="23344056"/>
            <a:ext cx="21383625" cy="3208521"/>
          </a:xfrm>
          <a:prstGeom prst="roundRect">
            <a:avLst>
              <a:gd name="adj" fmla="val 50000"/>
            </a:avLst>
          </a:prstGeom>
          <a:solidFill>
            <a:srgbClr val="E7E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196" dirty="0"/>
          </a:p>
        </p:txBody>
      </p:sp>
      <p:sp>
        <p:nvSpPr>
          <p:cNvPr id="67" name="ZoneTexte 66">
            <a:extLst>
              <a:ext uri="{FF2B5EF4-FFF2-40B4-BE49-F238E27FC236}">
                <a16:creationId xmlns:a16="http://schemas.microsoft.com/office/drawing/2014/main" id="{1D966029-D7E3-4481-8A0A-5A76301F0085}"/>
              </a:ext>
            </a:extLst>
          </p:cNvPr>
          <p:cNvSpPr txBox="1"/>
          <p:nvPr/>
        </p:nvSpPr>
        <p:spPr>
          <a:xfrm>
            <a:off x="2748098" y="23704899"/>
            <a:ext cx="17952826" cy="24868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700"/>
              </a:spcAft>
            </a:pPr>
            <a:r>
              <a:rPr lang="fr-CH" sz="3536" dirty="0">
                <a:latin typeface="TheSansOsF Plain" panose="020B0502050302020203" pitchFamily="34" charset="0"/>
                <a:cs typeface="Arial" panose="020B0604020202020204" pitchFamily="34" charset="0"/>
              </a:rPr>
              <a:t>Le </a:t>
            </a:r>
            <a:r>
              <a:rPr lang="fr-CH" sz="3536" b="1" dirty="0">
                <a:latin typeface="TheSansOsF Bold" panose="020B0702050302020203" pitchFamily="34" charset="0"/>
                <a:cs typeface="Arial" panose="020B0604020202020204" pitchFamily="34" charset="0"/>
              </a:rPr>
              <a:t>modèle hybride</a:t>
            </a:r>
            <a:r>
              <a:rPr lang="fr-CH" sz="3536" dirty="0">
                <a:latin typeface="TheSansOsF Bold" panose="020B0702050302020203" pitchFamily="34" charset="0"/>
                <a:cs typeface="Arial" panose="020B0604020202020204" pitchFamily="34" charset="0"/>
              </a:rPr>
              <a:t> </a:t>
            </a:r>
            <a:r>
              <a:rPr lang="fr-CH" sz="3536" dirty="0">
                <a:latin typeface="TheSansOsF Plain" panose="020B0502050302020203" pitchFamily="34" charset="0"/>
                <a:cs typeface="Arial" panose="020B0604020202020204" pitchFamily="34" charset="0"/>
              </a:rPr>
              <a:t>consiste à publier son article dans une revue sur abonnement et à payer un supplément pour qu’il soit disponible en Open Access. Existe aussi pour les chapitres.</a:t>
            </a:r>
          </a:p>
          <a:p>
            <a:pPr lvl="0"/>
            <a:r>
              <a:rPr lang="fr-CH" sz="3536" dirty="0">
                <a:latin typeface="TheSansOsF Plain" panose="020B0502050302020203" pitchFamily="34" charset="0"/>
                <a:cs typeface="Arial" panose="020B0604020202020204" pitchFamily="34" charset="0"/>
              </a:rPr>
              <a:t>Le risque avec ce modèle est que l’éditeur perçoive une </a:t>
            </a:r>
            <a:r>
              <a:rPr lang="fr-CH" sz="3536" b="1" dirty="0">
                <a:latin typeface="TheSansOsF Plain" panose="020B0502050302020203" pitchFamily="34" charset="0"/>
                <a:cs typeface="Arial" panose="020B0604020202020204" pitchFamily="34" charset="0"/>
              </a:rPr>
              <a:t>double rémunération</a:t>
            </a:r>
            <a:r>
              <a:rPr lang="fr-CH" sz="3536" dirty="0">
                <a:latin typeface="TheSansOsF Plain" panose="020B0502050302020203" pitchFamily="34" charset="0"/>
                <a:cs typeface="Arial" panose="020B0604020202020204" pitchFamily="34" charset="0"/>
              </a:rPr>
              <a:t>,</a:t>
            </a:r>
            <a:r>
              <a:rPr lang="fr-CH" sz="3536" b="1" dirty="0">
                <a:latin typeface="TheSansOsF Plain" panose="020B0502050302020203" pitchFamily="34" charset="0"/>
                <a:cs typeface="Arial" panose="020B0604020202020204" pitchFamily="34" charset="0"/>
              </a:rPr>
              <a:t> </a:t>
            </a:r>
            <a:r>
              <a:rPr lang="fr-CH" sz="3536" dirty="0">
                <a:latin typeface="TheSansOsF Plain" panose="020B0502050302020203" pitchFamily="34" charset="0"/>
                <a:cs typeface="Arial" panose="020B0604020202020204" pitchFamily="34" charset="0"/>
              </a:rPr>
              <a:t>à moins qu’un</a:t>
            </a:r>
            <a:r>
              <a:rPr lang="fr-CH" sz="3536" b="1" dirty="0">
                <a:latin typeface="TheSansOsF Plain" panose="020B0502050302020203" pitchFamily="34" charset="0"/>
                <a:cs typeface="Arial" panose="020B0604020202020204" pitchFamily="34" charset="0"/>
              </a:rPr>
              <a:t> </a:t>
            </a:r>
            <a:r>
              <a:rPr lang="fr-CH" sz="3536" dirty="0">
                <a:latin typeface="TheSansOsF Plain" panose="020B0502050302020203" pitchFamily="34" charset="0"/>
                <a:cs typeface="Arial" panose="020B0604020202020204" pitchFamily="34" charset="0"/>
              </a:rPr>
              <a:t>accord </a:t>
            </a:r>
            <a:r>
              <a:rPr lang="fr-CH" sz="3536" b="1" dirty="0" err="1">
                <a:latin typeface="TheSansOsF Bold" panose="020B0702050302020203" pitchFamily="34" charset="0"/>
                <a:cs typeface="Arial" panose="020B0604020202020204" pitchFamily="34" charset="0"/>
              </a:rPr>
              <a:t>Read&amp;Publish</a:t>
            </a:r>
            <a:r>
              <a:rPr lang="fr-CH" sz="3536" b="1" dirty="0">
                <a:latin typeface="TheSansOsF Bold" panose="020B0702050302020203" pitchFamily="34" charset="0"/>
                <a:cs typeface="Arial" panose="020B0604020202020204" pitchFamily="34" charset="0"/>
              </a:rPr>
              <a:t> </a:t>
            </a:r>
            <a:r>
              <a:rPr lang="fr-CH" sz="3536" dirty="0">
                <a:latin typeface="TheSansOsF Plain" panose="020B0502050302020203" pitchFamily="34" charset="0"/>
                <a:cs typeface="Arial" panose="020B0604020202020204" pitchFamily="34" charset="0"/>
              </a:rPr>
              <a:t>ait été signé par l’institution avec l’éditeur.</a:t>
            </a:r>
          </a:p>
        </p:txBody>
      </p: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B1EAADB7-8329-481D-AF6F-D5998903CBB0}"/>
              </a:ext>
            </a:extLst>
          </p:cNvPr>
          <p:cNvSpPr/>
          <p:nvPr/>
        </p:nvSpPr>
        <p:spPr>
          <a:xfrm>
            <a:off x="1367035" y="8577640"/>
            <a:ext cx="21383625" cy="4146605"/>
          </a:xfrm>
          <a:prstGeom prst="roundRect">
            <a:avLst>
              <a:gd name="adj" fmla="val 33131"/>
            </a:avLst>
          </a:prstGeom>
          <a:solidFill>
            <a:srgbClr val="E7E7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196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78530A1C-EAD7-4484-B81E-674226A969D3}"/>
              </a:ext>
            </a:extLst>
          </p:cNvPr>
          <p:cNvSpPr txBox="1"/>
          <p:nvPr/>
        </p:nvSpPr>
        <p:spPr>
          <a:xfrm>
            <a:off x="2748098" y="9135463"/>
            <a:ext cx="17799275" cy="3030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697"/>
              </a:spcAft>
            </a:pPr>
            <a:r>
              <a:rPr lang="fr-FR" sz="3536" dirty="0">
                <a:latin typeface="TheSansOsF Plain" panose="020B0502050302020203" pitchFamily="34" charset="0"/>
                <a:cs typeface="Arial" panose="020B0604020202020204" pitchFamily="34" charset="0"/>
              </a:rPr>
              <a:t>En suivant la </a:t>
            </a:r>
            <a:r>
              <a:rPr lang="fr-FR" sz="3536" b="1" dirty="0">
                <a:latin typeface="TheSansOsF Bold" panose="020B0702050302020203" pitchFamily="34" charset="0"/>
                <a:cs typeface="Arial" panose="020B0604020202020204" pitchFamily="34" charset="0"/>
              </a:rPr>
              <a:t>voie verte</a:t>
            </a:r>
            <a:r>
              <a:rPr lang="fr-FR" sz="3536" dirty="0">
                <a:latin typeface="TheSansOsF Plain" panose="020B0502050302020203" pitchFamily="34" charset="0"/>
                <a:cs typeface="Arial" panose="020B0604020202020204" pitchFamily="34" charset="0"/>
              </a:rPr>
              <a:t>, les </a:t>
            </a:r>
            <a:r>
              <a:rPr lang="fr-FR" sz="3536" dirty="0" err="1">
                <a:latin typeface="TheSansOsF Plain" panose="020B0502050302020203" pitchFamily="34" charset="0"/>
                <a:cs typeface="Arial" panose="020B0604020202020204" pitchFamily="34" charset="0"/>
              </a:rPr>
              <a:t>auteur-es</a:t>
            </a:r>
            <a:r>
              <a:rPr lang="fr-FR" sz="3536" dirty="0">
                <a:latin typeface="TheSansOsF Plain" panose="020B0502050302020203" pitchFamily="34" charset="0"/>
                <a:cs typeface="Arial" panose="020B0604020202020204" pitchFamily="34" charset="0"/>
              </a:rPr>
              <a:t> déposent une copie librement accessible de leur contribution dans une archive </a:t>
            </a:r>
            <a:r>
              <a:rPr lang="fr-FR" sz="3536" b="1" dirty="0">
                <a:latin typeface="TheSansOsF Plain" panose="020B0502050302020203" pitchFamily="34" charset="0"/>
                <a:cs typeface="Arial" panose="020B0604020202020204" pitchFamily="34" charset="0"/>
              </a:rPr>
              <a:t>institutionnelle</a:t>
            </a:r>
            <a:r>
              <a:rPr lang="fr-FR" sz="3536" dirty="0">
                <a:latin typeface="TheSansOsF Plain" panose="020B0502050302020203" pitchFamily="34" charset="0"/>
                <a:cs typeface="Arial" panose="020B0604020202020204" pitchFamily="34" charset="0"/>
              </a:rPr>
              <a:t> (telle que l’Archive ouverte UNIGE) ou </a:t>
            </a:r>
            <a:r>
              <a:rPr lang="fr-FR" sz="3536" b="1" dirty="0">
                <a:latin typeface="TheSansOsF Plain" panose="020B0502050302020203" pitchFamily="34" charset="0"/>
                <a:cs typeface="Arial" panose="020B0604020202020204" pitchFamily="34" charset="0"/>
              </a:rPr>
              <a:t>disciplinaire</a:t>
            </a:r>
            <a:r>
              <a:rPr lang="fr-FR" sz="3536" dirty="0">
                <a:latin typeface="TheSansOsF Plain" panose="020B0502050302020203" pitchFamily="34" charset="0"/>
                <a:cs typeface="Arial" panose="020B0604020202020204" pitchFamily="34" charset="0"/>
              </a:rPr>
              <a:t> (</a:t>
            </a:r>
            <a:r>
              <a:rPr lang="fr-FR" sz="3536" dirty="0" err="1">
                <a:latin typeface="TheSansOsF Plain" panose="020B0502050302020203" pitchFamily="34" charset="0"/>
                <a:cs typeface="Arial" panose="020B0604020202020204" pitchFamily="34" charset="0"/>
              </a:rPr>
              <a:t>arXiv</a:t>
            </a:r>
            <a:r>
              <a:rPr lang="fr-FR" sz="3536" dirty="0">
                <a:latin typeface="TheSansOsF Plain" panose="020B0502050302020203" pitchFamily="34" charset="0"/>
                <a:cs typeface="Arial" panose="020B0604020202020204" pitchFamily="34" charset="0"/>
              </a:rPr>
              <a:t>, PMC, etc.).</a:t>
            </a:r>
          </a:p>
          <a:p>
            <a:pPr>
              <a:spcAft>
                <a:spcPts val="1697"/>
              </a:spcAft>
            </a:pPr>
            <a:r>
              <a:rPr lang="fr-FR" sz="3536" b="1" dirty="0">
                <a:latin typeface="TheSansOsF Bold" panose="020B0702050302020203" pitchFamily="34" charset="0"/>
                <a:cs typeface="Arial" panose="020B0604020202020204" pitchFamily="34" charset="0"/>
              </a:rPr>
              <a:t>Sherpa Romeo </a:t>
            </a:r>
            <a:r>
              <a:rPr lang="fr-FR" sz="3536" dirty="0">
                <a:latin typeface="TheSansOsF Plain" panose="020B0502050302020203" pitchFamily="34" charset="0"/>
                <a:cs typeface="Arial" panose="020B0604020202020204" pitchFamily="34" charset="0"/>
              </a:rPr>
              <a:t>permet dans la plupart des cas de déterminer si un éditeur de revue impose un embargo et/ou des restrictions quant à la version de l’article diffusable.</a:t>
            </a:r>
            <a:endParaRPr lang="fr-CH" sz="3536" dirty="0">
              <a:latin typeface="TheSansOsF Plain" panose="020B0502050302020203" pitchFamily="34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373656D-0AC5-4336-96E8-AF25AB152BE4}"/>
              </a:ext>
            </a:extLst>
          </p:cNvPr>
          <p:cNvSpPr/>
          <p:nvPr/>
        </p:nvSpPr>
        <p:spPr>
          <a:xfrm>
            <a:off x="-10669" y="27252407"/>
            <a:ext cx="21394293" cy="3022806"/>
          </a:xfrm>
          <a:prstGeom prst="rect">
            <a:avLst/>
          </a:prstGeom>
          <a:solidFill>
            <a:srgbClr val="CF0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949972">
              <a:defRPr/>
            </a:pPr>
            <a:endParaRPr lang="fr-CH" sz="2892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33" name="Image 32">
            <a:extLst>
              <a:ext uri="{FF2B5EF4-FFF2-40B4-BE49-F238E27FC236}">
                <a16:creationId xmlns:a16="http://schemas.microsoft.com/office/drawing/2014/main" id="{5DCE9919-FC2B-4847-90EB-F04C122AB29E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2821" y="27746759"/>
            <a:ext cx="5644552" cy="2034102"/>
          </a:xfrm>
          <a:prstGeom prst="rect">
            <a:avLst/>
          </a:prstGeom>
        </p:spPr>
      </p:pic>
      <p:sp>
        <p:nvSpPr>
          <p:cNvPr id="145" name="Rectangle : coins arrondis 144">
            <a:extLst>
              <a:ext uri="{FF2B5EF4-FFF2-40B4-BE49-F238E27FC236}">
                <a16:creationId xmlns:a16="http://schemas.microsoft.com/office/drawing/2014/main" id="{A35C766E-6E2A-4497-BC41-0077441F5443}"/>
              </a:ext>
            </a:extLst>
          </p:cNvPr>
          <p:cNvSpPr/>
          <p:nvPr/>
        </p:nvSpPr>
        <p:spPr>
          <a:xfrm>
            <a:off x="325944" y="5117718"/>
            <a:ext cx="1883877" cy="1883877"/>
          </a:xfrm>
          <a:prstGeom prst="roundRect">
            <a:avLst/>
          </a:prstGeom>
          <a:solidFill>
            <a:srgbClr val="FFC00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fr-CH" sz="9334" dirty="0">
                <a:latin typeface="TheSansOsF Bold" panose="020B0702050302020203" pitchFamily="34" charset="0"/>
              </a:rPr>
              <a:t>D</a:t>
            </a:r>
          </a:p>
        </p:txBody>
      </p:sp>
      <p:sp>
        <p:nvSpPr>
          <p:cNvPr id="146" name="Rectangle : coins arrondis 145">
            <a:extLst>
              <a:ext uri="{FF2B5EF4-FFF2-40B4-BE49-F238E27FC236}">
                <a16:creationId xmlns:a16="http://schemas.microsoft.com/office/drawing/2014/main" id="{4E19CE7D-98C1-4775-8B88-CC9DFFF520C6}"/>
              </a:ext>
            </a:extLst>
          </p:cNvPr>
          <p:cNvSpPr/>
          <p:nvPr/>
        </p:nvSpPr>
        <p:spPr>
          <a:xfrm>
            <a:off x="325944" y="9709004"/>
            <a:ext cx="1883877" cy="1883877"/>
          </a:xfrm>
          <a:prstGeom prst="roundRect">
            <a:avLst/>
          </a:prstGeom>
          <a:solidFill>
            <a:srgbClr val="1ABC48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fr-CH" sz="9334" dirty="0">
                <a:latin typeface="TheSansOsF Bold" panose="020B0702050302020203" pitchFamily="34" charset="0"/>
              </a:rPr>
              <a:t>V</a:t>
            </a:r>
          </a:p>
        </p:txBody>
      </p:sp>
      <p:sp>
        <p:nvSpPr>
          <p:cNvPr id="147" name="Rectangle : coins arrondis 146">
            <a:extLst>
              <a:ext uri="{FF2B5EF4-FFF2-40B4-BE49-F238E27FC236}">
                <a16:creationId xmlns:a16="http://schemas.microsoft.com/office/drawing/2014/main" id="{3ECB78AB-D244-4481-8A83-4DBE8D7992E4}"/>
              </a:ext>
            </a:extLst>
          </p:cNvPr>
          <p:cNvSpPr/>
          <p:nvPr/>
        </p:nvSpPr>
        <p:spPr>
          <a:xfrm>
            <a:off x="325944" y="24006378"/>
            <a:ext cx="1883877" cy="1883877"/>
          </a:xfrm>
          <a:prstGeom prst="roundRect">
            <a:avLst/>
          </a:prstGeom>
          <a:solidFill>
            <a:srgbClr val="00B0F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pPr algn="ctr"/>
            <a:r>
              <a:rPr lang="fr-CH" sz="9334" dirty="0">
                <a:latin typeface="TheSansOsF Bold" panose="020B0702050302020203" pitchFamily="34" charset="0"/>
              </a:rPr>
              <a:t>H</a:t>
            </a:r>
          </a:p>
        </p:txBody>
      </p:sp>
      <p:grpSp>
        <p:nvGrpSpPr>
          <p:cNvPr id="202" name="Groupe 201">
            <a:extLst>
              <a:ext uri="{FF2B5EF4-FFF2-40B4-BE49-F238E27FC236}">
                <a16:creationId xmlns:a16="http://schemas.microsoft.com/office/drawing/2014/main" id="{C42EC9F8-2776-4A9D-9FCF-5AA094A6D7B0}"/>
              </a:ext>
            </a:extLst>
          </p:cNvPr>
          <p:cNvGrpSpPr/>
          <p:nvPr/>
        </p:nvGrpSpPr>
        <p:grpSpPr>
          <a:xfrm>
            <a:off x="180979" y="12770038"/>
            <a:ext cx="20815861" cy="10393313"/>
            <a:chOff x="1014492" y="12661379"/>
            <a:chExt cx="19026504" cy="9499890"/>
          </a:xfrm>
        </p:grpSpPr>
        <p:cxnSp>
          <p:nvCxnSpPr>
            <p:cNvPr id="208" name="Connecteur droit 207">
              <a:extLst>
                <a:ext uri="{FF2B5EF4-FFF2-40B4-BE49-F238E27FC236}">
                  <a16:creationId xmlns:a16="http://schemas.microsoft.com/office/drawing/2014/main" id="{1CB84104-AAB9-4A04-9A3F-EF59D8F9A18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948194" y="17895671"/>
              <a:ext cx="1223577" cy="3643842"/>
            </a:xfrm>
            <a:prstGeom prst="line">
              <a:avLst/>
            </a:prstGeom>
            <a:ln w="279400" cap="rnd">
              <a:solidFill>
                <a:srgbClr val="1ABC48"/>
              </a:solidFill>
              <a:head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3" name="Connecteur droit 202">
              <a:extLst>
                <a:ext uri="{FF2B5EF4-FFF2-40B4-BE49-F238E27FC236}">
                  <a16:creationId xmlns:a16="http://schemas.microsoft.com/office/drawing/2014/main" id="{91F633B2-9956-49ED-960D-DE01CF32E39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444135" y="14245704"/>
              <a:ext cx="577276" cy="1801934"/>
            </a:xfrm>
            <a:prstGeom prst="line">
              <a:avLst/>
            </a:prstGeom>
            <a:ln w="279400" cap="rnd">
              <a:solidFill>
                <a:srgbClr val="FFC000"/>
              </a:solidFill>
              <a:head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4" name="Connecteur droit 203">
              <a:extLst>
                <a:ext uri="{FF2B5EF4-FFF2-40B4-BE49-F238E27FC236}">
                  <a16:creationId xmlns:a16="http://schemas.microsoft.com/office/drawing/2014/main" id="{AEE57E3F-F7C0-45B8-8771-1349069BB0F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4706957" y="14215463"/>
              <a:ext cx="1529471" cy="0"/>
            </a:xfrm>
            <a:prstGeom prst="line">
              <a:avLst/>
            </a:prstGeom>
            <a:ln w="279400" cap="rnd">
              <a:solidFill>
                <a:srgbClr val="1ABC48"/>
              </a:solidFill>
              <a:head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5" name="Connecteur droit 204">
              <a:extLst>
                <a:ext uri="{FF2B5EF4-FFF2-40B4-BE49-F238E27FC236}">
                  <a16:creationId xmlns:a16="http://schemas.microsoft.com/office/drawing/2014/main" id="{0F94F694-F66C-487B-A35B-F5D0ABD39591}"/>
                </a:ext>
              </a:extLst>
            </p:cNvPr>
            <p:cNvCxnSpPr>
              <a:cxnSpLocks/>
            </p:cNvCxnSpPr>
            <p:nvPr/>
          </p:nvCxnSpPr>
          <p:spPr>
            <a:xfrm>
              <a:off x="16236428" y="14220183"/>
              <a:ext cx="1223577" cy="3600000"/>
            </a:xfrm>
            <a:prstGeom prst="line">
              <a:avLst/>
            </a:prstGeom>
            <a:ln w="279400" cap="rnd">
              <a:solidFill>
                <a:srgbClr val="1ABC48"/>
              </a:solidFill>
              <a:head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6" name="Rectangle : coins arrondis 205">
              <a:extLst>
                <a:ext uri="{FF2B5EF4-FFF2-40B4-BE49-F238E27FC236}">
                  <a16:creationId xmlns:a16="http://schemas.microsoft.com/office/drawing/2014/main" id="{902BC75D-39FC-4E68-8826-108A9A7006B7}"/>
                </a:ext>
              </a:extLst>
            </p:cNvPr>
            <p:cNvSpPr/>
            <p:nvPr/>
          </p:nvSpPr>
          <p:spPr>
            <a:xfrm>
              <a:off x="16236574" y="14932178"/>
              <a:ext cx="734146" cy="611788"/>
            </a:xfrm>
            <a:prstGeom prst="roundRect">
              <a:avLst/>
            </a:prstGeom>
            <a:solidFill>
              <a:srgbClr val="1ABC48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b"/>
            <a:lstStyle/>
            <a:p>
              <a:pPr algn="ctr"/>
              <a:r>
                <a:rPr lang="fr-CH" sz="3400" dirty="0">
                  <a:latin typeface="TheSansOsF Bold" panose="020B0702050302020203" pitchFamily="34" charset="0"/>
                </a:rPr>
                <a:t>V</a:t>
              </a:r>
            </a:p>
          </p:txBody>
        </p:sp>
        <p:sp>
          <p:nvSpPr>
            <p:cNvPr id="207" name="ZoneTexte 206">
              <a:extLst>
                <a:ext uri="{FF2B5EF4-FFF2-40B4-BE49-F238E27FC236}">
                  <a16:creationId xmlns:a16="http://schemas.microsoft.com/office/drawing/2014/main" id="{587A344B-F27B-455E-BE80-C278BA0EBDCE}"/>
                </a:ext>
              </a:extLst>
            </p:cNvPr>
            <p:cNvSpPr txBox="1"/>
            <p:nvPr/>
          </p:nvSpPr>
          <p:spPr>
            <a:xfrm rot="4338478" flipH="1">
              <a:off x="16673620" y="16234205"/>
              <a:ext cx="618628" cy="3947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2100" b="1" dirty="0">
                  <a:solidFill>
                    <a:schemeClr val="bg1"/>
                  </a:solidFill>
                  <a:latin typeface="TheSansOsF Bold" panose="020B0702050302020203" pitchFamily="34" charset="0"/>
                </a:rPr>
                <a:t>&gt;&gt;&gt;</a:t>
              </a:r>
            </a:p>
          </p:txBody>
        </p:sp>
        <p:cxnSp>
          <p:nvCxnSpPr>
            <p:cNvPr id="209" name="Connecteur droit 208">
              <a:extLst>
                <a:ext uri="{FF2B5EF4-FFF2-40B4-BE49-F238E27FC236}">
                  <a16:creationId xmlns:a16="http://schemas.microsoft.com/office/drawing/2014/main" id="{DD974A26-4CCB-462F-846C-82C434EFA99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5221234" y="17883441"/>
              <a:ext cx="3364836" cy="0"/>
            </a:xfrm>
            <a:prstGeom prst="line">
              <a:avLst/>
            </a:prstGeom>
            <a:ln w="279400" cap="rnd">
              <a:solidFill>
                <a:srgbClr val="1ABC48"/>
              </a:solidFill>
              <a:head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0" name="Ellipse 209">
              <a:extLst>
                <a:ext uri="{FF2B5EF4-FFF2-40B4-BE49-F238E27FC236}">
                  <a16:creationId xmlns:a16="http://schemas.microsoft.com/office/drawing/2014/main" id="{A9844F98-CEB5-459F-A28C-8EB7213D32D3}"/>
                </a:ext>
              </a:extLst>
            </p:cNvPr>
            <p:cNvSpPr/>
            <p:nvPr/>
          </p:nvSpPr>
          <p:spPr>
            <a:xfrm>
              <a:off x="17184947" y="17557409"/>
              <a:ext cx="611789" cy="611788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2100" dirty="0"/>
            </a:p>
          </p:txBody>
        </p:sp>
        <p:sp>
          <p:nvSpPr>
            <p:cNvPr id="211" name="Rectangle : coins arrondis 210">
              <a:extLst>
                <a:ext uri="{FF2B5EF4-FFF2-40B4-BE49-F238E27FC236}">
                  <a16:creationId xmlns:a16="http://schemas.microsoft.com/office/drawing/2014/main" id="{E1CD9CFB-DC69-473E-88F7-1D82BF8BE834}"/>
                </a:ext>
              </a:extLst>
            </p:cNvPr>
            <p:cNvSpPr/>
            <p:nvPr/>
          </p:nvSpPr>
          <p:spPr>
            <a:xfrm>
              <a:off x="14441585" y="18599975"/>
              <a:ext cx="734146" cy="611788"/>
            </a:xfrm>
            <a:prstGeom prst="roundRect">
              <a:avLst/>
            </a:prstGeom>
            <a:solidFill>
              <a:srgbClr val="1ABC48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b"/>
            <a:lstStyle/>
            <a:p>
              <a:pPr algn="ctr"/>
              <a:r>
                <a:rPr lang="fr-CH" sz="3400" dirty="0">
                  <a:latin typeface="TheSansOsF Bold" panose="020B0702050302020203" pitchFamily="34" charset="0"/>
                </a:rPr>
                <a:t>V</a:t>
              </a:r>
            </a:p>
          </p:txBody>
        </p:sp>
        <p:sp>
          <p:nvSpPr>
            <p:cNvPr id="212" name="ZoneTexte 211">
              <a:extLst>
                <a:ext uri="{FF2B5EF4-FFF2-40B4-BE49-F238E27FC236}">
                  <a16:creationId xmlns:a16="http://schemas.microsoft.com/office/drawing/2014/main" id="{96D9CC85-8608-4D96-926F-330625B58B60}"/>
                </a:ext>
              </a:extLst>
            </p:cNvPr>
            <p:cNvSpPr txBox="1"/>
            <p:nvPr/>
          </p:nvSpPr>
          <p:spPr>
            <a:xfrm>
              <a:off x="14762047" y="19701538"/>
              <a:ext cx="945010" cy="6990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2100" dirty="0">
                  <a:latin typeface="TheSansOsF Bold" panose="020B0702050302020203" pitchFamily="34" charset="0"/>
                </a:rPr>
                <a:t>Sherpa</a:t>
              </a:r>
              <a:br>
                <a:rPr lang="fr-CH" sz="2100" dirty="0">
                  <a:latin typeface="TheSansOsF Bold" panose="020B0702050302020203" pitchFamily="34" charset="0"/>
                </a:rPr>
              </a:br>
              <a:r>
                <a:rPr lang="fr-CH" sz="2100" dirty="0">
                  <a:latin typeface="TheSansOsF Bold" panose="020B0702050302020203" pitchFamily="34" charset="0"/>
                </a:rPr>
                <a:t>Romeo</a:t>
              </a:r>
            </a:p>
          </p:txBody>
        </p:sp>
        <p:sp>
          <p:nvSpPr>
            <p:cNvPr id="213" name="Ellipse 212">
              <a:extLst>
                <a:ext uri="{FF2B5EF4-FFF2-40B4-BE49-F238E27FC236}">
                  <a16:creationId xmlns:a16="http://schemas.microsoft.com/office/drawing/2014/main" id="{CB903BD0-21CC-44F2-951F-8A894BA852F4}"/>
                </a:ext>
              </a:extLst>
            </p:cNvPr>
            <p:cNvSpPr/>
            <p:nvPr/>
          </p:nvSpPr>
          <p:spPr>
            <a:xfrm>
              <a:off x="14324802" y="19943463"/>
              <a:ext cx="244715" cy="24471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2100"/>
            </a:p>
          </p:txBody>
        </p:sp>
        <p:sp>
          <p:nvSpPr>
            <p:cNvPr id="214" name="ZoneTexte 213">
              <a:extLst>
                <a:ext uri="{FF2B5EF4-FFF2-40B4-BE49-F238E27FC236}">
                  <a16:creationId xmlns:a16="http://schemas.microsoft.com/office/drawing/2014/main" id="{CC9E1557-A146-4559-B79B-9C7CC525C6D5}"/>
                </a:ext>
              </a:extLst>
            </p:cNvPr>
            <p:cNvSpPr txBox="1"/>
            <p:nvPr/>
          </p:nvSpPr>
          <p:spPr>
            <a:xfrm>
              <a:off x="17947727" y="18511596"/>
              <a:ext cx="2093269" cy="699073"/>
            </a:xfrm>
            <a:prstGeom prst="rect">
              <a:avLst/>
            </a:prstGeom>
            <a:solidFill>
              <a:srgbClr val="1ABC48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fr-CH" sz="2100" b="1" dirty="0">
                  <a:solidFill>
                    <a:schemeClr val="bg1"/>
                  </a:solidFill>
                  <a:latin typeface="TheSansOsF Bold" panose="020B0702050302020203" pitchFamily="34" charset="0"/>
                </a:rPr>
                <a:t>Open Access</a:t>
              </a:r>
              <a:r>
                <a:rPr lang="fr-CH" sz="2100" dirty="0">
                  <a:solidFill>
                    <a:schemeClr val="bg1"/>
                  </a:solidFill>
                  <a:latin typeface="TheSansOsF Bold" panose="020B0702050302020203" pitchFamily="34" charset="0"/>
                </a:rPr>
                <a:t> </a:t>
              </a:r>
              <a:br>
                <a:rPr lang="fr-CH" sz="2100" dirty="0">
                  <a:solidFill>
                    <a:schemeClr val="bg1"/>
                  </a:solidFill>
                  <a:latin typeface="TheSansOsF Bold" panose="020B0702050302020203" pitchFamily="34" charset="0"/>
                </a:rPr>
              </a:br>
              <a:r>
                <a:rPr lang="fr-CH" sz="2100" dirty="0">
                  <a:latin typeface="TheSansOsF Bold" panose="020B0702050302020203" pitchFamily="34" charset="0"/>
                </a:rPr>
                <a:t>dans une archive </a:t>
              </a:r>
            </a:p>
          </p:txBody>
        </p:sp>
        <p:sp>
          <p:nvSpPr>
            <p:cNvPr id="215" name="ZoneTexte 214">
              <a:extLst>
                <a:ext uri="{FF2B5EF4-FFF2-40B4-BE49-F238E27FC236}">
                  <a16:creationId xmlns:a16="http://schemas.microsoft.com/office/drawing/2014/main" id="{8160059C-B1BE-47C2-987C-886C867D989C}"/>
                </a:ext>
              </a:extLst>
            </p:cNvPr>
            <p:cNvSpPr txBox="1"/>
            <p:nvPr/>
          </p:nvSpPr>
          <p:spPr>
            <a:xfrm>
              <a:off x="15318550" y="18934293"/>
              <a:ext cx="1230007" cy="39475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none" rtlCol="0">
              <a:spAutoFit/>
            </a:bodyPr>
            <a:lstStyle>
              <a:defPPr>
                <a:defRPr lang="fr-FR"/>
              </a:defPPr>
              <a:lvl1pPr algn="ctr">
                <a:defRPr sz="1600" i="1">
                  <a:latin typeface="TheSansOsF Light" panose="020B0302050302020203" pitchFamily="34" charset="0"/>
                </a:defRPr>
              </a:lvl1pPr>
            </a:lstStyle>
            <a:p>
              <a:r>
                <a:rPr lang="fr-CH" sz="2100" dirty="0"/>
                <a:t>Voie verte</a:t>
              </a:r>
            </a:p>
          </p:txBody>
        </p:sp>
        <p:sp>
          <p:nvSpPr>
            <p:cNvPr id="216" name="ZoneTexte 215">
              <a:extLst>
                <a:ext uri="{FF2B5EF4-FFF2-40B4-BE49-F238E27FC236}">
                  <a16:creationId xmlns:a16="http://schemas.microsoft.com/office/drawing/2014/main" id="{2F66CD5F-A2D1-4752-843E-EA4197A52B42}"/>
                </a:ext>
              </a:extLst>
            </p:cNvPr>
            <p:cNvSpPr txBox="1"/>
            <p:nvPr/>
          </p:nvSpPr>
          <p:spPr>
            <a:xfrm>
              <a:off x="15637787" y="17687197"/>
              <a:ext cx="618628" cy="3947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2100" b="1" dirty="0">
                  <a:solidFill>
                    <a:schemeClr val="bg1"/>
                  </a:solidFill>
                  <a:latin typeface="TheSansOsF Bold" panose="020B0702050302020203" pitchFamily="34" charset="0"/>
                </a:rPr>
                <a:t>&gt;&gt;&gt;</a:t>
              </a:r>
            </a:p>
          </p:txBody>
        </p:sp>
        <p:cxnSp>
          <p:nvCxnSpPr>
            <p:cNvPr id="217" name="Connecteur droit 216">
              <a:extLst>
                <a:ext uri="{FF2B5EF4-FFF2-40B4-BE49-F238E27FC236}">
                  <a16:creationId xmlns:a16="http://schemas.microsoft.com/office/drawing/2014/main" id="{C6DDDDBC-3B00-4A01-BB10-F2A30F767E33}"/>
                </a:ext>
              </a:extLst>
            </p:cNvPr>
            <p:cNvCxnSpPr>
              <a:cxnSpLocks/>
            </p:cNvCxnSpPr>
            <p:nvPr/>
          </p:nvCxnSpPr>
          <p:spPr>
            <a:xfrm>
              <a:off x="1209812" y="17880231"/>
              <a:ext cx="2638693" cy="0"/>
            </a:xfrm>
            <a:prstGeom prst="line">
              <a:avLst/>
            </a:prstGeom>
            <a:ln w="279400" cap="rnd">
              <a:head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8" name="ZoneTexte 217">
              <a:extLst>
                <a:ext uri="{FF2B5EF4-FFF2-40B4-BE49-F238E27FC236}">
                  <a16:creationId xmlns:a16="http://schemas.microsoft.com/office/drawing/2014/main" id="{7683E0B9-2C46-4D37-B176-11CF06E9B743}"/>
                </a:ext>
              </a:extLst>
            </p:cNvPr>
            <p:cNvSpPr txBox="1"/>
            <p:nvPr/>
          </p:nvSpPr>
          <p:spPr>
            <a:xfrm>
              <a:off x="2560400" y="17672482"/>
              <a:ext cx="618628" cy="3947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2100" b="1" dirty="0">
                  <a:solidFill>
                    <a:schemeClr val="bg1"/>
                  </a:solidFill>
                  <a:latin typeface="TheSansOsF Bold" panose="020B0702050302020203" pitchFamily="34" charset="0"/>
                </a:rPr>
                <a:t>&gt;&gt;&gt;</a:t>
              </a:r>
            </a:p>
          </p:txBody>
        </p:sp>
        <p:sp>
          <p:nvSpPr>
            <p:cNvPr id="219" name="Ellipse 218">
              <a:extLst>
                <a:ext uri="{FF2B5EF4-FFF2-40B4-BE49-F238E27FC236}">
                  <a16:creationId xmlns:a16="http://schemas.microsoft.com/office/drawing/2014/main" id="{C66FA3ED-B811-4BC0-B749-83C99DCA39DF}"/>
                </a:ext>
              </a:extLst>
            </p:cNvPr>
            <p:cNvSpPr/>
            <p:nvPr/>
          </p:nvSpPr>
          <p:spPr>
            <a:xfrm>
              <a:off x="1603717" y="17486792"/>
              <a:ext cx="795325" cy="795325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2100"/>
            </a:p>
          </p:txBody>
        </p:sp>
        <p:sp>
          <p:nvSpPr>
            <p:cNvPr id="220" name="Ellipse 219">
              <a:extLst>
                <a:ext uri="{FF2B5EF4-FFF2-40B4-BE49-F238E27FC236}">
                  <a16:creationId xmlns:a16="http://schemas.microsoft.com/office/drawing/2014/main" id="{E1D2F287-2682-4978-9C59-49D9D01D29F3}"/>
                </a:ext>
              </a:extLst>
            </p:cNvPr>
            <p:cNvSpPr/>
            <p:nvPr/>
          </p:nvSpPr>
          <p:spPr>
            <a:xfrm>
              <a:off x="1726075" y="17609150"/>
              <a:ext cx="550610" cy="550610"/>
            </a:xfrm>
            <a:prstGeom prst="ellipse">
              <a:avLst/>
            </a:prstGeom>
            <a:solidFill>
              <a:srgbClr val="FF000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2100"/>
            </a:p>
          </p:txBody>
        </p:sp>
        <p:sp>
          <p:nvSpPr>
            <p:cNvPr id="221" name="ZoneTexte 220">
              <a:extLst>
                <a:ext uri="{FF2B5EF4-FFF2-40B4-BE49-F238E27FC236}">
                  <a16:creationId xmlns:a16="http://schemas.microsoft.com/office/drawing/2014/main" id="{34253912-E691-4ADD-BB91-F568C37ED5F7}"/>
                </a:ext>
              </a:extLst>
            </p:cNvPr>
            <p:cNvSpPr txBox="1"/>
            <p:nvPr/>
          </p:nvSpPr>
          <p:spPr>
            <a:xfrm>
              <a:off x="1014492" y="16947836"/>
              <a:ext cx="2009619" cy="18567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2100" dirty="0">
                  <a:solidFill>
                    <a:srgbClr val="FF0000"/>
                  </a:solidFill>
                  <a:latin typeface="TheSansOsF Bold" panose="020B0702050302020203" pitchFamily="34" charset="0"/>
                </a:rPr>
                <a:t>Vous êtes ici avec</a:t>
              </a:r>
            </a:p>
            <a:p>
              <a:pPr algn="ctr"/>
              <a:endParaRPr lang="fr-CH" sz="2800" dirty="0">
                <a:solidFill>
                  <a:srgbClr val="FF0000"/>
                </a:solidFill>
                <a:latin typeface="TheSansOsF Bold" panose="020B0702050302020203" pitchFamily="34" charset="0"/>
              </a:endParaRPr>
            </a:p>
            <a:p>
              <a:pPr algn="ctr"/>
              <a:endParaRPr lang="fr-CH" sz="2800" dirty="0">
                <a:solidFill>
                  <a:srgbClr val="FF0000"/>
                </a:solidFill>
                <a:latin typeface="TheSansOsF Bold" panose="020B0702050302020203" pitchFamily="34" charset="0"/>
              </a:endParaRPr>
            </a:p>
            <a:p>
              <a:pPr algn="ctr"/>
              <a:br>
                <a:rPr lang="fr-CH" sz="2800" dirty="0">
                  <a:solidFill>
                    <a:srgbClr val="FF0000"/>
                  </a:solidFill>
                  <a:latin typeface="TheSansOsF Bold" panose="020B0702050302020203" pitchFamily="34" charset="0"/>
                </a:rPr>
              </a:br>
              <a:r>
                <a:rPr lang="fr-CH" sz="2100" dirty="0">
                  <a:solidFill>
                    <a:srgbClr val="FF0000"/>
                  </a:solidFill>
                  <a:latin typeface="TheSansOsF Bold" panose="020B0702050302020203" pitchFamily="34" charset="0"/>
                </a:rPr>
                <a:t>votre manuscrit</a:t>
              </a:r>
            </a:p>
          </p:txBody>
        </p:sp>
        <p:cxnSp>
          <p:nvCxnSpPr>
            <p:cNvPr id="229" name="Connecteur droit 228">
              <a:extLst>
                <a:ext uri="{FF2B5EF4-FFF2-40B4-BE49-F238E27FC236}">
                  <a16:creationId xmlns:a16="http://schemas.microsoft.com/office/drawing/2014/main" id="{30AE869B-3D03-4D6A-A506-350454CE766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251081" y="17891792"/>
              <a:ext cx="1201911" cy="3574971"/>
            </a:xfrm>
            <a:prstGeom prst="line">
              <a:avLst/>
            </a:prstGeom>
            <a:ln w="279400" cap="rnd">
              <a:solidFill>
                <a:srgbClr val="00B0F0"/>
              </a:solidFill>
              <a:head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2" name="Connecteur droit 221">
              <a:extLst>
                <a:ext uri="{FF2B5EF4-FFF2-40B4-BE49-F238E27FC236}">
                  <a16:creationId xmlns:a16="http://schemas.microsoft.com/office/drawing/2014/main" id="{DB99F7F3-BC0F-4841-8D88-292FC3AF13A1}"/>
                </a:ext>
              </a:extLst>
            </p:cNvPr>
            <p:cNvCxnSpPr>
              <a:cxnSpLocks/>
            </p:cNvCxnSpPr>
            <p:nvPr/>
          </p:nvCxnSpPr>
          <p:spPr>
            <a:xfrm>
              <a:off x="4945485" y="21568118"/>
              <a:ext cx="8993289" cy="0"/>
            </a:xfrm>
            <a:prstGeom prst="line">
              <a:avLst/>
            </a:prstGeom>
            <a:ln w="279400" cap="rnd">
              <a:solidFill>
                <a:schemeClr val="bg1">
                  <a:lumMod val="65000"/>
                </a:schemeClr>
              </a:solidFill>
              <a:head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3" name="Connecteur droit 222">
              <a:extLst>
                <a:ext uri="{FF2B5EF4-FFF2-40B4-BE49-F238E27FC236}">
                  <a16:creationId xmlns:a16="http://schemas.microsoft.com/office/drawing/2014/main" id="{EAEDF96E-6041-4430-A0D4-28E560269AF0}"/>
                </a:ext>
              </a:extLst>
            </p:cNvPr>
            <p:cNvCxnSpPr>
              <a:cxnSpLocks/>
            </p:cNvCxnSpPr>
            <p:nvPr/>
          </p:nvCxnSpPr>
          <p:spPr>
            <a:xfrm>
              <a:off x="3695186" y="17877524"/>
              <a:ext cx="1223577" cy="3670730"/>
            </a:xfrm>
            <a:prstGeom prst="line">
              <a:avLst/>
            </a:prstGeom>
            <a:ln w="279400" cap="rnd">
              <a:solidFill>
                <a:schemeClr val="bg1">
                  <a:lumMod val="65000"/>
                </a:schemeClr>
              </a:solidFill>
              <a:head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4" name="Ellipse 223">
              <a:extLst>
                <a:ext uri="{FF2B5EF4-FFF2-40B4-BE49-F238E27FC236}">
                  <a16:creationId xmlns:a16="http://schemas.microsoft.com/office/drawing/2014/main" id="{6D10261D-323A-4F18-9E03-880B6B436818}"/>
                </a:ext>
              </a:extLst>
            </p:cNvPr>
            <p:cNvSpPr/>
            <p:nvPr/>
          </p:nvSpPr>
          <p:spPr>
            <a:xfrm>
              <a:off x="13614137" y="21221728"/>
              <a:ext cx="611789" cy="611789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endParaRPr lang="fr-CH" sz="2100" dirty="0">
                <a:solidFill>
                  <a:schemeClr val="tx1"/>
                </a:solidFill>
                <a:latin typeface="TheSansOsF Bold" panose="020B0702050302020203" pitchFamily="34" charset="0"/>
              </a:endParaRPr>
            </a:p>
          </p:txBody>
        </p:sp>
        <p:sp>
          <p:nvSpPr>
            <p:cNvPr id="225" name="Rectangle : coins arrondis 224">
              <a:extLst>
                <a:ext uri="{FF2B5EF4-FFF2-40B4-BE49-F238E27FC236}">
                  <a16:creationId xmlns:a16="http://schemas.microsoft.com/office/drawing/2014/main" id="{3482BE89-7EB2-4659-8376-42ADD8E5FA2E}"/>
                </a:ext>
              </a:extLst>
            </p:cNvPr>
            <p:cNvSpPr/>
            <p:nvPr/>
          </p:nvSpPr>
          <p:spPr>
            <a:xfrm>
              <a:off x="4179050" y="20079133"/>
              <a:ext cx="734146" cy="611789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b"/>
            <a:lstStyle/>
            <a:p>
              <a:pPr algn="ctr"/>
              <a:r>
                <a:rPr lang="fr-CH" sz="3400" dirty="0">
                  <a:latin typeface="TheSansOsF Bold" panose="020B0702050302020203" pitchFamily="34" charset="0"/>
                </a:rPr>
                <a:t>P</a:t>
              </a:r>
            </a:p>
          </p:txBody>
        </p:sp>
        <p:sp>
          <p:nvSpPr>
            <p:cNvPr id="226" name="ZoneTexte 225">
              <a:extLst>
                <a:ext uri="{FF2B5EF4-FFF2-40B4-BE49-F238E27FC236}">
                  <a16:creationId xmlns:a16="http://schemas.microsoft.com/office/drawing/2014/main" id="{438876DC-FE58-4146-B1D2-59907D37CACD}"/>
                </a:ext>
              </a:extLst>
            </p:cNvPr>
            <p:cNvSpPr txBox="1"/>
            <p:nvPr/>
          </p:nvSpPr>
          <p:spPr>
            <a:xfrm>
              <a:off x="1814771" y="19861875"/>
              <a:ext cx="2042122" cy="1006156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6"/>
            </a:lnRef>
            <a:fillRef idx="1001">
              <a:schemeClr val="lt1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fr-FR"/>
              </a:defPPr>
              <a:lvl1pPr>
                <a:defRPr sz="2100">
                  <a:latin typeface="TheSansOsF Bold" panose="020B0702050302020203" pitchFamily="34" charset="0"/>
                </a:defRPr>
              </a:lvl1pPr>
            </a:lstStyle>
            <a:p>
              <a:r>
                <a:rPr lang="fr-CH" dirty="0">
                  <a:latin typeface="TheSansOsF Plain" panose="020B0502050302020203" pitchFamily="34" charset="0"/>
                </a:rPr>
                <a:t>Soumission dans une revue sur abonnement…</a:t>
              </a:r>
            </a:p>
          </p:txBody>
        </p:sp>
        <p:sp>
          <p:nvSpPr>
            <p:cNvPr id="227" name="ZoneTexte 226">
              <a:extLst>
                <a:ext uri="{FF2B5EF4-FFF2-40B4-BE49-F238E27FC236}">
                  <a16:creationId xmlns:a16="http://schemas.microsoft.com/office/drawing/2014/main" id="{C116AD27-4AE2-4342-8E06-345526B4A247}"/>
                </a:ext>
              </a:extLst>
            </p:cNvPr>
            <p:cNvSpPr txBox="1"/>
            <p:nvPr/>
          </p:nvSpPr>
          <p:spPr>
            <a:xfrm>
              <a:off x="15417073" y="21298608"/>
              <a:ext cx="2535790" cy="69907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fr-CH" sz="2100" b="1" dirty="0">
                  <a:solidFill>
                    <a:schemeClr val="bg1"/>
                  </a:solidFill>
                  <a:latin typeface="TheSansOsF Bold" panose="020B0702050302020203" pitchFamily="34" charset="0"/>
                </a:rPr>
                <a:t>Accès payant</a:t>
              </a:r>
              <a:br>
                <a:rPr lang="fr-CH" sz="2100" b="1" dirty="0">
                  <a:solidFill>
                    <a:schemeClr val="bg1"/>
                  </a:solidFill>
                  <a:latin typeface="TheSansOsF Bold" panose="020B0702050302020203" pitchFamily="34" charset="0"/>
                </a:rPr>
              </a:br>
              <a:r>
                <a:rPr lang="fr-CH" sz="2100" dirty="0">
                  <a:latin typeface="TheSansOsF Bold" panose="020B0702050302020203" pitchFamily="34" charset="0"/>
                </a:rPr>
                <a:t>sur le site de l’éditeur</a:t>
              </a:r>
            </a:p>
          </p:txBody>
        </p:sp>
        <p:sp>
          <p:nvSpPr>
            <p:cNvPr id="228" name="ZoneTexte 227">
              <a:extLst>
                <a:ext uri="{FF2B5EF4-FFF2-40B4-BE49-F238E27FC236}">
                  <a16:creationId xmlns:a16="http://schemas.microsoft.com/office/drawing/2014/main" id="{986D4B18-9547-41C0-B5AD-9E8BCD56BD5C}"/>
                </a:ext>
              </a:extLst>
            </p:cNvPr>
            <p:cNvSpPr txBox="1"/>
            <p:nvPr/>
          </p:nvSpPr>
          <p:spPr>
            <a:xfrm>
              <a:off x="12060413" y="21365125"/>
              <a:ext cx="618628" cy="3947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2100" b="1" dirty="0">
                  <a:solidFill>
                    <a:schemeClr val="bg1"/>
                  </a:solidFill>
                  <a:latin typeface="TheSansOsF Bold" panose="020B0702050302020203" pitchFamily="34" charset="0"/>
                </a:rPr>
                <a:t>&gt;&gt;&gt;</a:t>
              </a:r>
            </a:p>
          </p:txBody>
        </p:sp>
        <p:cxnSp>
          <p:nvCxnSpPr>
            <p:cNvPr id="230" name="Connecteur droit 229">
              <a:extLst>
                <a:ext uri="{FF2B5EF4-FFF2-40B4-BE49-F238E27FC236}">
                  <a16:creationId xmlns:a16="http://schemas.microsoft.com/office/drawing/2014/main" id="{10FC62A4-5E17-4BD3-AB77-D6A70EB98D1A}"/>
                </a:ext>
              </a:extLst>
            </p:cNvPr>
            <p:cNvCxnSpPr>
              <a:cxnSpLocks/>
            </p:cNvCxnSpPr>
            <p:nvPr/>
          </p:nvCxnSpPr>
          <p:spPr>
            <a:xfrm>
              <a:off x="8457129" y="17891791"/>
              <a:ext cx="4998346" cy="0"/>
            </a:xfrm>
            <a:prstGeom prst="line">
              <a:avLst/>
            </a:prstGeom>
            <a:ln w="279400" cap="rnd">
              <a:solidFill>
                <a:srgbClr val="00B0F0"/>
              </a:solidFill>
              <a:head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1" name="Connecteur droit 230">
              <a:extLst>
                <a:ext uri="{FF2B5EF4-FFF2-40B4-BE49-F238E27FC236}">
                  <a16:creationId xmlns:a16="http://schemas.microsoft.com/office/drawing/2014/main" id="{E59868E5-87DA-45CC-856F-17AA45B4ED6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483804" y="14212223"/>
              <a:ext cx="1241767" cy="3670730"/>
            </a:xfrm>
            <a:prstGeom prst="line">
              <a:avLst/>
            </a:prstGeom>
            <a:ln w="279400" cap="rnd">
              <a:solidFill>
                <a:srgbClr val="00B0F0"/>
              </a:solidFill>
              <a:head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32" name="Rectangle : coins arrondis 231">
              <a:extLst>
                <a:ext uri="{FF2B5EF4-FFF2-40B4-BE49-F238E27FC236}">
                  <a16:creationId xmlns:a16="http://schemas.microsoft.com/office/drawing/2014/main" id="{85DF49ED-8444-42C0-92C7-DD11444F4DA9}"/>
                </a:ext>
              </a:extLst>
            </p:cNvPr>
            <p:cNvSpPr/>
            <p:nvPr/>
          </p:nvSpPr>
          <p:spPr>
            <a:xfrm>
              <a:off x="7481841" y="19388386"/>
              <a:ext cx="734146" cy="611788"/>
            </a:xfrm>
            <a:prstGeom prst="roundRect">
              <a:avLst/>
            </a:prstGeom>
            <a:solidFill>
              <a:srgbClr val="00B0F0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b"/>
            <a:lstStyle/>
            <a:p>
              <a:pPr algn="ctr"/>
              <a:r>
                <a:rPr lang="fr-CH" sz="3400" dirty="0">
                  <a:latin typeface="TheSansOsF Bold" panose="020B0702050302020203" pitchFamily="34" charset="0"/>
                </a:rPr>
                <a:t>H</a:t>
              </a:r>
            </a:p>
          </p:txBody>
        </p:sp>
        <p:sp>
          <p:nvSpPr>
            <p:cNvPr id="233" name="ZoneTexte 232">
              <a:extLst>
                <a:ext uri="{FF2B5EF4-FFF2-40B4-BE49-F238E27FC236}">
                  <a16:creationId xmlns:a16="http://schemas.microsoft.com/office/drawing/2014/main" id="{46114A1C-D725-4F2E-A6C8-815359FB9E48}"/>
                </a:ext>
              </a:extLst>
            </p:cNvPr>
            <p:cNvSpPr txBox="1"/>
            <p:nvPr/>
          </p:nvSpPr>
          <p:spPr>
            <a:xfrm>
              <a:off x="5909977" y="19154510"/>
              <a:ext cx="1498475" cy="39475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none" rtlCol="0">
              <a:spAutoFit/>
            </a:bodyPr>
            <a:lstStyle>
              <a:defPPr>
                <a:defRPr lang="fr-FR"/>
              </a:defPPr>
              <a:lvl1pPr algn="ctr">
                <a:defRPr sz="1600" i="1">
                  <a:latin typeface="TheSansOsF Light" panose="020B0302050302020203" pitchFamily="34" charset="0"/>
                </a:defRPr>
              </a:lvl1pPr>
            </a:lstStyle>
            <a:p>
              <a:r>
                <a:rPr lang="fr-CH" sz="2100" dirty="0"/>
                <a:t>Voie hybride</a:t>
              </a:r>
            </a:p>
          </p:txBody>
        </p:sp>
        <p:grpSp>
          <p:nvGrpSpPr>
            <p:cNvPr id="234" name="Groupe 233">
              <a:extLst>
                <a:ext uri="{FF2B5EF4-FFF2-40B4-BE49-F238E27FC236}">
                  <a16:creationId xmlns:a16="http://schemas.microsoft.com/office/drawing/2014/main" id="{B290C3DA-54DD-4457-8DB5-2172CCCFE3F9}"/>
                </a:ext>
              </a:extLst>
            </p:cNvPr>
            <p:cNvGrpSpPr/>
            <p:nvPr/>
          </p:nvGrpSpPr>
          <p:grpSpPr>
            <a:xfrm>
              <a:off x="9783594" y="17079266"/>
              <a:ext cx="3289824" cy="1102245"/>
              <a:chOff x="5415512" y="2956646"/>
              <a:chExt cx="1935860" cy="648604"/>
            </a:xfrm>
          </p:grpSpPr>
          <p:sp>
            <p:nvSpPr>
              <p:cNvPr id="268" name="ZoneTexte 267">
                <a:extLst>
                  <a:ext uri="{FF2B5EF4-FFF2-40B4-BE49-F238E27FC236}">
                    <a16:creationId xmlns:a16="http://schemas.microsoft.com/office/drawing/2014/main" id="{CE51E412-B1D5-4D83-A17E-4EEFCD45CD5F}"/>
                  </a:ext>
                </a:extLst>
              </p:cNvPr>
              <p:cNvSpPr txBox="1"/>
              <p:nvPr/>
            </p:nvSpPr>
            <p:spPr>
              <a:xfrm>
                <a:off x="5415512" y="2956646"/>
                <a:ext cx="1935860" cy="230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CH" sz="2100" dirty="0">
                    <a:latin typeface="TheSansOsF Bold" panose="020B0702050302020203" pitchFamily="34" charset="0"/>
                  </a:rPr>
                  <a:t>Article </a:t>
                </a:r>
                <a:r>
                  <a:rPr lang="fr-CH" sz="2100" dirty="0" err="1">
                    <a:latin typeface="TheSansOsF Bold" panose="020B0702050302020203" pitchFamily="34" charset="0"/>
                  </a:rPr>
                  <a:t>Processing</a:t>
                </a:r>
                <a:r>
                  <a:rPr lang="fr-CH" sz="2100" dirty="0">
                    <a:latin typeface="TheSansOsF Bold" panose="020B0702050302020203" pitchFamily="34" charset="0"/>
                  </a:rPr>
                  <a:t> Charges</a:t>
                </a:r>
              </a:p>
            </p:txBody>
          </p:sp>
          <p:sp>
            <p:nvSpPr>
              <p:cNvPr id="269" name="Rectangle : coins arrondis 268">
                <a:extLst>
                  <a:ext uri="{FF2B5EF4-FFF2-40B4-BE49-F238E27FC236}">
                    <a16:creationId xmlns:a16="http://schemas.microsoft.com/office/drawing/2014/main" id="{58077814-FAE9-4092-AC15-B6FB1D2868BC}"/>
                  </a:ext>
                </a:extLst>
              </p:cNvPr>
              <p:cNvSpPr/>
              <p:nvPr/>
            </p:nvSpPr>
            <p:spPr>
              <a:xfrm>
                <a:off x="6093917" y="3245250"/>
                <a:ext cx="576000" cy="360000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fr-CH" sz="2100" dirty="0">
                    <a:solidFill>
                      <a:schemeClr val="tx1"/>
                    </a:solidFill>
                    <a:latin typeface="TheSansOsF Bold" panose="020B0702050302020203" pitchFamily="34" charset="0"/>
                  </a:rPr>
                  <a:t>APC $$</a:t>
                </a:r>
              </a:p>
            </p:txBody>
          </p:sp>
        </p:grpSp>
        <p:sp>
          <p:nvSpPr>
            <p:cNvPr id="235" name="ZoneTexte 234">
              <a:extLst>
                <a:ext uri="{FF2B5EF4-FFF2-40B4-BE49-F238E27FC236}">
                  <a16:creationId xmlns:a16="http://schemas.microsoft.com/office/drawing/2014/main" id="{B1CBDBE2-1C44-406B-A90F-85E2299A7623}"/>
                </a:ext>
              </a:extLst>
            </p:cNvPr>
            <p:cNvSpPr txBox="1"/>
            <p:nvPr/>
          </p:nvSpPr>
          <p:spPr>
            <a:xfrm rot="17261522">
              <a:off x="13930914" y="15473446"/>
              <a:ext cx="618628" cy="3947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2100" b="1" dirty="0">
                  <a:solidFill>
                    <a:schemeClr val="bg1"/>
                  </a:solidFill>
                  <a:latin typeface="TheSansOsF Bold" panose="020B0702050302020203" pitchFamily="34" charset="0"/>
                </a:rPr>
                <a:t>&gt;&gt;&gt;</a:t>
              </a:r>
            </a:p>
          </p:txBody>
        </p:sp>
        <p:cxnSp>
          <p:nvCxnSpPr>
            <p:cNvPr id="236" name="Connecteur droit 235">
              <a:extLst>
                <a:ext uri="{FF2B5EF4-FFF2-40B4-BE49-F238E27FC236}">
                  <a16:creationId xmlns:a16="http://schemas.microsoft.com/office/drawing/2014/main" id="{B3B05A05-3BFC-48A4-BF6B-97CFE63FE74F}"/>
                </a:ext>
              </a:extLst>
            </p:cNvPr>
            <p:cNvCxnSpPr>
              <a:cxnSpLocks/>
            </p:cNvCxnSpPr>
            <p:nvPr/>
          </p:nvCxnSpPr>
          <p:spPr>
            <a:xfrm>
              <a:off x="6720847" y="21568117"/>
              <a:ext cx="1090986" cy="0"/>
            </a:xfrm>
            <a:prstGeom prst="line">
              <a:avLst/>
            </a:prstGeom>
            <a:ln w="203200" cap="rnd">
              <a:solidFill>
                <a:schemeClr val="bg1">
                  <a:lumMod val="65000"/>
                </a:schemeClr>
              </a:solidFill>
              <a:head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237" name="Groupe 236">
              <a:extLst>
                <a:ext uri="{FF2B5EF4-FFF2-40B4-BE49-F238E27FC236}">
                  <a16:creationId xmlns:a16="http://schemas.microsoft.com/office/drawing/2014/main" id="{3D631188-BFB7-4DB2-AD99-B90C1CF834B3}"/>
                </a:ext>
              </a:extLst>
            </p:cNvPr>
            <p:cNvGrpSpPr/>
            <p:nvPr/>
          </p:nvGrpSpPr>
          <p:grpSpPr>
            <a:xfrm flipV="1">
              <a:off x="6772124" y="21213999"/>
              <a:ext cx="795325" cy="456966"/>
              <a:chOff x="3248032" y="420007"/>
              <a:chExt cx="468000" cy="268896"/>
            </a:xfrm>
            <a:solidFill>
              <a:schemeClr val="bg1"/>
            </a:solidFill>
          </p:grpSpPr>
          <p:sp>
            <p:nvSpPr>
              <p:cNvPr id="266" name="Flèche : droite 265">
                <a:extLst>
                  <a:ext uri="{FF2B5EF4-FFF2-40B4-BE49-F238E27FC236}">
                    <a16:creationId xmlns:a16="http://schemas.microsoft.com/office/drawing/2014/main" id="{8A94F230-8FA7-4303-A960-7673E50FF2A0}"/>
                  </a:ext>
                </a:extLst>
              </p:cNvPr>
              <p:cNvSpPr/>
              <p:nvPr/>
            </p:nvSpPr>
            <p:spPr>
              <a:xfrm flipV="1">
                <a:off x="3248032" y="420007"/>
                <a:ext cx="468000" cy="107999"/>
              </a:xfrm>
              <a:prstGeom prst="rightArrow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 sz="2100"/>
              </a:p>
            </p:txBody>
          </p:sp>
          <p:sp>
            <p:nvSpPr>
              <p:cNvPr id="267" name="Flèche : droite 266">
                <a:extLst>
                  <a:ext uri="{FF2B5EF4-FFF2-40B4-BE49-F238E27FC236}">
                    <a16:creationId xmlns:a16="http://schemas.microsoft.com/office/drawing/2014/main" id="{2581B182-8F3F-497B-905C-22D0EEA76A14}"/>
                  </a:ext>
                </a:extLst>
              </p:cNvPr>
              <p:cNvSpPr/>
              <p:nvPr/>
            </p:nvSpPr>
            <p:spPr>
              <a:xfrm rot="4302253" flipV="1">
                <a:off x="3441810" y="526905"/>
                <a:ext cx="216000" cy="107996"/>
              </a:xfrm>
              <a:prstGeom prst="rightArrow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 sz="2100"/>
              </a:p>
            </p:txBody>
          </p:sp>
        </p:grpSp>
        <p:sp>
          <p:nvSpPr>
            <p:cNvPr id="238" name="ZoneTexte 237">
              <a:extLst>
                <a:ext uri="{FF2B5EF4-FFF2-40B4-BE49-F238E27FC236}">
                  <a16:creationId xmlns:a16="http://schemas.microsoft.com/office/drawing/2014/main" id="{53980884-4283-4B8F-8B2C-EA0DE102831D}"/>
                </a:ext>
              </a:extLst>
            </p:cNvPr>
            <p:cNvSpPr txBox="1"/>
            <p:nvPr/>
          </p:nvSpPr>
          <p:spPr>
            <a:xfrm>
              <a:off x="1776258" y="14963632"/>
              <a:ext cx="2093686" cy="970553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1">
              <a:schemeClr val="accent6"/>
            </a:lnRef>
            <a:fillRef idx="1001">
              <a:schemeClr val="lt1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fr-CH" sz="2100" dirty="0">
                  <a:latin typeface="TheSansOsF Plain" panose="020B0502050302020203" pitchFamily="34" charset="0"/>
                </a:rPr>
                <a:t>Soumission dans une revue en Open Access…</a:t>
              </a:r>
            </a:p>
          </p:txBody>
        </p:sp>
        <p:sp>
          <p:nvSpPr>
            <p:cNvPr id="239" name="ZoneTexte 238">
              <a:extLst>
                <a:ext uri="{FF2B5EF4-FFF2-40B4-BE49-F238E27FC236}">
                  <a16:creationId xmlns:a16="http://schemas.microsoft.com/office/drawing/2014/main" id="{B64071E7-782E-4711-AD44-E122955D94BD}"/>
                </a:ext>
              </a:extLst>
            </p:cNvPr>
            <p:cNvSpPr txBox="1"/>
            <p:nvPr/>
          </p:nvSpPr>
          <p:spPr>
            <a:xfrm>
              <a:off x="15910464" y="12871318"/>
              <a:ext cx="2535790" cy="699073"/>
            </a:xfrm>
            <a:prstGeom prst="rect">
              <a:avLst/>
            </a:prstGeom>
            <a:solidFill>
              <a:srgbClr val="FFC000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none" rtlCol="0">
              <a:spAutoFit/>
            </a:bodyPr>
            <a:lstStyle/>
            <a:p>
              <a:r>
                <a:rPr lang="fr-CH" sz="2100" b="1" dirty="0">
                  <a:solidFill>
                    <a:schemeClr val="bg1"/>
                  </a:solidFill>
                  <a:latin typeface="TheSansOsF Bold" panose="020B0702050302020203" pitchFamily="34" charset="0"/>
                </a:rPr>
                <a:t>Open Access</a:t>
              </a:r>
              <a:br>
                <a:rPr lang="fr-CH" sz="2100" dirty="0">
                  <a:solidFill>
                    <a:schemeClr val="bg1"/>
                  </a:solidFill>
                  <a:latin typeface="TheSansOsF Bold" panose="020B0702050302020203" pitchFamily="34" charset="0"/>
                </a:rPr>
              </a:br>
              <a:r>
                <a:rPr lang="fr-CH" sz="2100" dirty="0">
                  <a:latin typeface="TheSansOsF Bold" panose="020B0702050302020203" pitchFamily="34" charset="0"/>
                </a:rPr>
                <a:t>sur le site de l’éditeur</a:t>
              </a:r>
            </a:p>
          </p:txBody>
        </p:sp>
        <p:cxnSp>
          <p:nvCxnSpPr>
            <p:cNvPr id="240" name="Connecteur droit 239">
              <a:extLst>
                <a:ext uri="{FF2B5EF4-FFF2-40B4-BE49-F238E27FC236}">
                  <a16:creationId xmlns:a16="http://schemas.microsoft.com/office/drawing/2014/main" id="{63005547-D6BB-4168-B40F-58CACB47BCF4}"/>
                </a:ext>
              </a:extLst>
            </p:cNvPr>
            <p:cNvCxnSpPr>
              <a:cxnSpLocks/>
            </p:cNvCxnSpPr>
            <p:nvPr/>
          </p:nvCxnSpPr>
          <p:spPr>
            <a:xfrm>
              <a:off x="4945482" y="14215464"/>
              <a:ext cx="9776937" cy="0"/>
            </a:xfrm>
            <a:prstGeom prst="line">
              <a:avLst/>
            </a:prstGeom>
            <a:ln w="279400" cap="rnd">
              <a:solidFill>
                <a:srgbClr val="FFC000"/>
              </a:solidFill>
              <a:head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1" name="Connecteur droit 240">
              <a:extLst>
                <a:ext uri="{FF2B5EF4-FFF2-40B4-BE49-F238E27FC236}">
                  <a16:creationId xmlns:a16="http://schemas.microsoft.com/office/drawing/2014/main" id="{1BCBEFC0-43B7-4A2E-A585-EEDB25B5D7C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713047" y="14224468"/>
              <a:ext cx="1223577" cy="3671203"/>
            </a:xfrm>
            <a:prstGeom prst="line">
              <a:avLst/>
            </a:prstGeom>
            <a:ln w="279400" cap="rnd">
              <a:solidFill>
                <a:srgbClr val="FFC000"/>
              </a:solidFill>
              <a:head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2" name="Rectangle : coins arrondis 241">
              <a:extLst>
                <a:ext uri="{FF2B5EF4-FFF2-40B4-BE49-F238E27FC236}">
                  <a16:creationId xmlns:a16="http://schemas.microsoft.com/office/drawing/2014/main" id="{3DE10EF5-313B-4E05-95F6-4089CD5AE2F2}"/>
                </a:ext>
              </a:extLst>
            </p:cNvPr>
            <p:cNvSpPr/>
            <p:nvPr/>
          </p:nvSpPr>
          <p:spPr>
            <a:xfrm>
              <a:off x="4152903" y="15136472"/>
              <a:ext cx="734146" cy="611789"/>
            </a:xfrm>
            <a:prstGeom prst="roundRect">
              <a:avLst/>
            </a:prstGeom>
            <a:solidFill>
              <a:srgbClr val="FFC000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b"/>
            <a:lstStyle/>
            <a:p>
              <a:pPr algn="ctr"/>
              <a:r>
                <a:rPr lang="fr-CH" sz="3400" dirty="0">
                  <a:latin typeface="TheSansOsF Bold" panose="020B0702050302020203" pitchFamily="34" charset="0"/>
                </a:rPr>
                <a:t>D</a:t>
              </a:r>
            </a:p>
          </p:txBody>
        </p:sp>
        <p:sp>
          <p:nvSpPr>
            <p:cNvPr id="243" name="ZoneTexte 242">
              <a:extLst>
                <a:ext uri="{FF2B5EF4-FFF2-40B4-BE49-F238E27FC236}">
                  <a16:creationId xmlns:a16="http://schemas.microsoft.com/office/drawing/2014/main" id="{8101A3C9-F3D1-46F4-9E31-E5D83912B5DF}"/>
                </a:ext>
              </a:extLst>
            </p:cNvPr>
            <p:cNvSpPr txBox="1"/>
            <p:nvPr/>
          </p:nvSpPr>
          <p:spPr>
            <a:xfrm>
              <a:off x="4289640" y="16446694"/>
              <a:ext cx="769122" cy="3919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CH" sz="2100" dirty="0">
                  <a:latin typeface="TheSansOsF Bold" panose="020B0702050302020203" pitchFamily="34" charset="0"/>
                </a:rPr>
                <a:t>DOAJ</a:t>
              </a:r>
            </a:p>
          </p:txBody>
        </p:sp>
        <p:sp>
          <p:nvSpPr>
            <p:cNvPr id="244" name="Ellipse 243">
              <a:extLst>
                <a:ext uri="{FF2B5EF4-FFF2-40B4-BE49-F238E27FC236}">
                  <a16:creationId xmlns:a16="http://schemas.microsoft.com/office/drawing/2014/main" id="{A6B899B1-9500-4FE2-8FC9-F8AC380F7D29}"/>
                </a:ext>
              </a:extLst>
            </p:cNvPr>
            <p:cNvSpPr/>
            <p:nvPr/>
          </p:nvSpPr>
          <p:spPr>
            <a:xfrm>
              <a:off x="4010318" y="16518809"/>
              <a:ext cx="244715" cy="244715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2100"/>
            </a:p>
          </p:txBody>
        </p:sp>
        <p:sp>
          <p:nvSpPr>
            <p:cNvPr id="245" name="ZoneTexte 244">
              <a:extLst>
                <a:ext uri="{FF2B5EF4-FFF2-40B4-BE49-F238E27FC236}">
                  <a16:creationId xmlns:a16="http://schemas.microsoft.com/office/drawing/2014/main" id="{F2B35374-15EE-4467-8126-3C143A6DD0CB}"/>
                </a:ext>
              </a:extLst>
            </p:cNvPr>
            <p:cNvSpPr txBox="1"/>
            <p:nvPr/>
          </p:nvSpPr>
          <p:spPr>
            <a:xfrm>
              <a:off x="5065304" y="15461952"/>
              <a:ext cx="1290316" cy="39475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2100" i="1" dirty="0">
                  <a:latin typeface="TheSansOsF Light" panose="020B0302050302020203" pitchFamily="34" charset="0"/>
                </a:rPr>
                <a:t>Voie dorée</a:t>
              </a:r>
            </a:p>
          </p:txBody>
        </p:sp>
        <p:grpSp>
          <p:nvGrpSpPr>
            <p:cNvPr id="246" name="Groupe 245">
              <a:extLst>
                <a:ext uri="{FF2B5EF4-FFF2-40B4-BE49-F238E27FC236}">
                  <a16:creationId xmlns:a16="http://schemas.microsoft.com/office/drawing/2014/main" id="{2C7280E1-B25B-4247-AC78-0DE5C67F527B}"/>
                </a:ext>
              </a:extLst>
            </p:cNvPr>
            <p:cNvGrpSpPr/>
            <p:nvPr/>
          </p:nvGrpSpPr>
          <p:grpSpPr>
            <a:xfrm>
              <a:off x="8824068" y="13419589"/>
              <a:ext cx="3289824" cy="1102246"/>
              <a:chOff x="4773256" y="803150"/>
              <a:chExt cx="1935860" cy="648604"/>
            </a:xfrm>
          </p:grpSpPr>
          <p:sp>
            <p:nvSpPr>
              <p:cNvPr id="264" name="ZoneTexte 263">
                <a:extLst>
                  <a:ext uri="{FF2B5EF4-FFF2-40B4-BE49-F238E27FC236}">
                    <a16:creationId xmlns:a16="http://schemas.microsoft.com/office/drawing/2014/main" id="{676A0652-236C-4E7D-84BA-1B758914AD1E}"/>
                  </a:ext>
                </a:extLst>
              </p:cNvPr>
              <p:cNvSpPr txBox="1"/>
              <p:nvPr/>
            </p:nvSpPr>
            <p:spPr>
              <a:xfrm>
                <a:off x="4773256" y="803150"/>
                <a:ext cx="1935860" cy="230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fr-CH" sz="2100" dirty="0">
                    <a:latin typeface="TheSansOsF Bold" panose="020B0702050302020203" pitchFamily="34" charset="0"/>
                  </a:rPr>
                  <a:t>Article </a:t>
                </a:r>
                <a:r>
                  <a:rPr lang="fr-CH" sz="2100" dirty="0" err="1">
                    <a:latin typeface="TheSansOsF Bold" panose="020B0702050302020203" pitchFamily="34" charset="0"/>
                  </a:rPr>
                  <a:t>Processing</a:t>
                </a:r>
                <a:r>
                  <a:rPr lang="fr-CH" sz="2100" dirty="0">
                    <a:latin typeface="TheSansOsF Bold" panose="020B0702050302020203" pitchFamily="34" charset="0"/>
                  </a:rPr>
                  <a:t> Charges</a:t>
                </a:r>
              </a:p>
            </p:txBody>
          </p:sp>
          <p:sp>
            <p:nvSpPr>
              <p:cNvPr id="265" name="Rectangle : coins arrondis 264">
                <a:extLst>
                  <a:ext uri="{FF2B5EF4-FFF2-40B4-BE49-F238E27FC236}">
                    <a16:creationId xmlns:a16="http://schemas.microsoft.com/office/drawing/2014/main" id="{F1C582EA-2982-4024-AD42-DD53D1EFE054}"/>
                  </a:ext>
                </a:extLst>
              </p:cNvPr>
              <p:cNvSpPr/>
              <p:nvPr/>
            </p:nvSpPr>
            <p:spPr>
              <a:xfrm>
                <a:off x="5451661" y="1091754"/>
                <a:ext cx="576000" cy="360000"/>
              </a:xfrm>
              <a:prstGeom prst="roundRect">
                <a:avLst>
                  <a:gd name="adj" fmla="val 50000"/>
                </a:avLst>
              </a:prstGeom>
              <a:solidFill>
                <a:schemeClr val="bg1"/>
              </a:solidFill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algn="ctr"/>
                <a:r>
                  <a:rPr lang="fr-CH" sz="2100" dirty="0">
                    <a:solidFill>
                      <a:schemeClr val="tx1"/>
                    </a:solidFill>
                    <a:latin typeface="TheSansOsF Bold" panose="020B0702050302020203" pitchFamily="34" charset="0"/>
                  </a:rPr>
                  <a:t>APC $$</a:t>
                </a:r>
              </a:p>
            </p:txBody>
          </p:sp>
        </p:grpSp>
        <p:sp>
          <p:nvSpPr>
            <p:cNvPr id="247" name="Ellipse 246">
              <a:extLst>
                <a:ext uri="{FF2B5EF4-FFF2-40B4-BE49-F238E27FC236}">
                  <a16:creationId xmlns:a16="http://schemas.microsoft.com/office/drawing/2014/main" id="{98C8A07B-799D-4DF6-A964-D4ECB89646FF}"/>
                </a:ext>
              </a:extLst>
            </p:cNvPr>
            <p:cNvSpPr/>
            <p:nvPr/>
          </p:nvSpPr>
          <p:spPr>
            <a:xfrm>
              <a:off x="14418671" y="13906897"/>
              <a:ext cx="611789" cy="611789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2100" dirty="0"/>
            </a:p>
          </p:txBody>
        </p:sp>
        <p:sp>
          <p:nvSpPr>
            <p:cNvPr id="248" name="ZoneTexte 247">
              <a:extLst>
                <a:ext uri="{FF2B5EF4-FFF2-40B4-BE49-F238E27FC236}">
                  <a16:creationId xmlns:a16="http://schemas.microsoft.com/office/drawing/2014/main" id="{95BE62BC-2079-4B53-966F-5F755CCADE8C}"/>
                </a:ext>
              </a:extLst>
            </p:cNvPr>
            <p:cNvSpPr txBox="1"/>
            <p:nvPr/>
          </p:nvSpPr>
          <p:spPr>
            <a:xfrm>
              <a:off x="12908032" y="14020309"/>
              <a:ext cx="618628" cy="39475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CH" sz="2100" b="1" dirty="0">
                  <a:solidFill>
                    <a:schemeClr val="bg1"/>
                  </a:solidFill>
                  <a:latin typeface="TheSansOsF Bold" panose="020B0702050302020203" pitchFamily="34" charset="0"/>
                </a:rPr>
                <a:t>&gt;&gt;&gt;</a:t>
              </a:r>
            </a:p>
          </p:txBody>
        </p:sp>
        <p:sp>
          <p:nvSpPr>
            <p:cNvPr id="249" name="Ellipse 248">
              <a:extLst>
                <a:ext uri="{FF2B5EF4-FFF2-40B4-BE49-F238E27FC236}">
                  <a16:creationId xmlns:a16="http://schemas.microsoft.com/office/drawing/2014/main" id="{3BC141F3-CA13-4BA7-9E1F-CB32789E671B}"/>
                </a:ext>
              </a:extLst>
            </p:cNvPr>
            <p:cNvSpPr/>
            <p:nvPr/>
          </p:nvSpPr>
          <p:spPr>
            <a:xfrm>
              <a:off x="3436185" y="17589405"/>
              <a:ext cx="611789" cy="611789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 sz="2100"/>
            </a:p>
          </p:txBody>
        </p:sp>
        <p:cxnSp>
          <p:nvCxnSpPr>
            <p:cNvPr id="250" name="Connecteur droit 249">
              <a:extLst>
                <a:ext uri="{FF2B5EF4-FFF2-40B4-BE49-F238E27FC236}">
                  <a16:creationId xmlns:a16="http://schemas.microsoft.com/office/drawing/2014/main" id="{8617AD0E-D584-4047-871B-43E7E4A14ECF}"/>
                </a:ext>
              </a:extLst>
            </p:cNvPr>
            <p:cNvCxnSpPr>
              <a:cxnSpLocks/>
            </p:cNvCxnSpPr>
            <p:nvPr/>
          </p:nvCxnSpPr>
          <p:spPr>
            <a:xfrm>
              <a:off x="7855721" y="14215456"/>
              <a:ext cx="611788" cy="1835366"/>
            </a:xfrm>
            <a:prstGeom prst="line">
              <a:avLst/>
            </a:prstGeom>
            <a:ln w="279400" cap="rnd">
              <a:solidFill>
                <a:srgbClr val="FFC000"/>
              </a:solidFill>
              <a:head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1" name="Connecteur droit 250">
              <a:extLst>
                <a:ext uri="{FF2B5EF4-FFF2-40B4-BE49-F238E27FC236}">
                  <a16:creationId xmlns:a16="http://schemas.microsoft.com/office/drawing/2014/main" id="{56C243B1-A7A0-4450-91F8-CB110A13FFA0}"/>
                </a:ext>
              </a:extLst>
            </p:cNvPr>
            <p:cNvCxnSpPr>
              <a:cxnSpLocks/>
            </p:cNvCxnSpPr>
            <p:nvPr/>
          </p:nvCxnSpPr>
          <p:spPr>
            <a:xfrm>
              <a:off x="8467510" y="16047638"/>
              <a:ext cx="3976624" cy="0"/>
            </a:xfrm>
            <a:prstGeom prst="line">
              <a:avLst/>
            </a:prstGeom>
            <a:ln w="279400" cap="rnd">
              <a:solidFill>
                <a:srgbClr val="FFC000"/>
              </a:solidFill>
              <a:headEnd type="non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52" name="Rectangle : coins arrondis 251">
              <a:extLst>
                <a:ext uri="{FF2B5EF4-FFF2-40B4-BE49-F238E27FC236}">
                  <a16:creationId xmlns:a16="http://schemas.microsoft.com/office/drawing/2014/main" id="{49062328-062E-42D8-AB5E-C994C7BF6851}"/>
                </a:ext>
              </a:extLst>
            </p:cNvPr>
            <p:cNvSpPr/>
            <p:nvPr/>
          </p:nvSpPr>
          <p:spPr>
            <a:xfrm>
              <a:off x="7827484" y="14927351"/>
              <a:ext cx="734146" cy="611789"/>
            </a:xfrm>
            <a:prstGeom prst="roundRect">
              <a:avLst/>
            </a:prstGeom>
            <a:solidFill>
              <a:srgbClr val="FFC000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b"/>
            <a:lstStyle/>
            <a:p>
              <a:pPr algn="ctr"/>
              <a:r>
                <a:rPr lang="fr-CH" sz="3400" dirty="0">
                  <a:latin typeface="TheSansOsF Bold" panose="020B0702050302020203" pitchFamily="34" charset="0"/>
                </a:rPr>
                <a:t>D1</a:t>
              </a:r>
            </a:p>
          </p:txBody>
        </p:sp>
        <p:sp>
          <p:nvSpPr>
            <p:cNvPr id="253" name="ZoneTexte 252">
              <a:extLst>
                <a:ext uri="{FF2B5EF4-FFF2-40B4-BE49-F238E27FC236}">
                  <a16:creationId xmlns:a16="http://schemas.microsoft.com/office/drawing/2014/main" id="{505A7361-A870-4340-9E98-D8CC3D79244D}"/>
                </a:ext>
              </a:extLst>
            </p:cNvPr>
            <p:cNvSpPr txBox="1"/>
            <p:nvPr/>
          </p:nvSpPr>
          <p:spPr>
            <a:xfrm>
              <a:off x="8775678" y="15252831"/>
              <a:ext cx="2594222" cy="39199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none" rtlCol="0">
              <a:spAutoFit/>
            </a:bodyPr>
            <a:lstStyle>
              <a:defPPr>
                <a:defRPr lang="fr-FR"/>
              </a:defPPr>
              <a:lvl1pPr algn="ctr">
                <a:defRPr sz="1600" i="1">
                  <a:latin typeface="TheSansOsF Light" panose="020B0302050302020203" pitchFamily="34" charset="0"/>
                </a:defRPr>
              </a:lvl1pPr>
            </a:lstStyle>
            <a:p>
              <a:r>
                <a:rPr lang="fr-CH" sz="2100" dirty="0"/>
                <a:t>Voie diamant / platine</a:t>
              </a:r>
            </a:p>
          </p:txBody>
        </p:sp>
        <p:grpSp>
          <p:nvGrpSpPr>
            <p:cNvPr id="254" name="Groupe 253">
              <a:extLst>
                <a:ext uri="{FF2B5EF4-FFF2-40B4-BE49-F238E27FC236}">
                  <a16:creationId xmlns:a16="http://schemas.microsoft.com/office/drawing/2014/main" id="{2C965A17-B0F8-49B3-8251-8F4158B2FC62}"/>
                </a:ext>
              </a:extLst>
            </p:cNvPr>
            <p:cNvGrpSpPr/>
            <p:nvPr/>
          </p:nvGrpSpPr>
          <p:grpSpPr>
            <a:xfrm>
              <a:off x="7391918" y="14110289"/>
              <a:ext cx="795325" cy="453300"/>
              <a:chOff x="3248032" y="422164"/>
              <a:chExt cx="468000" cy="266739"/>
            </a:xfrm>
            <a:solidFill>
              <a:schemeClr val="bg1"/>
            </a:solidFill>
          </p:grpSpPr>
          <p:sp>
            <p:nvSpPr>
              <p:cNvPr id="262" name="Flèche : droite 261">
                <a:extLst>
                  <a:ext uri="{FF2B5EF4-FFF2-40B4-BE49-F238E27FC236}">
                    <a16:creationId xmlns:a16="http://schemas.microsoft.com/office/drawing/2014/main" id="{FEB3DDC5-AA3E-4529-BD4F-7652F9D1311B}"/>
                  </a:ext>
                </a:extLst>
              </p:cNvPr>
              <p:cNvSpPr/>
              <p:nvPr/>
            </p:nvSpPr>
            <p:spPr>
              <a:xfrm flipV="1">
                <a:off x="3248032" y="422164"/>
                <a:ext cx="468000" cy="107999"/>
              </a:xfrm>
              <a:prstGeom prst="rightArrow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 sz="2100"/>
              </a:p>
            </p:txBody>
          </p:sp>
          <p:sp>
            <p:nvSpPr>
              <p:cNvPr id="263" name="Flèche : droite 262">
                <a:extLst>
                  <a:ext uri="{FF2B5EF4-FFF2-40B4-BE49-F238E27FC236}">
                    <a16:creationId xmlns:a16="http://schemas.microsoft.com/office/drawing/2014/main" id="{1599FC68-D509-4156-824C-2D8815555733}"/>
                  </a:ext>
                </a:extLst>
              </p:cNvPr>
              <p:cNvSpPr/>
              <p:nvPr/>
            </p:nvSpPr>
            <p:spPr>
              <a:xfrm rot="4302253" flipV="1">
                <a:off x="3441810" y="526905"/>
                <a:ext cx="216000" cy="107996"/>
              </a:xfrm>
              <a:prstGeom prst="rightArrow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CH" sz="2100"/>
              </a:p>
            </p:txBody>
          </p:sp>
        </p:grpSp>
        <p:grpSp>
          <p:nvGrpSpPr>
            <p:cNvPr id="255" name="Groupe 254">
              <a:extLst>
                <a:ext uri="{FF2B5EF4-FFF2-40B4-BE49-F238E27FC236}">
                  <a16:creationId xmlns:a16="http://schemas.microsoft.com/office/drawing/2014/main" id="{3E816DBA-937D-436C-ACC8-5C84C4A87E9E}"/>
                </a:ext>
              </a:extLst>
            </p:cNvPr>
            <p:cNvGrpSpPr/>
            <p:nvPr/>
          </p:nvGrpSpPr>
          <p:grpSpPr>
            <a:xfrm>
              <a:off x="10096497" y="18936184"/>
              <a:ext cx="2236574" cy="675168"/>
              <a:chOff x="5123990" y="4966959"/>
              <a:chExt cx="1316087" cy="397295"/>
            </a:xfrm>
          </p:grpSpPr>
          <p:sp>
            <p:nvSpPr>
              <p:cNvPr id="260" name="ZoneTexte 259">
                <a:extLst>
                  <a:ext uri="{FF2B5EF4-FFF2-40B4-BE49-F238E27FC236}">
                    <a16:creationId xmlns:a16="http://schemas.microsoft.com/office/drawing/2014/main" id="{35323043-A23F-42B6-A3F4-B6ED49D8FC34}"/>
                  </a:ext>
                </a:extLst>
              </p:cNvPr>
              <p:cNvSpPr txBox="1"/>
              <p:nvPr/>
            </p:nvSpPr>
            <p:spPr>
              <a:xfrm>
                <a:off x="5405352" y="4966959"/>
                <a:ext cx="1034725" cy="3972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CH" sz="2100" i="1" dirty="0">
                    <a:latin typeface="TheSansOsF Light" panose="020B0302050302020203" pitchFamily="34" charset="0"/>
                  </a:rPr>
                  <a:t>Accords R&amp;P</a:t>
                </a:r>
              </a:p>
              <a:p>
                <a:r>
                  <a:rPr lang="fr-CH" sz="2100" i="1" dirty="0">
                    <a:latin typeface="TheSansOsF Light" panose="020B0302050302020203" pitchFamily="34" charset="0"/>
                  </a:rPr>
                  <a:t>Accords </a:t>
                </a:r>
                <a:r>
                  <a:rPr lang="fr-CH" sz="2100" i="1" dirty="0" err="1">
                    <a:latin typeface="TheSansOsF Light" panose="020B0302050302020203" pitchFamily="34" charset="0"/>
                  </a:rPr>
                  <a:t>Publish</a:t>
                </a:r>
                <a:endParaRPr lang="fr-CH" sz="2100" i="1" dirty="0">
                  <a:latin typeface="TheSansOsF Light" panose="020B0302050302020203" pitchFamily="34" charset="0"/>
                </a:endParaRPr>
              </a:p>
            </p:txBody>
          </p:sp>
          <p:pic>
            <p:nvPicPr>
              <p:cNvPr id="261" name="Image 260">
                <a:extLst>
                  <a:ext uri="{FF2B5EF4-FFF2-40B4-BE49-F238E27FC236}">
                    <a16:creationId xmlns:a16="http://schemas.microsoft.com/office/drawing/2014/main" id="{7C254515-9B1D-45DD-B897-B5BD9EE5F6F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123990" y="4990738"/>
                <a:ext cx="267037" cy="332498"/>
              </a:xfrm>
              <a:prstGeom prst="rect">
                <a:avLst/>
              </a:prstGeom>
            </p:spPr>
          </p:pic>
        </p:grpSp>
        <p:pic>
          <p:nvPicPr>
            <p:cNvPr id="256" name="Image 255">
              <a:extLst>
                <a:ext uri="{FF2B5EF4-FFF2-40B4-BE49-F238E27FC236}">
                  <a16:creationId xmlns:a16="http://schemas.microsoft.com/office/drawing/2014/main" id="{2DB0FA11-8D8B-45EA-8D04-177E6B40353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993" t="40898" r="12925" b="44495"/>
            <a:stretch/>
          </p:blipFill>
          <p:spPr>
            <a:xfrm>
              <a:off x="17093430" y="18302926"/>
              <a:ext cx="734228" cy="122371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7" name="Image 256">
              <a:extLst>
                <a:ext uri="{FF2B5EF4-FFF2-40B4-BE49-F238E27FC236}">
                  <a16:creationId xmlns:a16="http://schemas.microsoft.com/office/drawing/2014/main" id="{C72328F0-AE55-4FC4-81D3-D2246D319BC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863" t="81270" r="38236" b="6833"/>
            <a:stretch/>
          </p:blipFill>
          <p:spPr>
            <a:xfrm>
              <a:off x="14582362" y="21164594"/>
              <a:ext cx="701782" cy="996675"/>
            </a:xfrm>
            <a:prstGeom prst="rect">
              <a:avLst/>
            </a:prstGeom>
          </p:spPr>
        </p:pic>
        <p:pic>
          <p:nvPicPr>
            <p:cNvPr id="258" name="Image 257">
              <a:extLst>
                <a:ext uri="{FF2B5EF4-FFF2-40B4-BE49-F238E27FC236}">
                  <a16:creationId xmlns:a16="http://schemas.microsoft.com/office/drawing/2014/main" id="{1961CB87-6DE4-40AF-842E-053CC7266BC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993" t="40898" r="12925" b="44495"/>
            <a:stretch/>
          </p:blipFill>
          <p:spPr>
            <a:xfrm>
              <a:off x="15005195" y="12661379"/>
              <a:ext cx="734228" cy="1223714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59" name="ZoneTexte 258">
              <a:extLst>
                <a:ext uri="{FF2B5EF4-FFF2-40B4-BE49-F238E27FC236}">
                  <a16:creationId xmlns:a16="http://schemas.microsoft.com/office/drawing/2014/main" id="{B8A700D8-9A53-40D2-B97F-F0DE54400FA2}"/>
                </a:ext>
              </a:extLst>
            </p:cNvPr>
            <p:cNvSpPr txBox="1"/>
            <p:nvPr/>
          </p:nvSpPr>
          <p:spPr>
            <a:xfrm>
              <a:off x="17124874" y="15257656"/>
              <a:ext cx="1230007" cy="39475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none" rtlCol="0">
              <a:spAutoFit/>
            </a:bodyPr>
            <a:lstStyle>
              <a:defPPr>
                <a:defRPr lang="fr-FR"/>
              </a:defPPr>
              <a:lvl1pPr algn="ctr">
                <a:defRPr sz="1600" i="1">
                  <a:latin typeface="TheSansOsF Light" panose="020B0302050302020203" pitchFamily="34" charset="0"/>
                </a:defRPr>
              </a:lvl1pPr>
            </a:lstStyle>
            <a:p>
              <a:r>
                <a:rPr lang="fr-CH" sz="2100" dirty="0"/>
                <a:t>Voie verte</a:t>
              </a:r>
            </a:p>
          </p:txBody>
        </p:sp>
      </p:grpSp>
      <p:cxnSp>
        <p:nvCxnSpPr>
          <p:cNvPr id="2" name="Connecteur droit 1">
            <a:extLst>
              <a:ext uri="{FF2B5EF4-FFF2-40B4-BE49-F238E27FC236}">
                <a16:creationId xmlns:a16="http://schemas.microsoft.com/office/drawing/2014/main" id="{A2CF2740-A971-1D7A-5A4A-39175D5E8512}"/>
              </a:ext>
            </a:extLst>
          </p:cNvPr>
          <p:cNvCxnSpPr>
            <a:cxnSpLocks/>
          </p:cNvCxnSpPr>
          <p:nvPr/>
        </p:nvCxnSpPr>
        <p:spPr>
          <a:xfrm>
            <a:off x="8914192" y="18543439"/>
            <a:ext cx="669600" cy="2008800"/>
          </a:xfrm>
          <a:prstGeom prst="line">
            <a:avLst/>
          </a:prstGeom>
          <a:ln w="279400" cap="rnd">
            <a:solidFill>
              <a:srgbClr val="00B0F0"/>
            </a:solidFill>
            <a:head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DC11100B-9DFE-783B-1162-68AF895D304A}"/>
              </a:ext>
            </a:extLst>
          </p:cNvPr>
          <p:cNvCxnSpPr>
            <a:cxnSpLocks/>
          </p:cNvCxnSpPr>
          <p:nvPr/>
        </p:nvCxnSpPr>
        <p:spPr>
          <a:xfrm>
            <a:off x="9610224" y="20552239"/>
            <a:ext cx="3528000" cy="0"/>
          </a:xfrm>
          <a:prstGeom prst="line">
            <a:avLst/>
          </a:prstGeom>
          <a:ln w="279400" cap="rnd">
            <a:solidFill>
              <a:srgbClr val="00B0F0"/>
            </a:solidFill>
            <a:head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F65E7A3E-AFF5-7C38-C6EE-7A8041FB22BD}"/>
              </a:ext>
            </a:extLst>
          </p:cNvPr>
          <p:cNvCxnSpPr>
            <a:cxnSpLocks/>
          </p:cNvCxnSpPr>
          <p:nvPr/>
        </p:nvCxnSpPr>
        <p:spPr>
          <a:xfrm flipV="1">
            <a:off x="13140084" y="18482678"/>
            <a:ext cx="669600" cy="2008800"/>
          </a:xfrm>
          <a:prstGeom prst="line">
            <a:avLst/>
          </a:prstGeom>
          <a:ln w="279400" cap="rnd">
            <a:solidFill>
              <a:srgbClr val="00B0F0"/>
            </a:solidFill>
            <a:head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Flèche : droite 7">
            <a:extLst>
              <a:ext uri="{FF2B5EF4-FFF2-40B4-BE49-F238E27FC236}">
                <a16:creationId xmlns:a16="http://schemas.microsoft.com/office/drawing/2014/main" id="{4A513EAD-F9F4-A5BE-B79E-DB0B0CD4EABC}"/>
              </a:ext>
            </a:extLst>
          </p:cNvPr>
          <p:cNvSpPr/>
          <p:nvPr/>
        </p:nvSpPr>
        <p:spPr>
          <a:xfrm flipV="1">
            <a:off x="8413590" y="18384035"/>
            <a:ext cx="870122" cy="200796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2100"/>
          </a:p>
        </p:txBody>
      </p:sp>
      <p:sp>
        <p:nvSpPr>
          <p:cNvPr id="10" name="Flèche : droite 9">
            <a:extLst>
              <a:ext uri="{FF2B5EF4-FFF2-40B4-BE49-F238E27FC236}">
                <a16:creationId xmlns:a16="http://schemas.microsoft.com/office/drawing/2014/main" id="{D5945A50-A0B7-F3EE-795C-024108014BB2}"/>
              </a:ext>
            </a:extLst>
          </p:cNvPr>
          <p:cNvSpPr/>
          <p:nvPr/>
        </p:nvSpPr>
        <p:spPr>
          <a:xfrm rot="4302253" flipV="1">
            <a:off x="8773869" y="18578773"/>
            <a:ext cx="401595" cy="200790"/>
          </a:xfrm>
          <a:prstGeom prst="rightArrow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2100"/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E078B4A6-B8FC-B876-8278-97A9C653D331}"/>
              </a:ext>
            </a:extLst>
          </p:cNvPr>
          <p:cNvSpPr/>
          <p:nvPr/>
        </p:nvSpPr>
        <p:spPr>
          <a:xfrm>
            <a:off x="8854664" y="19259957"/>
            <a:ext cx="803189" cy="669324"/>
          </a:xfrm>
          <a:prstGeom prst="roundRect">
            <a:avLst/>
          </a:prstGeom>
          <a:solidFill>
            <a:srgbClr val="00B0F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/>
          <a:lstStyle/>
          <a:p>
            <a:pPr algn="ctr"/>
            <a:r>
              <a:rPr lang="fr-CH" sz="3400" dirty="0">
                <a:latin typeface="TheSansOsF Bold" panose="020B0702050302020203" pitchFamily="34" charset="0"/>
              </a:rPr>
              <a:t>H1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87960674-2313-B235-3998-11C82A9F954A}"/>
              </a:ext>
            </a:extLst>
          </p:cNvPr>
          <p:cNvGrpSpPr/>
          <p:nvPr/>
        </p:nvGrpSpPr>
        <p:grpSpPr>
          <a:xfrm>
            <a:off x="1126134" y="27739006"/>
            <a:ext cx="10633566" cy="1925921"/>
            <a:chOff x="1126134" y="27739006"/>
            <a:chExt cx="10633566" cy="1925921"/>
          </a:xfrm>
        </p:grpSpPr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0D9B107E-09AA-1DC7-D4D0-2C391FD8DB0A}"/>
                </a:ext>
              </a:extLst>
            </p:cNvPr>
            <p:cNvSpPr txBox="1"/>
            <p:nvPr/>
          </p:nvSpPr>
          <p:spPr>
            <a:xfrm>
              <a:off x="1126134" y="27739006"/>
              <a:ext cx="10633566" cy="12005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H" sz="3601" b="1" dirty="0">
                  <a:solidFill>
                    <a:schemeClr val="bg1"/>
                  </a:solidFill>
                  <a:latin typeface="TheSansOsF Bold" panose="020B0702050302020203" pitchFamily="34" charset="0"/>
                  <a:cs typeface="Arial" panose="020B0604020202020204" pitchFamily="34" charset="0"/>
                </a:rPr>
                <a:t>BIBLIOTHÈQUE</a:t>
              </a:r>
            </a:p>
            <a:p>
              <a:r>
                <a:rPr lang="fr-CH" sz="3601" b="1" dirty="0">
                  <a:solidFill>
                    <a:schemeClr val="bg1"/>
                  </a:solidFill>
                  <a:latin typeface="TheSansOsF Plain" panose="020B0502050302020203" pitchFamily="34" charset="0"/>
                  <a:cs typeface="Arial" panose="020B0604020202020204" pitchFamily="34" charset="0"/>
                </a:rPr>
                <a:t>openaccess@unige.ch </a:t>
              </a:r>
            </a:p>
          </p:txBody>
        </p:sp>
        <p:pic>
          <p:nvPicPr>
            <p:cNvPr id="14" name="Image 13">
              <a:extLst>
                <a:ext uri="{FF2B5EF4-FFF2-40B4-BE49-F238E27FC236}">
                  <a16:creationId xmlns:a16="http://schemas.microsoft.com/office/drawing/2014/main" id="{B62CDDEE-7326-BD1C-0D87-1EDCC731D587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1214720" y="29035152"/>
              <a:ext cx="1800000" cy="629775"/>
            </a:xfrm>
            <a:prstGeom prst="rect">
              <a:avLst/>
            </a:prstGeom>
          </p:spPr>
        </p:pic>
      </p:grpSp>
      <p:sp>
        <p:nvSpPr>
          <p:cNvPr id="16" name="Zone de texte 1">
            <a:extLst>
              <a:ext uri="{FF2B5EF4-FFF2-40B4-BE49-F238E27FC236}">
                <a16:creationId xmlns:a16="http://schemas.microsoft.com/office/drawing/2014/main" id="{503E2D87-3ADA-CEDB-062C-AA0B80ECE436}"/>
              </a:ext>
            </a:extLst>
          </p:cNvPr>
          <p:cNvSpPr txBox="1"/>
          <p:nvPr/>
        </p:nvSpPr>
        <p:spPr>
          <a:xfrm>
            <a:off x="3130972" y="29107158"/>
            <a:ext cx="13249472" cy="62977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CH" sz="1200" dirty="0">
                <a:solidFill>
                  <a:schemeClr val="bg1"/>
                </a:solidFill>
                <a:latin typeface="TheSansOsF Plain" panose="020B0502050302020203" pitchFamily="34" charset="0"/>
                <a:ea typeface="MS Mincho"/>
                <a:cs typeface="Arial"/>
              </a:rPr>
              <a:t>Bibliothèque de l’UNIGE, 2023</a:t>
            </a:r>
            <a:endParaRPr lang="fr-CH" sz="1200" dirty="0">
              <a:solidFill>
                <a:schemeClr val="bg1"/>
              </a:solidFill>
              <a:latin typeface="TheSansOsF Plain" panose="020B0502050302020203" pitchFamily="34" charset="0"/>
              <a:ea typeface="MS Mincho"/>
              <a:cs typeface="Times New Roman"/>
            </a:endParaRPr>
          </a:p>
          <a:p>
            <a:r>
              <a:rPr lang="fr-CH" sz="1200" dirty="0">
                <a:solidFill>
                  <a:schemeClr val="bg1"/>
                </a:solidFill>
                <a:latin typeface="TheSansOsF Plain" panose="020B0502050302020203" pitchFamily="34" charset="0"/>
                <a:ea typeface="Calibri"/>
                <a:cs typeface="Arial"/>
              </a:rPr>
              <a:t>Ce document</a:t>
            </a:r>
            <a:r>
              <a:rPr lang="fr-CH" sz="1200" dirty="0">
                <a:solidFill>
                  <a:schemeClr val="bg1"/>
                </a:solidFill>
                <a:latin typeface="TheSansOsF Plain" panose="020B0502050302020203" pitchFamily="34" charset="0"/>
                <a:ea typeface="Times New Roman"/>
                <a:cs typeface="Arial"/>
              </a:rPr>
              <a:t> es</a:t>
            </a:r>
            <a:r>
              <a:rPr lang="fr-CH" sz="1200" dirty="0">
                <a:solidFill>
                  <a:schemeClr val="bg1"/>
                </a:solidFill>
                <a:latin typeface="TheSansOsF Plain" panose="020B0502050302020203" pitchFamily="34" charset="0"/>
                <a:ea typeface="Calibri"/>
                <a:cs typeface="Arial"/>
              </a:rPr>
              <a:t>t sous licence Creative Commons</a:t>
            </a:r>
            <a:r>
              <a:rPr lang="fr-CH" sz="1200" dirty="0">
                <a:solidFill>
                  <a:schemeClr val="bg1"/>
                </a:solidFill>
                <a:latin typeface="TheSansOsF Plain" panose="020B0502050302020203" pitchFamily="34" charset="0"/>
                <a:ea typeface="Times New Roman"/>
                <a:cs typeface="Arial"/>
              </a:rPr>
              <a:t> Attri</a:t>
            </a:r>
            <a:r>
              <a:rPr lang="fr-CH" sz="1200" dirty="0">
                <a:solidFill>
                  <a:schemeClr val="bg1"/>
                </a:solidFill>
                <a:latin typeface="TheSansOsF Plain" panose="020B0502050302020203" pitchFamily="34" charset="0"/>
                <a:ea typeface="Calibri"/>
                <a:cs typeface="Arial"/>
              </a:rPr>
              <a:t>bution - Partage dans les mêmes c</a:t>
            </a:r>
            <a:r>
              <a:rPr lang="fr-CH" sz="1200" dirty="0">
                <a:solidFill>
                  <a:schemeClr val="bg1"/>
                </a:solidFill>
                <a:latin typeface="TheSansOsF Plain" panose="020B0502050302020203" pitchFamily="34" charset="0"/>
                <a:ea typeface="Times New Roman"/>
                <a:cs typeface="Arial"/>
              </a:rPr>
              <a:t>onditions 4.0 International </a:t>
            </a:r>
            <a:r>
              <a:rPr lang="fr-CH" sz="1200" dirty="0">
                <a:solidFill>
                  <a:schemeClr val="bg1">
                    <a:lumMod val="75000"/>
                  </a:schemeClr>
                </a:solidFill>
                <a:latin typeface="TheSansOsF Plain" panose="020B0502050302020203" pitchFamily="34" charset="0"/>
                <a:ea typeface="Calibri"/>
                <a:cs typeface="Times New Roman"/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http://creativecommons.org/licenses/by-sa/4.0/deed.fr</a:t>
            </a:r>
            <a:endParaRPr lang="fr-CH" sz="1200" dirty="0">
              <a:solidFill>
                <a:schemeClr val="bg1">
                  <a:lumMod val="75000"/>
                </a:schemeClr>
              </a:solidFill>
              <a:latin typeface="TheSansOsF Plain" panose="020B0502050302020203" pitchFamily="34" charset="0"/>
              <a:ea typeface="Calibri"/>
              <a:cs typeface="Times New Roman"/>
            </a:endParaRPr>
          </a:p>
          <a:p>
            <a:r>
              <a:rPr lang="fr-CH" sz="1200" dirty="0">
                <a:solidFill>
                  <a:schemeClr val="bg1"/>
                </a:solidFill>
                <a:latin typeface="TheSansOsF Plain" panose="020B0502050302020203" pitchFamily="34" charset="0"/>
                <a:ea typeface="Calibri"/>
                <a:cs typeface="Times New Roman"/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https://doi.org/10.5281/zenodo.10033037</a:t>
            </a:r>
            <a:endParaRPr lang="fr-CH" sz="1200" dirty="0">
              <a:solidFill>
                <a:schemeClr val="bg1"/>
              </a:solidFill>
              <a:latin typeface="TheSansOsF Plain" panose="020B0502050302020203" pitchFamily="34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8913654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263497B7B67247897B69451B05C847" ma:contentTypeVersion="12" ma:contentTypeDescription="Crée un document." ma:contentTypeScope="" ma:versionID="53e8258e694fa64ef6cc3f657cd5bb67">
  <xsd:schema xmlns:xsd="http://www.w3.org/2001/XMLSchema" xmlns:xs="http://www.w3.org/2001/XMLSchema" xmlns:p="http://schemas.microsoft.com/office/2006/metadata/properties" xmlns:ns3="80f8ec2b-a872-41a8-952d-5009f613b237" xmlns:ns4="5dd22e85-5fb1-4cf2-814e-7a8fa9d8961b" targetNamespace="http://schemas.microsoft.com/office/2006/metadata/properties" ma:root="true" ma:fieldsID="6e8a710cbc8ae3629ff3dad3f31e2bf3" ns3:_="" ns4:_="">
    <xsd:import namespace="80f8ec2b-a872-41a8-952d-5009f613b237"/>
    <xsd:import namespace="5dd22e85-5fb1-4cf2-814e-7a8fa9d896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f8ec2b-a872-41a8-952d-5009f613b23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d22e85-5fb1-4cf2-814e-7a8fa9d896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9096937-B6AE-451F-9F43-7992190355D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A34C4A6-A6D1-459C-A744-1B1173C4BEF6}">
  <ds:schemaRefs>
    <ds:schemaRef ds:uri="http://purl.org/dc/elements/1.1/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5dd22e85-5fb1-4cf2-814e-7a8fa9d8961b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80f8ec2b-a872-41a8-952d-5009f613b237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4A63EFA-4752-40D1-8CAA-8E82088591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f8ec2b-a872-41a8-952d-5009f613b237"/>
    <ds:schemaRef ds:uri="5dd22e85-5fb1-4cf2-814e-7a8fa9d896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2480</TotalTime>
  <Words>350</Words>
  <Application>Microsoft Office PowerPoint</Application>
  <PresentationFormat>Personnalisé</PresentationFormat>
  <Paragraphs>52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Calibri</vt:lpstr>
      <vt:lpstr>TheSansOsF Bold</vt:lpstr>
      <vt:lpstr>TheSansOsF ExtraBold</vt:lpstr>
      <vt:lpstr>TheSansOsF Light</vt:lpstr>
      <vt:lpstr>TheSansOsF Plain</vt:lpstr>
      <vt:lpstr>Thème Office</vt:lpstr>
      <vt:lpstr>Présentation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voies de l'open access</dc:title>
  <dc:creator>Claire Wuillemin;Bibliothèque de l'UNIGE;Jean-Blaise.Claivaz@unige.ch;Dimitri.Donze@unige.ch;Floriane.Muller@unige.ch;Christopher.Kaiser@unige.ch;Anouk.Santos@unige.ch</dc:creator>
  <cp:lastModifiedBy>Floriane Sophie Muller</cp:lastModifiedBy>
  <cp:revision>377</cp:revision>
  <cp:lastPrinted>2020-10-12T11:13:12Z</cp:lastPrinted>
  <dcterms:created xsi:type="dcterms:W3CDTF">2011-11-23T15:39:26Z</dcterms:created>
  <dcterms:modified xsi:type="dcterms:W3CDTF">2023-10-23T15:40:22Z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0x01010081263497B7B67247897B69451B05C847</vt:lpwstr>
  </property>
</Properties>
</file>