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1"/>
    <p:sldMasterId id="2147483870" r:id="rId2"/>
  </p:sldMasterIdLst>
  <p:notesMasterIdLst>
    <p:notesMasterId r:id="rId25"/>
  </p:notesMasterIdLst>
  <p:handoutMasterIdLst>
    <p:handoutMasterId r:id="rId26"/>
  </p:handoutMasterIdLst>
  <p:sldIdLst>
    <p:sldId id="256" r:id="rId3"/>
    <p:sldId id="508" r:id="rId4"/>
    <p:sldId id="565" r:id="rId5"/>
    <p:sldId id="517" r:id="rId6"/>
    <p:sldId id="501" r:id="rId7"/>
    <p:sldId id="515" r:id="rId8"/>
    <p:sldId id="516" r:id="rId9"/>
    <p:sldId id="518" r:id="rId10"/>
    <p:sldId id="519" r:id="rId11"/>
    <p:sldId id="404" r:id="rId12"/>
    <p:sldId id="509" r:id="rId13"/>
    <p:sldId id="433" r:id="rId14"/>
    <p:sldId id="434" r:id="rId15"/>
    <p:sldId id="505" r:id="rId16"/>
    <p:sldId id="435" r:id="rId17"/>
    <p:sldId id="436" r:id="rId18"/>
    <p:sldId id="510" r:id="rId19"/>
    <p:sldId id="440" r:id="rId20"/>
    <p:sldId id="437" r:id="rId21"/>
    <p:sldId id="441" r:id="rId22"/>
    <p:sldId id="566" r:id="rId23"/>
    <p:sldId id="507" r:id="rId24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88689" autoAdjust="0"/>
  </p:normalViewPr>
  <p:slideViewPr>
    <p:cSldViewPr>
      <p:cViewPr>
        <p:scale>
          <a:sx n="92" d="100"/>
          <a:sy n="92" d="100"/>
        </p:scale>
        <p:origin x="9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D8250-C5EE-454C-882D-E41981A0C780}" type="datetimeFigureOut">
              <a:rPr lang="fr-FR" smtClean="0"/>
              <a:t>15/12/2023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F56BB-B69F-4ABC-89EF-99181E9819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006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8B19F-D127-4FB0-A50F-C02DCB7CD457}" type="datetimeFigureOut">
              <a:rPr lang="fr-FR" smtClean="0"/>
              <a:t>15/12/2023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B724F-C886-4176-BD31-FEB7AAADF5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905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808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156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888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5034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1401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103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832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29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139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5373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4988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4633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4407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25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79927" y="4716661"/>
            <a:ext cx="5439409" cy="446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8140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148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A0D4-F200-40B2-96AE-AD0CD2C40B05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29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38B6-26D4-41CC-A1A9-5EE3622E14B8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6EFA-2AA6-40ED-96CC-860A1594587A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638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87EDF66-67F8-4B13-AF4C-0E6F6FEBEDAB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949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3DD5-160A-4077-ABFC-849C62092F42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038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2536-522D-43F0-953D-8BF6BC7CE5D9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229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E06-E68C-4976-83E3-BCBB9A491E9D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2735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2065-0963-4E32-999E-4284091E8047}" type="datetime1">
              <a:rPr lang="fr-FR" smtClean="0"/>
              <a:t>15/12/2023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206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E840-B148-4347-BA86-F1220CE859BE}" type="datetime1">
              <a:rPr lang="fr-FR" smtClean="0"/>
              <a:t>15/12/2023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328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34F5-8058-4696-AFD2-55B2684322B0}" type="datetime1">
              <a:rPr lang="fr-FR" smtClean="0"/>
              <a:t>15/12/2023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470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FC46-4C6E-4C50-BFCB-0276DA5487E3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6422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D27E-7634-4026-9D6E-79016B33D9A9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79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6111-2B42-475B-85FC-1C8E4EC89CF7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98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C67F-AB27-40A1-9B16-C99170BA87FA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196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E8AA-3CE5-4BD4-BD5B-6553D279FECF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765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62"/>
          <p:cNvSpPr txBox="1">
            <a:spLocks noGrp="1"/>
          </p:cNvSpPr>
          <p:nvPr>
            <p:ph type="ctrTitle"/>
          </p:nvPr>
        </p:nvSpPr>
        <p:spPr>
          <a:xfrm>
            <a:off x="996631" y="2671851"/>
            <a:ext cx="4523699" cy="154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91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551A-FC5F-4246-9248-1293B76F997E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36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18CE-25DD-4F41-B3CE-CFAD2CB2035E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48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4C2C9-D80F-4566-B8E2-2A1E8365BA1C}" type="datetime1">
              <a:rPr lang="fr-FR" smtClean="0"/>
              <a:t>15/12/2023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80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B5AF-1F74-4791-9D8E-9FAF596D6112}" type="datetime1">
              <a:rPr lang="fr-FR" smtClean="0"/>
              <a:t>15/12/2023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5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1225-37E2-4958-86D3-70547D5CC182}" type="datetime1">
              <a:rPr lang="fr-FR" smtClean="0"/>
              <a:t>15/12/2023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80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56FF-DBCC-452F-A9F1-42C36F05FBBE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43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C960-E82E-4782-9AE1-78D3583BEA2F}" type="datetime1">
              <a:rPr lang="fr-FR" smtClean="0"/>
              <a:t>15/12/2023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42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F5137-0F4C-437C-90F8-A3D44D1B48BD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CC BY NC SA - Raphaëlle Bats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407C250-3AAA-4FF5-B6E1-A2C7EEB9ECB2}" type="datetime1">
              <a:rPr lang="fr-FR" smtClean="0"/>
              <a:t>15/12/2023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CC BY NC SA - Raphaëlle Bats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E32DCAD-C1BB-4ED6-9CFA-DED71E959DC4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0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4" r:id="rId12"/>
  </p:sldLayoutIdLst>
  <p:hf hd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fr.m.wikipedia.org/wiki/Fichier:Seattle_Public_Library.jpg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raphaellebats.blogspot.com/2020/03/seminaire-bib-covid.html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s://www.francebleu.fr/infos/culture-loisirs/les-bibliotheques-de-chateauroux-maintiennent-leurs-services-pendant-le-reconfinement-160432996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10" Type="http://schemas.openxmlformats.org/officeDocument/2006/relationships/hyperlink" Target="https://www.tubize-tuclasakoi.be/blog/2020/03/13/covid-19-fermeture-des-bibliotheques/" TargetMode="External"/><Relationship Id="rId4" Type="http://schemas.openxmlformats.org/officeDocument/2006/relationships/image" Target="../media/image10.jpeg"/><Relationship Id="rId9" Type="http://schemas.openxmlformats.org/officeDocument/2006/relationships/hyperlink" Target="https://www.mediatheques-terre-atlantique.fr/actualites/fermeture-des-mediatheques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dbu.fr/actualites/communique-les-bu-nont-jamais-cesse-daccueillir-les-etudia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r-FR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Advocacy</a:t>
            </a:r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bibliothèque </a:t>
            </a:r>
            <a:b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Session 1 : enjeux, définitions et histoire</a:t>
            </a:r>
            <a:endParaRPr lang="fr-FR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663B94DB-E476-4361-B350-D278486609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Raphaëlle Bats</a:t>
            </a:r>
          </a:p>
          <a:p>
            <a:r>
              <a:rPr lang="fr-FR" dirty="0"/>
              <a:t>2023</a:t>
            </a:r>
          </a:p>
          <a:p>
            <a:endParaRPr lang="fr-F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8A7738A-8FA3-2DF8-AEE7-66276412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38011"/>
            <a:ext cx="1127199" cy="39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508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0971DA-3BCE-40D5-9008-0435069E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Advocacy</a:t>
            </a:r>
            <a:r>
              <a:rPr lang="fr-F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? Plaidoyer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DFF726-4835-035D-4C3D-B8A6196C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B5B3BF-1376-1E0B-9235-7C4C4A61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22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BRAINSTORMING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CEE4AA8-6EDF-4876-8265-06E556750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Advocacy</a:t>
            </a:r>
            <a:r>
              <a:rPr lang="fr-FR" dirty="0"/>
              <a:t> ?</a:t>
            </a:r>
          </a:p>
          <a:p>
            <a:endParaRPr lang="fr-FR" dirty="0"/>
          </a:p>
          <a:p>
            <a:r>
              <a:rPr lang="fr-FR" dirty="0"/>
              <a:t>Donner des verbes illustrant l’</a:t>
            </a:r>
            <a:r>
              <a:rPr lang="fr-FR" dirty="0" err="1"/>
              <a:t>advocacy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94" name="Google Shape;94;p4"/>
          <p:cNvSpPr txBox="1"/>
          <p:nvPr/>
        </p:nvSpPr>
        <p:spPr>
          <a:xfrm>
            <a:off x="675650" y="4991776"/>
            <a:ext cx="7846200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52D8AC5-0CC9-BC01-EE18-1A513EEF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74F5685-FB02-58C3-CC17-1929DEB2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420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800" dirty="0"/>
              <a:t>Définition</a:t>
            </a:r>
            <a:endParaRPr sz="280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F22E93C-18F0-4164-913E-8C8233FAF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Advocacy</a:t>
            </a:r>
            <a:endParaRPr lang="fr-FR" dirty="0"/>
          </a:p>
          <a:p>
            <a:pPr lvl="1"/>
            <a:r>
              <a:rPr lang="fr-FR" sz="1800" dirty="0"/>
              <a:t>Traduction : plaidoyer</a:t>
            </a:r>
          </a:p>
          <a:p>
            <a:endParaRPr lang="fr-FR" dirty="0"/>
          </a:p>
          <a:p>
            <a:r>
              <a:rPr lang="fr-FR" dirty="0"/>
              <a:t>Définition : </a:t>
            </a:r>
          </a:p>
          <a:p>
            <a:pPr lvl="1"/>
            <a:r>
              <a:rPr lang="fr-FR" sz="1800" dirty="0"/>
              <a:t>Se faire l’avocat 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</a:rPr>
              <a:t>de quelque chose</a:t>
            </a:r>
            <a:r>
              <a:rPr lang="fr-FR" sz="1800" dirty="0"/>
              <a:t>, en construire 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</a:rPr>
              <a:t>la défense </a:t>
            </a:r>
            <a:r>
              <a:rPr lang="fr-FR" sz="1800" dirty="0"/>
              <a:t>et 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</a:rPr>
              <a:t>l’incarner</a:t>
            </a:r>
            <a:r>
              <a:rPr lang="fr-FR" sz="1800" dirty="0"/>
              <a:t> devant un 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</a:rPr>
              <a:t>auditoire</a:t>
            </a:r>
            <a:r>
              <a:rPr lang="fr-FR" sz="1800" dirty="0"/>
              <a:t> à convaincre en vue </a:t>
            </a:r>
            <a:r>
              <a:rPr lang="fr-FR" sz="1800" dirty="0">
                <a:solidFill>
                  <a:schemeClr val="accent2">
                    <a:lumMod val="75000"/>
                  </a:schemeClr>
                </a:solidFill>
              </a:rPr>
              <a:t>d’un gain</a:t>
            </a:r>
            <a:r>
              <a:rPr lang="fr-FR" sz="1800" dirty="0"/>
              <a:t>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94" name="Google Shape;94;p4"/>
          <p:cNvSpPr txBox="1"/>
          <p:nvPr/>
        </p:nvSpPr>
        <p:spPr>
          <a:xfrm>
            <a:off x="675650" y="4991776"/>
            <a:ext cx="7846200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6F25D1-6A4B-15AF-AE1C-88E149A5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2B2B71-4E58-38F8-B193-1D41946DC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19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800" dirty="0"/>
              <a:t>Usages</a:t>
            </a:r>
            <a:endParaRPr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CDD9C8-E199-47AB-97FA-B68A55FB2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960503"/>
            <a:ext cx="7980368" cy="40233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Politique : Usage premier</a:t>
            </a:r>
          </a:p>
          <a:p>
            <a:endParaRPr lang="fr-FR" dirty="0"/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Être l’avocat </a:t>
            </a:r>
            <a:r>
              <a:rPr lang="fr-FR" dirty="0"/>
              <a:t>: groupe de soutien organisé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 et pour Construire une défense </a:t>
            </a:r>
            <a:r>
              <a:rPr lang="fr-FR" dirty="0"/>
              <a:t>: pour en général des groupes, minorités, personnes invisibilisées, etc., et qui ont du mal à faire entendre leur voix, ou carrément à prendre la parole.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L’incarner </a:t>
            </a:r>
            <a:r>
              <a:rPr lang="fr-FR" dirty="0"/>
              <a:t>: par des actions comme interpellations, manifestations, articles, actions événements, etc.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Devant un auditoire à convaincre </a:t>
            </a:r>
            <a:r>
              <a:rPr lang="fr-FR" dirty="0"/>
              <a:t>: gouvernements, médias, grand-public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En vue d’un gain </a:t>
            </a:r>
            <a:r>
              <a:rPr lang="fr-FR" dirty="0"/>
              <a:t>: faire entendre ces voix (plaidoyer), faire changer des législations ou des politiques publiques (lobbying, une partie du plaidoyer)</a:t>
            </a:r>
          </a:p>
          <a:p>
            <a:endParaRPr lang="fr-FR" dirty="0"/>
          </a:p>
        </p:txBody>
      </p:sp>
      <p:sp>
        <p:nvSpPr>
          <p:cNvPr id="109" name="Google Shape;109;p5"/>
          <p:cNvSpPr txBox="1"/>
          <p:nvPr/>
        </p:nvSpPr>
        <p:spPr>
          <a:xfrm>
            <a:off x="107504" y="5859534"/>
            <a:ext cx="7846200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1100" i="1" dirty="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ts val="1400"/>
            </a:pPr>
            <a:r>
              <a:rPr lang="fr-FR" sz="1400" b="1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Exemple : </a:t>
            </a:r>
            <a:r>
              <a:rPr lang="fr-FR" sz="1400" i="1" dirty="0" err="1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Act</a:t>
            </a:r>
            <a:r>
              <a:rPr lang="fr-FR" sz="1400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-Up</a:t>
            </a:r>
            <a:endParaRPr sz="1400" i="1" dirty="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E572932-C8F5-97F7-023A-CF48BB10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E0EC01-B013-44DF-B670-1E52D7D1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628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en" sz="2800" dirty="0"/>
              <a:t>Usages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D80E26F-AB2C-49A7-9E71-241DAD74C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18464"/>
            <a:ext cx="8124384" cy="402336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Psychologique / psychiatrique :</a:t>
            </a:r>
          </a:p>
          <a:p>
            <a:endParaRPr lang="fr-FR" dirty="0"/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Être l’avocat : </a:t>
            </a:r>
            <a:r>
              <a:rPr lang="fr-FR" dirty="0"/>
              <a:t>groupe de soutien organisé, type association</a:t>
            </a:r>
          </a:p>
          <a:p>
            <a:r>
              <a:rPr lang="fr-FR" sz="2100" dirty="0">
                <a:solidFill>
                  <a:schemeClr val="accent2">
                    <a:lumMod val="75000"/>
                  </a:schemeClr>
                </a:solidFill>
              </a:rPr>
              <a:t>De et pour Construire une défense </a:t>
            </a:r>
            <a:r>
              <a:rPr lang="fr-FR" dirty="0"/>
              <a:t>: pour représenter les paroles des victimes, des personnes dont la maladie rend difficile l’expression, leur prise en compte et leur respect.</a:t>
            </a:r>
          </a:p>
          <a:p>
            <a:r>
              <a:rPr lang="fr-FR" sz="2100" dirty="0">
                <a:solidFill>
                  <a:schemeClr val="accent2">
                    <a:lumMod val="75000"/>
                  </a:schemeClr>
                </a:solidFill>
              </a:rPr>
              <a:t>L’incarner</a:t>
            </a:r>
            <a:r>
              <a:rPr lang="fr-FR" dirty="0"/>
              <a:t> : par des actions tournées autour de l’accompagnement, mais aussi de la représentation et de l’interpellation, et enfin par la proposition d’espaces dédiées à ces paroles. &gt; médiation sociale</a:t>
            </a:r>
          </a:p>
          <a:p>
            <a:r>
              <a:rPr lang="fr-FR" sz="2100" dirty="0">
                <a:solidFill>
                  <a:schemeClr val="accent2">
                    <a:lumMod val="75000"/>
                  </a:schemeClr>
                </a:solidFill>
              </a:rPr>
              <a:t>Devant un auditoire à convaincre </a:t>
            </a:r>
            <a:r>
              <a:rPr lang="fr-FR" dirty="0"/>
              <a:t>: soignants, gouvernements, médias, grand-public</a:t>
            </a:r>
          </a:p>
          <a:p>
            <a:r>
              <a:rPr lang="fr-FR" sz="2100" dirty="0">
                <a:solidFill>
                  <a:schemeClr val="accent2">
                    <a:lumMod val="75000"/>
                  </a:schemeClr>
                </a:solidFill>
              </a:rPr>
              <a:t>En vue d’un gain </a:t>
            </a:r>
            <a:r>
              <a:rPr lang="fr-FR" dirty="0"/>
              <a:t>: </a:t>
            </a:r>
            <a:r>
              <a:rPr lang="fr-FR" dirty="0" err="1"/>
              <a:t>empowerment</a:t>
            </a:r>
            <a:r>
              <a:rPr lang="fr-FR" dirty="0"/>
              <a:t> des personnes</a:t>
            </a:r>
          </a:p>
          <a:p>
            <a:endParaRPr lang="fr-FR" dirty="0"/>
          </a:p>
        </p:txBody>
      </p:sp>
      <p:sp>
        <p:nvSpPr>
          <p:cNvPr id="85" name="Shape 85"/>
          <p:cNvSpPr txBox="1"/>
          <p:nvPr/>
        </p:nvSpPr>
        <p:spPr>
          <a:xfrm>
            <a:off x="179512" y="6381328"/>
            <a:ext cx="7846200" cy="394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fr-FR" b="1" i="1" dirty="0">
                <a:latin typeface="Lora"/>
                <a:ea typeface="Lora"/>
                <a:cs typeface="Lora"/>
                <a:sym typeface="Lora"/>
              </a:rPr>
              <a:t>Exemple : </a:t>
            </a:r>
            <a:r>
              <a:rPr lang="fr-FR" i="1" dirty="0" err="1">
                <a:latin typeface="Lora"/>
                <a:ea typeface="Lora"/>
                <a:cs typeface="Lora"/>
                <a:sym typeface="Lora"/>
              </a:rPr>
              <a:t>Advocacy</a:t>
            </a:r>
            <a:r>
              <a:rPr lang="fr-FR" i="1" dirty="0">
                <a:latin typeface="Lora"/>
                <a:ea typeface="Lora"/>
                <a:cs typeface="Lora"/>
                <a:sym typeface="Lora"/>
              </a:rPr>
              <a:t>-France</a:t>
            </a:r>
            <a:endParaRPr i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581AB0-7763-955B-E078-B6192B05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4579CC-9EF0-2364-1AF0-B749D160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86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800" dirty="0"/>
              <a:t>Usages</a:t>
            </a:r>
            <a:endParaRPr sz="280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C0A01FF-2FA4-4330-8314-7AFB603BA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58" y="2276872"/>
            <a:ext cx="8124384" cy="3591272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Markéting</a:t>
            </a:r>
          </a:p>
          <a:p>
            <a:endParaRPr lang="fr-FR" dirty="0"/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Être l’avocat </a:t>
            </a:r>
            <a:r>
              <a:rPr lang="fr-FR" dirty="0"/>
              <a:t>: un groupe, mais composé d’une série d’individus, liés par des intérêts communs, mais non organisés. Peut se faire par les employés eux-mêmes (</a:t>
            </a:r>
            <a:r>
              <a:rPr lang="fr-FR" dirty="0" err="1"/>
              <a:t>employee</a:t>
            </a:r>
            <a:r>
              <a:rPr lang="fr-FR" dirty="0"/>
              <a:t> </a:t>
            </a:r>
            <a:r>
              <a:rPr lang="fr-FR" dirty="0" err="1"/>
              <a:t>advocacy</a:t>
            </a:r>
            <a:r>
              <a:rPr lang="fr-FR" dirty="0"/>
              <a:t>)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 et pour Construire une défense </a:t>
            </a:r>
            <a:r>
              <a:rPr lang="fr-FR" dirty="0"/>
              <a:t>: pour promouvoir un produit ou une marque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L’incarner</a:t>
            </a:r>
            <a:r>
              <a:rPr lang="fr-FR" dirty="0"/>
              <a:t> : par des actions de présentation et de promotion (communication)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Devant un auditoire à convaincre </a:t>
            </a:r>
            <a:r>
              <a:rPr lang="fr-FR" dirty="0"/>
              <a:t>: public habituel de la personne, ses réseaux et notamment ses réseaux sociaux numériques.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En vue d’un gain </a:t>
            </a:r>
            <a:r>
              <a:rPr lang="fr-FR" dirty="0"/>
              <a:t>: pour la marque : visibilité et promotion positive, pour les avocats : gagner encore en crédits d’influence (produit obtenus très tôt), obtenir des produits gratuits.</a:t>
            </a:r>
          </a:p>
          <a:p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137" name="Google Shape;137;p7"/>
          <p:cNvSpPr txBox="1"/>
          <p:nvPr/>
        </p:nvSpPr>
        <p:spPr>
          <a:xfrm>
            <a:off x="251520" y="6237312"/>
            <a:ext cx="8496944" cy="62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fr-FR" sz="1400" b="1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Exemple : </a:t>
            </a:r>
            <a:r>
              <a:rPr lang="fr-FR" sz="1400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toutes les démarches d’envoi de produits aux influenceurs Instagram et </a:t>
            </a:r>
            <a:r>
              <a:rPr lang="fr-FR" sz="1400" i="1" dirty="0" err="1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YouTubeurs</a:t>
            </a:r>
            <a:r>
              <a:rPr lang="fr-FR" sz="1400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. Note : voir l’article dans Livre-Hebdo sur les maisons d’édition et les </a:t>
            </a:r>
            <a:r>
              <a:rPr lang="fr-FR" sz="1400" i="1" dirty="0" err="1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Booktubeurs</a:t>
            </a:r>
            <a:r>
              <a:rPr lang="fr-FR" sz="1400" i="1" dirty="0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.</a:t>
            </a:r>
            <a:endParaRPr sz="1400" dirty="0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C3E87C-711E-AE6F-3180-4745BDAF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7C03F9-E571-155B-F964-4989BB9B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66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400" dirty="0">
                <a:latin typeface="Quattrocento Sans"/>
                <a:ea typeface="Quattrocento Sans"/>
                <a:cs typeface="Quattrocento Sans"/>
                <a:sym typeface="Quattrocento Sans"/>
              </a:rPr>
              <a:t>Et pour les bibliothèques ?</a:t>
            </a:r>
            <a:endParaRPr sz="240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E2C3878A-2DF7-45CF-BF4F-EDF6BC86B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Reprise de l’usage politique du terme, mais avec une petite touche de markéting.</a:t>
            </a:r>
          </a:p>
          <a:p>
            <a:endParaRPr lang="fr-FR" dirty="0"/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Être l’avocat </a:t>
            </a:r>
            <a:r>
              <a:rPr lang="fr-FR" dirty="0"/>
              <a:t>: une bibliothèque elle-même mais plus vraisemblablement une association de professionnels des bibliothèques. Repose aussi parfois sur la mobilisation des agents, des usagers ou d’ambassadeurs.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 et pour Construire une défense </a:t>
            </a:r>
            <a:r>
              <a:rPr lang="fr-FR" dirty="0"/>
              <a:t>: pour promouvoir l’utilité des bibliothèques dans une société qui les voit en voie d’extinction.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L’incarner </a:t>
            </a:r>
            <a:r>
              <a:rPr lang="fr-FR" dirty="0"/>
              <a:t>: par des actions comme interpellations, manifestations, articles, actions événements, etc.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Devant un auditoire à convaincre </a:t>
            </a:r>
            <a:r>
              <a:rPr lang="fr-FR" dirty="0"/>
              <a:t>: les élus et les décideurs, les gouvernements, les médias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En vue d’un gain </a:t>
            </a:r>
            <a:r>
              <a:rPr lang="fr-FR" dirty="0"/>
              <a:t>: gagner en reconnaissance, être plus au cœur des politiques publiques, et obtenir des financements (ou ne pas perdre de budget).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679F34-9149-620C-3178-CC27ACF8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4EB671-CE23-8EC7-A10F-3095083C6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500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800" dirty="0"/>
              <a:t>Advocacy en bib</a:t>
            </a:r>
            <a:endParaRPr sz="280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2AE33C9-7693-4657-92CB-D8C3394FD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Connaissez-vous d’autres campagnes d’</a:t>
            </a:r>
            <a:r>
              <a:rPr lang="fr-FR" dirty="0" err="1"/>
              <a:t>advocacy</a:t>
            </a:r>
            <a:r>
              <a:rPr lang="fr-FR" dirty="0"/>
              <a:t> menées par des bibliothèques ?</a:t>
            </a:r>
          </a:p>
          <a:p>
            <a:endParaRPr lang="fr-FR" dirty="0"/>
          </a:p>
        </p:txBody>
      </p:sp>
      <p:sp>
        <p:nvSpPr>
          <p:cNvPr id="92" name="Google Shape;92;p4"/>
          <p:cNvSpPr txBox="1"/>
          <p:nvPr/>
        </p:nvSpPr>
        <p:spPr>
          <a:xfrm>
            <a:off x="1259632" y="3397202"/>
            <a:ext cx="7031099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endParaRPr sz="1200" b="1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675650" y="4991776"/>
            <a:ext cx="7846200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BBD0A0-E659-BC57-05A9-9D3DBAF4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79FC18-DFF2-A77B-3D3A-22C74F13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979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89F3B-75D4-4CCA-945B-66DDCF87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Toute petite histoire de l’</a:t>
            </a:r>
            <a:r>
              <a:rPr lang="fr-FR" dirty="0" err="1"/>
              <a:t>advocacy</a:t>
            </a:r>
            <a:r>
              <a:rPr lang="fr-FR" dirty="0"/>
              <a:t> en bibliothèque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000" i="1" cap="non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Mais vraiment toute petite</a:t>
            </a:r>
            <a:endParaRPr lang="fr-FR" sz="2000" dirty="0"/>
          </a:p>
          <a:p>
            <a:pPr algn="ctr"/>
            <a:endParaRPr lang="fr-FR" sz="36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ECE812-0E50-D4BA-CE7A-43ADD9F1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DE9457-59FD-07FF-1845-B98897DB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64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768096" y="585216"/>
            <a:ext cx="5532096" cy="104358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fr-FR" dirty="0"/>
              <a:t>Un jour, Putnam vint à L’</a:t>
            </a:r>
            <a:endParaRPr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B04A635-DC78-4F4E-B9A0-F53EC6C4F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07925"/>
            <a:ext cx="2631926" cy="598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mazon.fr - Bowling Alone: The Collapse And Revival Of American Community -  Putnam, Robert - Livres">
            <a:extLst>
              <a:ext uri="{FF2B5EF4-FFF2-40B4-BE49-F238E27FC236}">
                <a16:creationId xmlns:a16="http://schemas.microsoft.com/office/drawing/2014/main" id="{2AC77397-FF2F-4CED-981B-FBD0F8912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17" y="2228085"/>
            <a:ext cx="2356927" cy="358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4C3EBCC5-EC66-A1D3-6BD4-CD6BFC0E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BA7DF57-3D38-8991-297F-98DAA79A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95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Bonjour !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1E4EF5-B985-4174-A87F-A2543DF353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sz="2000" dirty="0"/>
              <a:t>Dr. Raphaëlle Bats</a:t>
            </a:r>
          </a:p>
          <a:p>
            <a:pPr lvl="1"/>
            <a:r>
              <a:rPr lang="fr-FR" dirty="0"/>
              <a:t>Co-</a:t>
            </a:r>
            <a:r>
              <a:rPr lang="fr-FR" dirty="0" err="1"/>
              <a:t>resp</a:t>
            </a:r>
            <a:r>
              <a:rPr lang="fr-FR" dirty="0"/>
              <a:t> </a:t>
            </a:r>
            <a:r>
              <a:rPr lang="fr-FR" dirty="0" err="1"/>
              <a:t>Urfist</a:t>
            </a:r>
            <a:r>
              <a:rPr lang="fr-FR" dirty="0"/>
              <a:t> de Bordeaux</a:t>
            </a:r>
          </a:p>
          <a:p>
            <a:pPr lvl="1"/>
            <a:r>
              <a:rPr lang="fr-FR" dirty="0"/>
              <a:t>Université de Bordeaux</a:t>
            </a:r>
          </a:p>
          <a:p>
            <a:pPr lvl="1"/>
            <a:r>
              <a:rPr lang="fr-FR" dirty="0"/>
              <a:t>Centre Emile Durkheim</a:t>
            </a:r>
          </a:p>
          <a:p>
            <a:pPr lvl="0"/>
            <a:endParaRPr lang="fr-FR" sz="2000" dirty="0"/>
          </a:p>
          <a:p>
            <a:pPr lvl="0"/>
            <a:r>
              <a:rPr lang="fr-FR" sz="2000" dirty="0"/>
              <a:t>Membre de </a:t>
            </a:r>
          </a:p>
          <a:p>
            <a:pPr lvl="1"/>
            <a:r>
              <a:rPr lang="fr-FR" dirty="0"/>
              <a:t>IAP - IFLA, </a:t>
            </a:r>
          </a:p>
          <a:p>
            <a:pPr lvl="1"/>
            <a:r>
              <a:rPr lang="fr-FR" dirty="0"/>
              <a:t>ELSIA-EG – EBLIDA</a:t>
            </a:r>
          </a:p>
          <a:p>
            <a:pPr lvl="1"/>
            <a:r>
              <a:rPr lang="fr-FR" dirty="0"/>
              <a:t>WG Citizen Science - LIBER</a:t>
            </a:r>
          </a:p>
          <a:p>
            <a:pPr lvl="0"/>
            <a:endParaRPr lang="fr-FR" sz="2000" dirty="0"/>
          </a:p>
          <a:p>
            <a:pPr lvl="0"/>
            <a:r>
              <a:rPr lang="fr-FR" dirty="0"/>
              <a:t>Contact</a:t>
            </a:r>
          </a:p>
          <a:p>
            <a:pPr lvl="1"/>
            <a:r>
              <a:rPr lang="fr-FR" dirty="0"/>
              <a:t>rbats.pro@gmail.com</a:t>
            </a:r>
          </a:p>
          <a:p>
            <a:pPr lvl="1"/>
            <a:r>
              <a:rPr lang="fr-FR" dirty="0"/>
              <a:t>Twitter : @knitandb</a:t>
            </a:r>
          </a:p>
          <a:p>
            <a:endParaRPr lang="fr-FR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A20DBCB7-1DBC-44B9-97E8-66C409A3F9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87" y="2987675"/>
            <a:ext cx="2057400" cy="2619375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5F0646-E6B6-9C76-99B9-23DE45E2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1BE237-115A-58BD-36F0-D1799B89D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31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768096" y="585216"/>
            <a:ext cx="7290054" cy="97157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fr-FR" dirty="0"/>
              <a:t>Un jour, la bibliothèque de Seattle</a:t>
            </a:r>
            <a:endParaRPr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96784CC-047D-4460-9F7B-454D6CDCA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40319"/>
            <a:ext cx="5040560" cy="378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D2F5B6F-ACF5-4132-BFE5-A41F48444588}"/>
              </a:ext>
            </a:extLst>
          </p:cNvPr>
          <p:cNvSpPr txBox="1"/>
          <p:nvPr/>
        </p:nvSpPr>
        <p:spPr>
          <a:xfrm>
            <a:off x="792713" y="553405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Moody75, Seattle Public Library : </a:t>
            </a:r>
            <a:r>
              <a:rPr lang="fr-FR" sz="1200" dirty="0">
                <a:hlinkClick r:id="rId4"/>
              </a:rPr>
              <a:t>https://fr.m.wikipedia.org/wiki/Fichier:Seattle_Public_Library.jpg</a:t>
            </a:r>
            <a:endParaRPr lang="fr-FR" sz="120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A1E7A7B-FE0C-38C7-64B2-C651E909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C5A0084-5BD7-CC5B-2FC7-062AB1C3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63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768096" y="585216"/>
            <a:ext cx="7290054" cy="111559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fr-FR" sz="4000" dirty="0"/>
              <a:t>Un jour, les bibliothèques fermèrent</a:t>
            </a:r>
            <a:endParaRPr sz="4000" dirty="0"/>
          </a:p>
        </p:txBody>
      </p:sp>
      <p:pic>
        <p:nvPicPr>
          <p:cNvPr id="4098" name="Picture 2" descr="Les bibliothèques de Châteauroux maintiennent leurs services pendant le  reconfinement">
            <a:extLst>
              <a:ext uri="{FF2B5EF4-FFF2-40B4-BE49-F238E27FC236}">
                <a16:creationId xmlns:a16="http://schemas.microsoft.com/office/drawing/2014/main" id="{A5AF0C70-BDAF-4F04-BFA7-EDBFEBB19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44469"/>
            <a:ext cx="3780005" cy="211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OVID-19 : fermeture des bibliothèques | Bibliothèques de Tubize">
            <a:extLst>
              <a:ext uri="{FF2B5EF4-FFF2-40B4-BE49-F238E27FC236}">
                <a16:creationId xmlns:a16="http://schemas.microsoft.com/office/drawing/2014/main" id="{49972A24-A7E4-4A2F-B1A0-793861BA3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72" y="4017563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rieurs Publics: Séminaire : rôle des bibliothèques pendant le covid-19 :  premières infos">
            <a:extLst>
              <a:ext uri="{FF2B5EF4-FFF2-40B4-BE49-F238E27FC236}">
                <a16:creationId xmlns:a16="http://schemas.microsoft.com/office/drawing/2014/main" id="{A5221E2E-1FC1-49D0-8401-03A5EBF4F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14" y="2067015"/>
            <a:ext cx="3028951" cy="227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652F7EE-1A27-476D-ABEC-E0BFEA08E2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6115" y="3383718"/>
            <a:ext cx="3095625" cy="147637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FC9291A-7EE5-4A8C-B6C3-B3781AAE5015}"/>
              </a:ext>
            </a:extLst>
          </p:cNvPr>
          <p:cNvSpPr txBox="1"/>
          <p:nvPr/>
        </p:nvSpPr>
        <p:spPr>
          <a:xfrm>
            <a:off x="3491880" y="5167046"/>
            <a:ext cx="51845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Sources :</a:t>
            </a:r>
          </a:p>
          <a:p>
            <a:r>
              <a:rPr lang="fr-FR" sz="1100" dirty="0">
                <a:hlinkClick r:id="rId7"/>
              </a:rPr>
              <a:t>https://www.francebleu.fr/infos/culture-loisirs/les-bibliotheques-de-chateauroux-maintiennent-leurs-services-pendant-le-reconfinement-1604329964</a:t>
            </a:r>
            <a:endParaRPr lang="fr-FR" sz="1100" dirty="0"/>
          </a:p>
          <a:p>
            <a:r>
              <a:rPr lang="fr-FR" sz="1100" dirty="0">
                <a:hlinkClick r:id="rId8"/>
              </a:rPr>
              <a:t>http://raphaellebats.blogspot.com/2020/03/seminaire-bib-covid.html</a:t>
            </a:r>
            <a:endParaRPr lang="fr-FR" sz="1100" dirty="0"/>
          </a:p>
          <a:p>
            <a:r>
              <a:rPr lang="fr-FR" sz="1100" dirty="0">
                <a:hlinkClick r:id="rId9"/>
              </a:rPr>
              <a:t>https://www.mediatheques-terre-atlantique.fr/actualites/fermeture-des-mediatheques</a:t>
            </a:r>
            <a:endParaRPr lang="fr-FR" sz="1100" dirty="0"/>
          </a:p>
          <a:p>
            <a:r>
              <a:rPr lang="fr-FR" sz="1100" dirty="0">
                <a:hlinkClick r:id="rId10"/>
              </a:rPr>
              <a:t>https://www.tubize-tuclasakoi.be/blog/2020/03/13/covid-19-fermeture-des-bibliotheques/</a:t>
            </a:r>
            <a:endParaRPr lang="fr-FR" sz="1100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3A473E5-6940-0645-A37B-9E73DAD1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5A2A1F-E52D-8F6A-2155-9A56D364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500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Merci ! </a:t>
            </a:r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8DF1D157-DF2C-A420-ED0E-1BA3A52AA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/>
          <a:lstStyle/>
          <a:p>
            <a:r>
              <a:rPr lang="fr-FR" dirty="0"/>
              <a:t>Raphaëlle Bats</a:t>
            </a:r>
          </a:p>
          <a:p>
            <a:r>
              <a:rPr lang="fr-FR" dirty="0"/>
              <a:t>2023</a:t>
            </a:r>
          </a:p>
          <a:p>
            <a:endParaRPr lang="fr-F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E21812-FD22-7A40-4110-E482C0752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38011"/>
            <a:ext cx="1127199" cy="39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02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4A747-1A83-464C-948C-9DDE5028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Préalables et plan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De quoi allons-nous parler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BE62C8-90E9-E91D-02F6-FAE5CE19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E7405B-0DCA-BCF2-3A5B-DDABC7F8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63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dirty="0"/>
              <a:t>Préalable</a:t>
            </a:r>
            <a:endParaRPr dirty="0">
              <a:highlight>
                <a:srgbClr val="FFCD00"/>
              </a:highlight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indent="-228600">
              <a:spcBef>
                <a:spcPts val="0"/>
              </a:spcBef>
              <a:buSzPts val="1400"/>
            </a:pPr>
            <a:r>
              <a:rPr lang="fr-FR" dirty="0"/>
              <a:t>Focus sur les bibliothèques</a:t>
            </a:r>
          </a:p>
          <a:p>
            <a:pPr indent="-228600">
              <a:spcBef>
                <a:spcPts val="0"/>
              </a:spcBef>
              <a:buSzPts val="1400"/>
            </a:pPr>
            <a:endParaRPr lang="fr-FR" dirty="0"/>
          </a:p>
          <a:p>
            <a:pPr indent="-228600">
              <a:spcBef>
                <a:spcPts val="0"/>
              </a:spcBef>
              <a:buSzPts val="1400"/>
            </a:pPr>
            <a:r>
              <a:rPr lang="fr-FR" dirty="0"/>
              <a:t>Bibliothèques = BU, BM, Bib scolaires, centres de documentation publics ou associatifs</a:t>
            </a:r>
          </a:p>
          <a:p>
            <a:pPr indent="-228600">
              <a:spcBef>
                <a:spcPts val="0"/>
              </a:spcBef>
              <a:buSzPts val="1400"/>
            </a:pPr>
            <a:endParaRPr lang="fr-FR" dirty="0"/>
          </a:p>
          <a:p>
            <a:pPr indent="-228600">
              <a:spcBef>
                <a:spcPts val="0"/>
              </a:spcBef>
              <a:buSzPts val="1400"/>
            </a:pPr>
            <a:r>
              <a:rPr lang="fr-FR" dirty="0"/>
              <a:t>Archives, centres de documentation privés = pas de focus sur ces institutions, mais parallèles à faire.</a:t>
            </a:r>
          </a:p>
          <a:p>
            <a:pPr indent="-228600">
              <a:spcBef>
                <a:spcPts val="0"/>
              </a:spcBef>
              <a:buSzPts val="1400"/>
            </a:pPr>
            <a:endParaRPr lang="fr-FR" b="1" dirty="0"/>
          </a:p>
          <a:p>
            <a:pPr indent="-228600">
              <a:spcBef>
                <a:spcPts val="0"/>
              </a:spcBef>
              <a:buSzPts val="1400"/>
            </a:pPr>
            <a:r>
              <a:rPr lang="fr-FR" b="1" dirty="0"/>
              <a:t>Votre participation ! </a:t>
            </a:r>
          </a:p>
          <a:p>
            <a:pPr marL="228600" indent="0">
              <a:spcBef>
                <a:spcPts val="0"/>
              </a:spcBef>
              <a:buSzPts val="1400"/>
              <a:buNone/>
            </a:pPr>
            <a:endParaRPr sz="180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793A2E7-D9B5-678A-9732-911109683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6958C71-60E4-C4E5-CF2D-A13EDEDE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9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Programme de la session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8096" y="2636912"/>
            <a:ext cx="7692336" cy="3672448"/>
          </a:xfrm>
        </p:spPr>
        <p:txBody>
          <a:bodyPr>
            <a:normAutofit/>
          </a:bodyPr>
          <a:lstStyle/>
          <a:p>
            <a:pPr marL="470919" lvl="1" indent="-342900">
              <a:buFont typeface="+mj-lt"/>
              <a:buAutoNum type="arabicPeriod"/>
            </a:pPr>
            <a:r>
              <a:rPr lang="fr-FR" sz="1800" dirty="0"/>
              <a:t>Contexte : des bibliothèques indispensables ?</a:t>
            </a:r>
          </a:p>
          <a:p>
            <a:pPr marL="470919" lvl="1" indent="-342900">
              <a:buFont typeface="+mj-lt"/>
              <a:buAutoNum type="arabicPeriod"/>
            </a:pPr>
            <a:r>
              <a:rPr lang="fr-FR" sz="1800" dirty="0"/>
              <a:t>Définitions</a:t>
            </a:r>
          </a:p>
          <a:p>
            <a:pPr marL="470919" lvl="1" indent="-342900">
              <a:buFont typeface="+mj-lt"/>
              <a:buAutoNum type="arabicPeriod"/>
            </a:pPr>
            <a:r>
              <a:rPr lang="fr-FR" sz="1800" dirty="0"/>
              <a:t>Toute petite histoire de l’</a:t>
            </a:r>
            <a:r>
              <a:rPr lang="fr-FR" sz="1800" dirty="0" err="1"/>
              <a:t>advocacy</a:t>
            </a:r>
            <a:r>
              <a:rPr lang="fr-FR" sz="1800" dirty="0"/>
              <a:t> en bibliothèque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653CDD-5F96-63C6-1224-9C233FD8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F700F7-5972-297B-0F51-410891DB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09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4A747-1A83-464C-948C-9DDE5028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Des bibliothèques indispensables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06B06E-25B8-419D-4ABB-A83EBA38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B07404-CDFB-46CF-85B7-7F8C981A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74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fr-FR" sz="2800" dirty="0"/>
              <a:t>BRAINSTORMING</a:t>
            </a:r>
            <a:endParaRPr sz="280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4AAC87E-B85B-4DE3-9772-10FF0C9B5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bibliothèques sont-elles essentielles ? </a:t>
            </a:r>
          </a:p>
          <a:p>
            <a:endParaRPr lang="fr-FR" dirty="0"/>
          </a:p>
          <a:p>
            <a:pPr lvl="1"/>
            <a:r>
              <a:rPr lang="fr-FR" sz="1800" dirty="0"/>
              <a:t>Donnez des exemples du caractère essentiel / indispensable / utile de la bibliothèque.</a:t>
            </a:r>
          </a:p>
        </p:txBody>
      </p:sp>
      <p:sp>
        <p:nvSpPr>
          <p:cNvPr id="94" name="Google Shape;94;p4"/>
          <p:cNvSpPr txBox="1"/>
          <p:nvPr/>
        </p:nvSpPr>
        <p:spPr>
          <a:xfrm>
            <a:off x="675650" y="4991776"/>
            <a:ext cx="7846200" cy="82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  <a:p>
            <a:pPr>
              <a:spcBef>
                <a:spcPts val="2000"/>
              </a:spcBef>
              <a:buClr>
                <a:srgbClr val="000000"/>
              </a:buClr>
              <a:buSzPts val="1100"/>
            </a:pPr>
            <a:endParaRPr sz="1100" i="1">
              <a:solidFill>
                <a:srgbClr val="000000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622E0C-46AD-716B-0840-01451AA4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E8810E-B783-7A55-7E60-3ED4F812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60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BRAINSTORMING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9ABE02F-4855-47B8-8560-DBB994F66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Vraiment ? Les bibliothèques sont essentielles ? </a:t>
            </a:r>
          </a:p>
          <a:p>
            <a:endParaRPr lang="fr-FR" dirty="0"/>
          </a:p>
          <a:p>
            <a:pPr lvl="2"/>
            <a:r>
              <a:rPr lang="fr-FR" sz="1800" dirty="0"/>
              <a:t>Prouvez-le moi ?</a:t>
            </a:r>
          </a:p>
          <a:p>
            <a:pPr lvl="2"/>
            <a:endParaRPr lang="fr-FR" sz="1800" dirty="0"/>
          </a:p>
          <a:p>
            <a:pPr lvl="2"/>
            <a:r>
              <a:rPr lang="fr-FR" sz="1800" dirty="0"/>
              <a:t>Quels arguments et quels types d’arguments pouvez-vous donner ?</a:t>
            </a:r>
          </a:p>
          <a:p>
            <a:pPr lvl="2"/>
            <a:endParaRPr lang="fr-FR" sz="1800" dirty="0"/>
          </a:p>
          <a:p>
            <a:pPr lvl="2"/>
            <a:r>
              <a:rPr lang="fr-FR" sz="1800" dirty="0"/>
              <a:t>Comment rendre ces arguments convaincants ?</a:t>
            </a:r>
          </a:p>
          <a:p>
            <a:endParaRPr lang="fr-FR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864682E-68CC-EAE1-19C4-9B1D9137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DED3237-C647-B434-9BC2-18867956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46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DE la conviction à la  diffusion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1FAB455-28CB-4DD4-AC89-06418275A1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Campagne ABF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D0A32AB-F903-45D7-AF18-97ADC15286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Connaissez-vous des campagnes de promotion de la bibliothèque pendant le covid ?</a:t>
            </a:r>
          </a:p>
          <a:p>
            <a:endParaRPr lang="fr-FR" dirty="0"/>
          </a:p>
          <a:p>
            <a:r>
              <a:rPr lang="fr-FR" dirty="0"/>
              <a:t>ADBU : </a:t>
            </a:r>
          </a:p>
          <a:p>
            <a:r>
              <a:rPr lang="fr-FR" dirty="0"/>
              <a:t>Les BU n’ont jamais cessé d’accueillir des étudiants : </a:t>
            </a:r>
            <a:r>
              <a:rPr lang="fr-FR" dirty="0">
                <a:hlinkClick r:id="rId3"/>
              </a:rPr>
              <a:t>https://adbu.fr/actualites/communique-les-bu-nont-jamais-cesse-daccueillir-les-etudiants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0" name="Picture 2" descr="Image">
            <a:extLst>
              <a:ext uri="{FF2B5EF4-FFF2-40B4-BE49-F238E27FC236}">
                <a16:creationId xmlns:a16="http://schemas.microsoft.com/office/drawing/2014/main" id="{32541C67-02F7-4B31-8D1A-C15C9AFAC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7538" y="2993670"/>
            <a:ext cx="3565525" cy="251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9270179-9A00-5566-4B73-48D23BCF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CC BY NC SA - Raphaëlle Bats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C4940B7-F0AE-6C49-04B3-CCCBFFA6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DD4B-32A2-401B-AA55-7B5B882439D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48890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égral">
  <a:themeElements>
    <a:clrScheme name="Inté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67941</TotalTime>
  <Words>1043</Words>
  <Application>Microsoft Office PowerPoint</Application>
  <PresentationFormat>Affichage à l'écran (4:3)</PresentationFormat>
  <Paragraphs>156</Paragraphs>
  <Slides>22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Lora</vt:lpstr>
      <vt:lpstr>Quattrocento Sans</vt:lpstr>
      <vt:lpstr>Tw Cen MT</vt:lpstr>
      <vt:lpstr>Tw Cen MT Condensed</vt:lpstr>
      <vt:lpstr>Wingdings 3</vt:lpstr>
      <vt:lpstr>Conception personnalisée</vt:lpstr>
      <vt:lpstr>Intégral</vt:lpstr>
      <vt:lpstr>Advocacy et bibliothèque  Session 1 : enjeux, définitions et histoire</vt:lpstr>
      <vt:lpstr>Bonjour ! </vt:lpstr>
      <vt:lpstr>Préalables et plan</vt:lpstr>
      <vt:lpstr>Préalable</vt:lpstr>
      <vt:lpstr>Programme de la session 1</vt:lpstr>
      <vt:lpstr>Contexte</vt:lpstr>
      <vt:lpstr>BRAINSTORMING</vt:lpstr>
      <vt:lpstr>BRAINSTORMING</vt:lpstr>
      <vt:lpstr>DE la conviction à la  diffusion</vt:lpstr>
      <vt:lpstr>Définitions</vt:lpstr>
      <vt:lpstr>BRAINSTORMING</vt:lpstr>
      <vt:lpstr>Définition</vt:lpstr>
      <vt:lpstr>Usages</vt:lpstr>
      <vt:lpstr>Usages</vt:lpstr>
      <vt:lpstr>Usages</vt:lpstr>
      <vt:lpstr>Et pour les bibliothèques ?</vt:lpstr>
      <vt:lpstr>Advocacy en bib</vt:lpstr>
      <vt:lpstr>Toute petite histoire de l’advocacy en bibliothèque </vt:lpstr>
      <vt:lpstr>Un jour, Putnam vint à L’</vt:lpstr>
      <vt:lpstr>Un jour, la bibliothèque de Seattle</vt:lpstr>
      <vt:lpstr>Un jour, les bibliothèques fermèrent</vt:lpstr>
      <vt:lpstr>Merci ! </vt:lpstr>
    </vt:vector>
  </TitlesOfParts>
  <Company>ENSSIB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L’Accueil ?</dc:title>
  <dc:creator>Raphaëlle Bats</dc:creator>
  <cp:lastModifiedBy>Raphaelle Bats</cp:lastModifiedBy>
  <cp:revision>158</cp:revision>
  <cp:lastPrinted>2020-03-09T18:04:05Z</cp:lastPrinted>
  <dcterms:created xsi:type="dcterms:W3CDTF">2016-09-27T05:29:02Z</dcterms:created>
  <dcterms:modified xsi:type="dcterms:W3CDTF">2023-12-15T08:41:33Z</dcterms:modified>
</cp:coreProperties>
</file>