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862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7BC3-D1DB-46A4-A28B-C8A427A45DC3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90FCB-A106-4E20-927B-8CC999C114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" y="1"/>
            <a:ext cx="9141925" cy="6858000"/>
          </a:xfrm>
          <a:prstGeom prst="rect">
            <a:avLst/>
          </a:prstGeom>
        </p:spPr>
      </p:pic>
      <p:sp>
        <p:nvSpPr>
          <p:cNvPr id="101" name="Rectangle 100"/>
          <p:cNvSpPr/>
          <p:nvPr/>
        </p:nvSpPr>
        <p:spPr>
          <a:xfrm>
            <a:off x="1108651" y="420591"/>
            <a:ext cx="7356144" cy="54598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Rectangle 14"/>
          <p:cNvSpPr/>
          <p:nvPr/>
        </p:nvSpPr>
        <p:spPr>
          <a:xfrm>
            <a:off x="5573863" y="2364188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35376" y="2166730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87776" y="2076615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659996" y="1903011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07202" y="5076428"/>
            <a:ext cx="1626213" cy="831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06845" y="5076428"/>
            <a:ext cx="1243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/>
              <a:t>Self-pollinated</a:t>
            </a:r>
            <a:endParaRPr lang="en-ZA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498899" y="5313654"/>
            <a:ext cx="1204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/>
              <a:t>Day-flowering</a:t>
            </a:r>
            <a:endParaRPr lang="en-ZA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7508181" y="5561466"/>
            <a:ext cx="1325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/>
              <a:t>Night-flowering</a:t>
            </a:r>
            <a:endParaRPr lang="en-ZA" sz="1400" dirty="0"/>
          </a:p>
        </p:txBody>
      </p:sp>
      <p:sp>
        <p:nvSpPr>
          <p:cNvPr id="23" name="Rectangle 22"/>
          <p:cNvSpPr/>
          <p:nvPr/>
        </p:nvSpPr>
        <p:spPr>
          <a:xfrm>
            <a:off x="7362402" y="5403931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7337785" y="5113474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62555" y="5637333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382492" y="2623931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65783" y="271272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20" y="2793564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210231" y="4544176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095597" y="5192156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99927" y="3730441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935492" y="3941104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163430" y="5651817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657736" y="2601169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199750" y="2491409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97534" y="2069992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443454" y="2120350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468638" y="221709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279145" y="2345640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073750" y="2474187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226150" y="2539126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790176" y="2651771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45939" y="226350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285800" y="2233030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73367" y="1638036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059709" y="1361082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86719" y="1465776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262972" y="1157018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97332" y="1309418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639331" y="992709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324448" y="77936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889783" y="565953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817186" y="5582856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524312" y="4868564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us 55"/>
          <p:cNvSpPr/>
          <p:nvPr/>
        </p:nvSpPr>
        <p:spPr>
          <a:xfrm>
            <a:off x="2922814" y="3609721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Plus 56"/>
          <p:cNvSpPr/>
          <p:nvPr/>
        </p:nvSpPr>
        <p:spPr>
          <a:xfrm>
            <a:off x="2238252" y="2687541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us 57"/>
          <p:cNvSpPr/>
          <p:nvPr/>
        </p:nvSpPr>
        <p:spPr>
          <a:xfrm>
            <a:off x="4116001" y="3061746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Plus 58"/>
          <p:cNvSpPr/>
          <p:nvPr/>
        </p:nvSpPr>
        <p:spPr>
          <a:xfrm>
            <a:off x="3441465" y="3946483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Plus 59"/>
          <p:cNvSpPr/>
          <p:nvPr/>
        </p:nvSpPr>
        <p:spPr>
          <a:xfrm>
            <a:off x="4335255" y="4709939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Plus 60"/>
          <p:cNvSpPr/>
          <p:nvPr/>
        </p:nvSpPr>
        <p:spPr>
          <a:xfrm>
            <a:off x="3572643" y="5198028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Plus 61"/>
          <p:cNvSpPr/>
          <p:nvPr/>
        </p:nvSpPr>
        <p:spPr>
          <a:xfrm>
            <a:off x="4000649" y="5544890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Plus 62"/>
          <p:cNvSpPr/>
          <p:nvPr/>
        </p:nvSpPr>
        <p:spPr>
          <a:xfrm>
            <a:off x="5027905" y="2440141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Plus 63"/>
          <p:cNvSpPr/>
          <p:nvPr/>
        </p:nvSpPr>
        <p:spPr>
          <a:xfrm>
            <a:off x="6361168" y="2060713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Plus 64"/>
          <p:cNvSpPr/>
          <p:nvPr/>
        </p:nvSpPr>
        <p:spPr>
          <a:xfrm>
            <a:off x="5334560" y="1638036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Plus 65"/>
          <p:cNvSpPr/>
          <p:nvPr/>
        </p:nvSpPr>
        <p:spPr>
          <a:xfrm>
            <a:off x="3872119" y="570462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Plus 66"/>
          <p:cNvSpPr/>
          <p:nvPr/>
        </p:nvSpPr>
        <p:spPr>
          <a:xfrm>
            <a:off x="3697311" y="1515207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Plus 67"/>
          <p:cNvSpPr/>
          <p:nvPr/>
        </p:nvSpPr>
        <p:spPr>
          <a:xfrm>
            <a:off x="4152417" y="1177312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Plus 68"/>
          <p:cNvSpPr/>
          <p:nvPr/>
        </p:nvSpPr>
        <p:spPr>
          <a:xfrm>
            <a:off x="4226133" y="1249375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Plus 69"/>
          <p:cNvSpPr/>
          <p:nvPr/>
        </p:nvSpPr>
        <p:spPr>
          <a:xfrm>
            <a:off x="4548150" y="1926371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Plus 70"/>
          <p:cNvSpPr/>
          <p:nvPr/>
        </p:nvSpPr>
        <p:spPr>
          <a:xfrm>
            <a:off x="5471057" y="1592997"/>
            <a:ext cx="201631" cy="213854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604439" y="5467542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84502" y="5205837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572000" y="5284661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025359" y="4932174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267006" y="5434245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923212" y="5650255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858424" y="5637332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680095" y="5655742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531993" y="5655742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196403" y="1744963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772824" y="1043065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443453" y="784316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595853" y="1160796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161287" y="1020307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729877" y="1373028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960835" y="992708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214869" y="1544084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707812" y="1151607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46072" y="1263945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392696" y="1188943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4214867" y="1699924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969604" y="1932288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786715" y="2011466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416253" y="1357746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903995" y="1113701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352641" y="1509277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3216" y="1640576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194723" y="1452412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8128769" y="1957131"/>
            <a:ext cx="136497" cy="127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942102" y="360212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780429" y="2743202"/>
            <a:ext cx="30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</a:t>
            </a:r>
            <a:endParaRPr lang="en-US" sz="3200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2006225" y="4271750"/>
            <a:ext cx="1058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D. glacialis</a:t>
            </a:r>
            <a:r>
              <a:rPr lang="en-US" sz="2000" baseline="30000" dirty="0" smtClean="0"/>
              <a:t>1</a:t>
            </a:r>
            <a:endParaRPr lang="en-US" sz="2000" baseline="300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199568" y="2813715"/>
            <a:ext cx="18043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D. </a:t>
            </a:r>
            <a:r>
              <a:rPr lang="en-US" sz="1400" i="1" dirty="0" err="1" smtClean="0"/>
              <a:t>gratianopolitanus</a:t>
            </a:r>
            <a:r>
              <a:rPr lang="en-US" sz="1400" i="1" dirty="0" smtClean="0"/>
              <a:t> 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827355" y="4205779"/>
            <a:ext cx="30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7680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" y="1"/>
            <a:ext cx="9141925" cy="6858000"/>
          </a:xfrm>
          <a:prstGeom prst="rect">
            <a:avLst/>
          </a:prstGeom>
        </p:spPr>
      </p:pic>
      <p:sp>
        <p:nvSpPr>
          <p:cNvPr id="98" name="Rectangle 97"/>
          <p:cNvSpPr/>
          <p:nvPr/>
        </p:nvSpPr>
        <p:spPr>
          <a:xfrm>
            <a:off x="1156375" y="428850"/>
            <a:ext cx="7356144" cy="54598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6810234" y="3862316"/>
            <a:ext cx="20062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i="1" dirty="0" smtClean="0"/>
              <a:t>Dianthus</a:t>
            </a:r>
          </a:p>
          <a:p>
            <a:r>
              <a:rPr lang="en-ZA" sz="1400" i="1" dirty="0" err="1" smtClean="0"/>
              <a:t>Saponaria</a:t>
            </a:r>
            <a:endParaRPr lang="en-ZA" sz="1400" i="1" dirty="0" smtClean="0"/>
          </a:p>
          <a:p>
            <a:r>
              <a:rPr lang="en-ZA" sz="1400" i="1" dirty="0" err="1" smtClean="0"/>
              <a:t>Vaccaria</a:t>
            </a:r>
            <a:endParaRPr lang="en-ZA" sz="1400" i="1" dirty="0" smtClean="0"/>
          </a:p>
          <a:p>
            <a:r>
              <a:rPr lang="en-ZA" sz="1400" i="1" dirty="0" err="1" smtClean="0"/>
              <a:t>Agrostemma</a:t>
            </a:r>
            <a:endParaRPr lang="en-ZA" sz="1400" i="1" dirty="0" smtClean="0"/>
          </a:p>
          <a:p>
            <a:r>
              <a:rPr lang="en-ZA" sz="1400" i="1" dirty="0" err="1" smtClean="0"/>
              <a:t>Silene</a:t>
            </a:r>
            <a:r>
              <a:rPr lang="en-ZA" sz="1400" dirty="0" smtClean="0"/>
              <a:t> – </a:t>
            </a:r>
            <a:r>
              <a:rPr lang="en-ZA" sz="1400" dirty="0" err="1" smtClean="0"/>
              <a:t>Eudianthe</a:t>
            </a:r>
            <a:endParaRPr lang="en-ZA" sz="1400" dirty="0" smtClean="0"/>
          </a:p>
          <a:p>
            <a:r>
              <a:rPr lang="en-ZA" sz="1400" i="1" dirty="0" err="1" smtClean="0"/>
              <a:t>Silene</a:t>
            </a:r>
            <a:r>
              <a:rPr lang="en-ZA" sz="1400" dirty="0" smtClean="0"/>
              <a:t> – </a:t>
            </a:r>
            <a:r>
              <a:rPr lang="en-ZA" sz="1400" dirty="0" err="1" smtClean="0"/>
              <a:t>Viscaria</a:t>
            </a:r>
            <a:endParaRPr lang="en-ZA" sz="1400" dirty="0" smtClean="0"/>
          </a:p>
          <a:p>
            <a:r>
              <a:rPr lang="en-ZA" sz="1400" i="1" dirty="0" err="1" smtClean="0"/>
              <a:t>Silene</a:t>
            </a:r>
            <a:r>
              <a:rPr lang="en-ZA" sz="1400" dirty="0" smtClean="0"/>
              <a:t> – </a:t>
            </a:r>
            <a:r>
              <a:rPr lang="en-ZA" sz="1400" dirty="0" err="1" smtClean="0"/>
              <a:t>Lychnis</a:t>
            </a:r>
            <a:endParaRPr lang="en-ZA" sz="1400" dirty="0" smtClean="0"/>
          </a:p>
          <a:p>
            <a:r>
              <a:rPr lang="en-ZA" sz="1400" i="1" dirty="0" err="1" smtClean="0"/>
              <a:t>Silene</a:t>
            </a:r>
            <a:r>
              <a:rPr lang="en-ZA" sz="1400" dirty="0" smtClean="0"/>
              <a:t> </a:t>
            </a:r>
            <a:r>
              <a:rPr lang="en-ZA" sz="1400" dirty="0" err="1" smtClean="0"/>
              <a:t>subg</a:t>
            </a:r>
            <a:r>
              <a:rPr lang="en-ZA" sz="1400" dirty="0" smtClean="0"/>
              <a:t>. </a:t>
            </a:r>
            <a:r>
              <a:rPr lang="en-ZA" sz="1400" i="1" dirty="0" err="1" smtClean="0"/>
              <a:t>Behenantha</a:t>
            </a:r>
            <a:endParaRPr lang="en-ZA" sz="1400" i="1" dirty="0" smtClean="0"/>
          </a:p>
          <a:p>
            <a:r>
              <a:rPr lang="en-ZA" sz="1400" i="1" dirty="0" err="1" smtClean="0"/>
              <a:t>Silene</a:t>
            </a:r>
            <a:r>
              <a:rPr lang="en-ZA" sz="1400" dirty="0" smtClean="0"/>
              <a:t> </a:t>
            </a:r>
            <a:r>
              <a:rPr lang="en-ZA" sz="1400" dirty="0" err="1" smtClean="0"/>
              <a:t>subg</a:t>
            </a:r>
            <a:r>
              <a:rPr lang="en-ZA" sz="1400" dirty="0" smtClean="0"/>
              <a:t>.  </a:t>
            </a:r>
            <a:r>
              <a:rPr lang="en-ZA" sz="1400" i="1" dirty="0" err="1" smtClean="0"/>
              <a:t>Silene</a:t>
            </a:r>
            <a:endParaRPr lang="en-ZA" sz="1400" dirty="0"/>
          </a:p>
        </p:txBody>
      </p:sp>
      <p:sp>
        <p:nvSpPr>
          <p:cNvPr id="7" name="Rectangle 6"/>
          <p:cNvSpPr/>
          <p:nvPr/>
        </p:nvSpPr>
        <p:spPr>
          <a:xfrm>
            <a:off x="6668514" y="3951587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61199" y="4169665"/>
            <a:ext cx="141720" cy="13167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Isosceles Triangle 8"/>
          <p:cNvSpPr/>
          <p:nvPr/>
        </p:nvSpPr>
        <p:spPr>
          <a:xfrm>
            <a:off x="6669879" y="4374490"/>
            <a:ext cx="124359" cy="131674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Isosceles Triangle 10"/>
          <p:cNvSpPr/>
          <p:nvPr/>
        </p:nvSpPr>
        <p:spPr>
          <a:xfrm flipV="1">
            <a:off x="6661199" y="4601261"/>
            <a:ext cx="153619" cy="117043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Rectangle 11"/>
          <p:cNvSpPr/>
          <p:nvPr/>
        </p:nvSpPr>
        <p:spPr>
          <a:xfrm>
            <a:off x="6681388" y="4807052"/>
            <a:ext cx="136497" cy="127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81388" y="5017009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Isosceles Triangle 14"/>
          <p:cNvSpPr/>
          <p:nvPr/>
        </p:nvSpPr>
        <p:spPr>
          <a:xfrm>
            <a:off x="6690459" y="5441284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Isosceles Triangle 15"/>
          <p:cNvSpPr/>
          <p:nvPr/>
        </p:nvSpPr>
        <p:spPr>
          <a:xfrm flipV="1">
            <a:off x="6675829" y="567537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Plus 16"/>
          <p:cNvSpPr/>
          <p:nvPr/>
        </p:nvSpPr>
        <p:spPr>
          <a:xfrm>
            <a:off x="6655248" y="5192572"/>
            <a:ext cx="204825" cy="205791"/>
          </a:xfrm>
          <a:prstGeom prst="mathPl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Rectangle 17"/>
          <p:cNvSpPr/>
          <p:nvPr/>
        </p:nvSpPr>
        <p:spPr>
          <a:xfrm>
            <a:off x="6865356" y="1257270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84511" y="1183196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14350" y="1325145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94100" y="1413934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14848" y="135032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87022" y="1223102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032844" y="1953472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17229" y="2076318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153256" y="2796533"/>
            <a:ext cx="136497" cy="12722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331184" y="811114"/>
            <a:ext cx="141720" cy="13167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Oval 27"/>
          <p:cNvSpPr/>
          <p:nvPr/>
        </p:nvSpPr>
        <p:spPr>
          <a:xfrm>
            <a:off x="6663291" y="974947"/>
            <a:ext cx="141720" cy="13167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Oval 28"/>
          <p:cNvSpPr/>
          <p:nvPr/>
        </p:nvSpPr>
        <p:spPr>
          <a:xfrm>
            <a:off x="5685477" y="1178744"/>
            <a:ext cx="141720" cy="13167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Oval 29"/>
          <p:cNvSpPr/>
          <p:nvPr/>
        </p:nvSpPr>
        <p:spPr>
          <a:xfrm>
            <a:off x="4047913" y="2279977"/>
            <a:ext cx="141720" cy="13167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1" name="Oval 30"/>
          <p:cNvSpPr/>
          <p:nvPr/>
        </p:nvSpPr>
        <p:spPr>
          <a:xfrm>
            <a:off x="3199649" y="2512018"/>
            <a:ext cx="141720" cy="13167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2" name="Isosceles Triangle 31"/>
          <p:cNvSpPr/>
          <p:nvPr/>
        </p:nvSpPr>
        <p:spPr>
          <a:xfrm>
            <a:off x="4306267" y="2345813"/>
            <a:ext cx="124359" cy="131674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Isosceles Triangle 32"/>
          <p:cNvSpPr/>
          <p:nvPr/>
        </p:nvSpPr>
        <p:spPr>
          <a:xfrm flipV="1">
            <a:off x="5673578" y="1953472"/>
            <a:ext cx="153619" cy="117043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Isosceles Triangle 33"/>
          <p:cNvSpPr/>
          <p:nvPr/>
        </p:nvSpPr>
        <p:spPr>
          <a:xfrm flipV="1">
            <a:off x="4601027" y="1998032"/>
            <a:ext cx="153619" cy="117043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5" name="Plus 34"/>
          <p:cNvSpPr/>
          <p:nvPr/>
        </p:nvSpPr>
        <p:spPr>
          <a:xfrm>
            <a:off x="5047860" y="2474958"/>
            <a:ext cx="204825" cy="205791"/>
          </a:xfrm>
          <a:prstGeom prst="mathPl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6" name="Plus 35"/>
          <p:cNvSpPr/>
          <p:nvPr/>
        </p:nvSpPr>
        <p:spPr>
          <a:xfrm>
            <a:off x="4066928" y="2437900"/>
            <a:ext cx="204825" cy="205791"/>
          </a:xfrm>
          <a:prstGeom prst="mathPl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7" name="Plus 36"/>
          <p:cNvSpPr/>
          <p:nvPr/>
        </p:nvSpPr>
        <p:spPr>
          <a:xfrm>
            <a:off x="2666573" y="2575787"/>
            <a:ext cx="204825" cy="205791"/>
          </a:xfrm>
          <a:prstGeom prst="mathPl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Plus 37"/>
          <p:cNvSpPr/>
          <p:nvPr/>
        </p:nvSpPr>
        <p:spPr>
          <a:xfrm>
            <a:off x="4050843" y="2678682"/>
            <a:ext cx="204825" cy="205791"/>
          </a:xfrm>
          <a:prstGeom prst="mathPl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9" name="Rectangle 38"/>
          <p:cNvSpPr/>
          <p:nvPr/>
        </p:nvSpPr>
        <p:spPr>
          <a:xfrm>
            <a:off x="5605329" y="2372581"/>
            <a:ext cx="136497" cy="127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89910" y="2757252"/>
            <a:ext cx="136497" cy="127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951237" y="3947135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2" name="Oval 41"/>
          <p:cNvSpPr/>
          <p:nvPr/>
        </p:nvSpPr>
        <p:spPr>
          <a:xfrm>
            <a:off x="2355547" y="3738082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3" name="Oval 42"/>
          <p:cNvSpPr/>
          <p:nvPr/>
        </p:nvSpPr>
        <p:spPr>
          <a:xfrm>
            <a:off x="3767404" y="2675475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4" name="Oval 43"/>
          <p:cNvSpPr/>
          <p:nvPr/>
        </p:nvSpPr>
        <p:spPr>
          <a:xfrm>
            <a:off x="4255668" y="2557102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5" name="Oval 44"/>
          <p:cNvSpPr/>
          <p:nvPr/>
        </p:nvSpPr>
        <p:spPr>
          <a:xfrm>
            <a:off x="4323519" y="2209797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6" name="Oval 45"/>
          <p:cNvSpPr/>
          <p:nvPr/>
        </p:nvSpPr>
        <p:spPr>
          <a:xfrm>
            <a:off x="4451339" y="2110459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7" name="Oval 46"/>
          <p:cNvSpPr/>
          <p:nvPr/>
        </p:nvSpPr>
        <p:spPr>
          <a:xfrm>
            <a:off x="4467951" y="2253765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8" name="Isosceles Triangle 47"/>
          <p:cNvSpPr/>
          <p:nvPr/>
        </p:nvSpPr>
        <p:spPr>
          <a:xfrm>
            <a:off x="5480970" y="5192572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9" name="Isosceles Triangle 48"/>
          <p:cNvSpPr/>
          <p:nvPr/>
        </p:nvSpPr>
        <p:spPr>
          <a:xfrm>
            <a:off x="5651880" y="5470066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0" name="Isosceles Triangle 49"/>
          <p:cNvSpPr/>
          <p:nvPr/>
        </p:nvSpPr>
        <p:spPr>
          <a:xfrm>
            <a:off x="4951672" y="5660739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1" name="Isosceles Triangle 50"/>
          <p:cNvSpPr/>
          <p:nvPr/>
        </p:nvSpPr>
        <p:spPr>
          <a:xfrm>
            <a:off x="4035383" y="5594902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2" name="Isosceles Triangle 51"/>
          <p:cNvSpPr/>
          <p:nvPr/>
        </p:nvSpPr>
        <p:spPr>
          <a:xfrm>
            <a:off x="4101092" y="5192572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3" name="Isosceles Triangle 52"/>
          <p:cNvSpPr/>
          <p:nvPr/>
        </p:nvSpPr>
        <p:spPr>
          <a:xfrm>
            <a:off x="3908485" y="5645533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4" name="Isosceles Triangle 53"/>
          <p:cNvSpPr/>
          <p:nvPr/>
        </p:nvSpPr>
        <p:spPr>
          <a:xfrm>
            <a:off x="3705224" y="5645533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5" name="Isosceles Triangle 54"/>
          <p:cNvSpPr/>
          <p:nvPr/>
        </p:nvSpPr>
        <p:spPr>
          <a:xfrm>
            <a:off x="4414452" y="2614912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6" name="Isosceles Triangle 55"/>
          <p:cNvSpPr/>
          <p:nvPr/>
        </p:nvSpPr>
        <p:spPr>
          <a:xfrm>
            <a:off x="6417654" y="2110458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7" name="Isosceles Triangle 56"/>
          <p:cNvSpPr/>
          <p:nvPr/>
        </p:nvSpPr>
        <p:spPr>
          <a:xfrm>
            <a:off x="5492870" y="1607251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8" name="Isosceles Triangle 57"/>
          <p:cNvSpPr/>
          <p:nvPr/>
        </p:nvSpPr>
        <p:spPr>
          <a:xfrm>
            <a:off x="5368511" y="1540583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9" name="Isosceles Triangle 58"/>
          <p:cNvSpPr/>
          <p:nvPr/>
        </p:nvSpPr>
        <p:spPr>
          <a:xfrm>
            <a:off x="4594858" y="1627146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0" name="Isosceles Triangle 59"/>
          <p:cNvSpPr/>
          <p:nvPr/>
        </p:nvSpPr>
        <p:spPr>
          <a:xfrm>
            <a:off x="3186920" y="1721002"/>
            <a:ext cx="124359" cy="1316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1" name="Isosceles Triangle 60"/>
          <p:cNvSpPr/>
          <p:nvPr/>
        </p:nvSpPr>
        <p:spPr>
          <a:xfrm flipV="1">
            <a:off x="4601027" y="5324246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2" name="Isosceles Triangle 61"/>
          <p:cNvSpPr/>
          <p:nvPr/>
        </p:nvSpPr>
        <p:spPr>
          <a:xfrm flipV="1">
            <a:off x="4367383" y="479617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3" name="Isosceles Triangle 62"/>
          <p:cNvSpPr/>
          <p:nvPr/>
        </p:nvSpPr>
        <p:spPr>
          <a:xfrm flipV="1">
            <a:off x="4226673" y="460126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4" name="Isosceles Triangle 63"/>
          <p:cNvSpPr/>
          <p:nvPr/>
        </p:nvSpPr>
        <p:spPr>
          <a:xfrm flipV="1">
            <a:off x="3464673" y="4020286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5" name="Isosceles Triangle 64"/>
          <p:cNvSpPr/>
          <p:nvPr/>
        </p:nvSpPr>
        <p:spPr>
          <a:xfrm flipV="1">
            <a:off x="2952839" y="367956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6" name="Isosceles Triangle 65"/>
          <p:cNvSpPr/>
          <p:nvPr/>
        </p:nvSpPr>
        <p:spPr>
          <a:xfrm flipV="1">
            <a:off x="3613785" y="5274318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7" name="Isosceles Triangle 66"/>
          <p:cNvSpPr/>
          <p:nvPr/>
        </p:nvSpPr>
        <p:spPr>
          <a:xfrm flipV="1">
            <a:off x="4032908" y="499113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8" name="Isosceles Triangle 67"/>
          <p:cNvSpPr/>
          <p:nvPr/>
        </p:nvSpPr>
        <p:spPr>
          <a:xfrm flipV="1">
            <a:off x="4306267" y="5464864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9" name="Isosceles Triangle 68"/>
          <p:cNvSpPr/>
          <p:nvPr/>
        </p:nvSpPr>
        <p:spPr>
          <a:xfrm flipV="1">
            <a:off x="1511119" y="4898678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0" name="Isosceles Triangle 69"/>
          <p:cNvSpPr/>
          <p:nvPr/>
        </p:nvSpPr>
        <p:spPr>
          <a:xfrm flipV="1">
            <a:off x="1823557" y="563104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1" name="Isosceles Triangle 70"/>
          <p:cNvSpPr/>
          <p:nvPr/>
        </p:nvSpPr>
        <p:spPr>
          <a:xfrm flipV="1">
            <a:off x="2136291" y="567979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2" name="Isosceles Triangle 71"/>
          <p:cNvSpPr/>
          <p:nvPr/>
        </p:nvSpPr>
        <p:spPr>
          <a:xfrm flipV="1">
            <a:off x="2547994" y="5676863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3" name="Oval 72"/>
          <p:cNvSpPr/>
          <p:nvPr/>
        </p:nvSpPr>
        <p:spPr>
          <a:xfrm>
            <a:off x="1906316" y="5668054"/>
            <a:ext cx="141720" cy="1316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4" name="Isosceles Triangle 73"/>
          <p:cNvSpPr/>
          <p:nvPr/>
        </p:nvSpPr>
        <p:spPr>
          <a:xfrm flipV="1">
            <a:off x="3705224" y="1401645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5" name="Isosceles Triangle 74"/>
          <p:cNvSpPr/>
          <p:nvPr/>
        </p:nvSpPr>
        <p:spPr>
          <a:xfrm flipV="1">
            <a:off x="3761454" y="159510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6" name="Isosceles Triangle 75"/>
          <p:cNvSpPr/>
          <p:nvPr/>
        </p:nvSpPr>
        <p:spPr>
          <a:xfrm flipV="1">
            <a:off x="3770868" y="105019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7" name="Isosceles Triangle 76"/>
          <p:cNvSpPr/>
          <p:nvPr/>
        </p:nvSpPr>
        <p:spPr>
          <a:xfrm flipV="1">
            <a:off x="3903867" y="615993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8" name="Isosceles Triangle 77"/>
          <p:cNvSpPr/>
          <p:nvPr/>
        </p:nvSpPr>
        <p:spPr>
          <a:xfrm flipV="1">
            <a:off x="4476631" y="80709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9" name="Isosceles Triangle 78"/>
          <p:cNvSpPr/>
          <p:nvPr/>
        </p:nvSpPr>
        <p:spPr>
          <a:xfrm flipV="1">
            <a:off x="4601027" y="1183196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0" name="Isosceles Triangle 79"/>
          <p:cNvSpPr/>
          <p:nvPr/>
        </p:nvSpPr>
        <p:spPr>
          <a:xfrm flipV="1">
            <a:off x="4243769" y="132088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1" name="Isosceles Triangle 80"/>
          <p:cNvSpPr/>
          <p:nvPr/>
        </p:nvSpPr>
        <p:spPr>
          <a:xfrm flipV="1">
            <a:off x="5175875" y="1040783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2" name="Isosceles Triangle 81"/>
          <p:cNvSpPr/>
          <p:nvPr/>
        </p:nvSpPr>
        <p:spPr>
          <a:xfrm flipV="1">
            <a:off x="4951672" y="1169669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3" name="Isosceles Triangle 82"/>
          <p:cNvSpPr/>
          <p:nvPr/>
        </p:nvSpPr>
        <p:spPr>
          <a:xfrm flipV="1">
            <a:off x="4208864" y="158374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4" name="Isosceles Triangle 83"/>
          <p:cNvSpPr/>
          <p:nvPr/>
        </p:nvSpPr>
        <p:spPr>
          <a:xfrm flipV="1">
            <a:off x="4240204" y="1712143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5" name="Isosceles Triangle 84"/>
          <p:cNvSpPr/>
          <p:nvPr/>
        </p:nvSpPr>
        <p:spPr>
          <a:xfrm flipV="1">
            <a:off x="5047860" y="138793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6" name="Isosceles Triangle 85"/>
          <p:cNvSpPr/>
          <p:nvPr/>
        </p:nvSpPr>
        <p:spPr>
          <a:xfrm flipV="1">
            <a:off x="5960731" y="99627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7" name="Isosceles Triangle 86"/>
          <p:cNvSpPr/>
          <p:nvPr/>
        </p:nvSpPr>
        <p:spPr>
          <a:xfrm flipV="1">
            <a:off x="6207701" y="163446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8" name="Isosceles Triangle 87"/>
          <p:cNvSpPr/>
          <p:nvPr/>
        </p:nvSpPr>
        <p:spPr>
          <a:xfrm flipV="1">
            <a:off x="6130892" y="1508605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9" name="Isosceles Triangle 88"/>
          <p:cNvSpPr/>
          <p:nvPr/>
        </p:nvSpPr>
        <p:spPr>
          <a:xfrm flipV="1">
            <a:off x="7402044" y="1217728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0" name="Isosceles Triangle 89"/>
          <p:cNvSpPr/>
          <p:nvPr/>
        </p:nvSpPr>
        <p:spPr>
          <a:xfrm flipV="1">
            <a:off x="8126355" y="199259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1" name="Isosceles Triangle 90"/>
          <p:cNvSpPr/>
          <p:nvPr/>
        </p:nvSpPr>
        <p:spPr>
          <a:xfrm flipV="1">
            <a:off x="5478239" y="2183610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2" name="Isosceles Triangle 91"/>
          <p:cNvSpPr/>
          <p:nvPr/>
        </p:nvSpPr>
        <p:spPr>
          <a:xfrm flipV="1">
            <a:off x="5385207" y="1722982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3" name="Isosceles Triangle 92"/>
          <p:cNvSpPr/>
          <p:nvPr/>
        </p:nvSpPr>
        <p:spPr>
          <a:xfrm flipV="1">
            <a:off x="4762716" y="2059252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4" name="Isosceles Triangle 93"/>
          <p:cNvSpPr/>
          <p:nvPr/>
        </p:nvSpPr>
        <p:spPr>
          <a:xfrm flipV="1">
            <a:off x="4026348" y="2112437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5" name="Isosceles Triangle 94"/>
          <p:cNvSpPr/>
          <p:nvPr/>
        </p:nvSpPr>
        <p:spPr>
          <a:xfrm flipV="1">
            <a:off x="4149863" y="3129891"/>
            <a:ext cx="153619" cy="1170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7" name="Rectangle 96"/>
          <p:cNvSpPr/>
          <p:nvPr/>
        </p:nvSpPr>
        <p:spPr>
          <a:xfrm>
            <a:off x="6417654" y="3803918"/>
            <a:ext cx="2398800" cy="2089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9" name="TextBox 98"/>
          <p:cNvSpPr txBox="1"/>
          <p:nvPr/>
        </p:nvSpPr>
        <p:spPr>
          <a:xfrm>
            <a:off x="955963" y="360218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grpSp>
        <p:nvGrpSpPr>
          <p:cNvPr id="100" name="Group 99"/>
          <p:cNvGrpSpPr/>
          <p:nvPr/>
        </p:nvGrpSpPr>
        <p:grpSpPr>
          <a:xfrm>
            <a:off x="2006225" y="2813715"/>
            <a:ext cx="1997683" cy="1976839"/>
            <a:chOff x="2006225" y="2813715"/>
            <a:chExt cx="1997683" cy="1976839"/>
          </a:xfrm>
        </p:grpSpPr>
        <p:sp>
          <p:nvSpPr>
            <p:cNvPr id="101" name="TextBox 100"/>
            <p:cNvSpPr txBox="1"/>
            <p:nvPr/>
          </p:nvSpPr>
          <p:spPr>
            <a:xfrm>
              <a:off x="2006225" y="4271750"/>
              <a:ext cx="10581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/>
                <a:t>D. glacialis</a:t>
              </a:r>
              <a:r>
                <a:rPr lang="en-US" sz="2000" baseline="30000" dirty="0" smtClean="0"/>
                <a:t>1</a:t>
              </a:r>
              <a:endParaRPr lang="en-US" sz="2000" baseline="300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199568" y="2813715"/>
              <a:ext cx="18043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/>
                <a:t>D. </a:t>
              </a:r>
              <a:r>
                <a:rPr lang="en-US" sz="1400" i="1" dirty="0" err="1" smtClean="0"/>
                <a:t>gratianopolitanus</a:t>
              </a:r>
              <a:r>
                <a:rPr lang="en-US" sz="1400" i="1" dirty="0" smtClean="0"/>
                <a:t> </a:t>
              </a:r>
              <a:r>
                <a:rPr lang="en-US" sz="2000" baseline="30000" dirty="0" smtClean="0"/>
                <a:t>2</a:t>
              </a:r>
              <a:endParaRPr lang="en-US" sz="2000" baseline="30000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827355" y="4205779"/>
              <a:ext cx="300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*</a:t>
              </a:r>
              <a:endParaRPr lang="en-US" sz="3200" b="1" dirty="0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3780429" y="2743202"/>
            <a:ext cx="30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7532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44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Graph</vt:lpstr>
      <vt:lpstr>PowerPoint Presentation</vt:lpstr>
      <vt:lpstr>PowerPoint Presentation</vt:lpstr>
      <vt:lpstr>PowerPoint Presentation</vt:lpstr>
      <vt:lpstr>PowerPoint Presentation</vt:lpstr>
    </vt:vector>
  </TitlesOfParts>
  <Company>UKZN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Juergens</cp:lastModifiedBy>
  <cp:revision>12</cp:revision>
  <dcterms:created xsi:type="dcterms:W3CDTF">2012-04-17T07:36:06Z</dcterms:created>
  <dcterms:modified xsi:type="dcterms:W3CDTF">2013-07-09T08:21:55Z</dcterms:modified>
</cp:coreProperties>
</file>