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</p:sldIdLst>
  <p:sldSz cx="9144000" cy="6858000" type="screen4x3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6E0B4"/>
    <a:srgbClr val="548234"/>
    <a:srgbClr val="BED8EF"/>
    <a:srgbClr val="412810"/>
    <a:srgbClr val="43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08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9532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810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69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46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603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494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14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70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1846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202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0556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C0568-F705-4C8F-A0F2-A9EE2F60AFDD}" type="datetimeFigureOut">
              <a:rPr kumimoji="1" lang="ja-JP" altLang="en-US" smtClean="0"/>
              <a:t>2021/2/1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A63B5-7AD5-48FC-B2D5-C9C22276F5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0748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角丸四角形 1"/>
          <p:cNvSpPr/>
          <p:nvPr/>
        </p:nvSpPr>
        <p:spPr>
          <a:xfrm>
            <a:off x="786292" y="1339290"/>
            <a:ext cx="3708000" cy="2520000"/>
          </a:xfrm>
          <a:prstGeom prst="roundRect">
            <a:avLst>
              <a:gd name="adj" fmla="val 10619"/>
            </a:avLst>
          </a:prstGeom>
          <a:solidFill>
            <a:srgbClr val="4372C4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600" b="1" dirty="0" err="1" smtClean="0">
                <a:solidFill>
                  <a:schemeClr val="bg1"/>
                </a:solidFill>
              </a:rPr>
              <a:t>Damage_Biodiversity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endParaRPr lang="en-US" altLang="ja-JP" sz="1200" dirty="0" smtClean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Economic loss of biological invasions on Biodiversity</a:t>
            </a:r>
          </a:p>
          <a:p>
            <a:pPr marL="285750" indent="-285750">
              <a:buFontTx/>
              <a:buChar char="-"/>
            </a:pPr>
            <a:r>
              <a:rPr lang="en-US" altLang="ja-JP" sz="1200" dirty="0" smtClean="0">
                <a:solidFill>
                  <a:schemeClr val="bg1"/>
                </a:solidFill>
              </a:rPr>
              <a:t>Expenditures on monitoring and repairing impacted biodiversity</a:t>
            </a:r>
          </a:p>
          <a:p>
            <a:endParaRPr lang="en-US" altLang="ja-JP" sz="1050" dirty="0" smtClean="0">
              <a:solidFill>
                <a:schemeClr val="bg1"/>
              </a:solidFill>
            </a:endParaRPr>
          </a:p>
          <a:p>
            <a:r>
              <a:rPr lang="en-US" altLang="ja-JP" sz="1050" b="1" i="1" dirty="0" smtClean="0">
                <a:solidFill>
                  <a:schemeClr val="bg1"/>
                </a:solidFill>
              </a:rPr>
              <a:t>Examples in this study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bg1"/>
                </a:solidFill>
              </a:rPr>
              <a:t>No cost entries of economic loss of impacts on biodiversity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bg1"/>
                </a:solidFill>
              </a:rPr>
              <a:t>Expenditures for the ex-situ conservation of impacted endemic insects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bg1"/>
                </a:solidFill>
              </a:rPr>
              <a:t>Expenditure for the monitoring of impacted endemic insects</a:t>
            </a:r>
          </a:p>
          <a:p>
            <a:endParaRPr kumimoji="1" lang="en-US" altLang="ja-JP" sz="1200" dirty="0" smtClean="0">
              <a:solidFill>
                <a:schemeClr val="bg1"/>
              </a:solidFill>
            </a:endParaRPr>
          </a:p>
          <a:p>
            <a:pPr marL="285750" indent="-285750" algn="ctr">
              <a:buFontTx/>
              <a:buChar char="-"/>
            </a:pPr>
            <a:endParaRPr kumimoji="1" lang="ja-JP" altLang="en-US" sz="1200" dirty="0">
              <a:solidFill>
                <a:schemeClr val="bg1"/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4656638" y="1339290"/>
            <a:ext cx="3708000" cy="2520000"/>
          </a:xfrm>
          <a:prstGeom prst="roundRect">
            <a:avLst>
              <a:gd name="adj" fmla="val 10619"/>
            </a:avLst>
          </a:prstGeom>
          <a:solidFill>
            <a:srgbClr val="BED8EF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kumimoji="1" lang="en-US" altLang="ja-JP" sz="1600" b="1" dirty="0" err="1" smtClean="0">
                <a:solidFill>
                  <a:schemeClr val="tx1"/>
                </a:solidFill>
              </a:rPr>
              <a:t>Damage_Human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Economic loss of biological invasions on Human livelihood</a:t>
            </a:r>
          </a:p>
          <a:p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lang="en-US" altLang="ja-JP" sz="1050" b="1" i="1" dirty="0">
                <a:solidFill>
                  <a:schemeClr val="tx1"/>
                </a:solidFill>
              </a:rPr>
              <a:t>Examples in this study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tx1"/>
                </a:solidFill>
              </a:rPr>
              <a:t>Economic loss in agriculture, Forestry, and Fishery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tx1"/>
                </a:solidFill>
              </a:rPr>
              <a:t>Expenditures on repairing fishing net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tx1"/>
                </a:solidFill>
              </a:rPr>
              <a:t>Decrease of tourism economic value in the city park by the infestation of invasive plants   </a:t>
            </a:r>
          </a:p>
          <a:p>
            <a:pPr marL="285750" indent="-285750" algn="ctr">
              <a:buFontTx/>
              <a:buChar char="-"/>
            </a:pP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786292" y="3985496"/>
            <a:ext cx="3708000" cy="2520000"/>
          </a:xfrm>
          <a:prstGeom prst="roundRect">
            <a:avLst>
              <a:gd name="adj" fmla="val 11123"/>
            </a:avLst>
          </a:prstGeom>
          <a:solidFill>
            <a:srgbClr val="548234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 err="1" smtClean="0">
                <a:solidFill>
                  <a:schemeClr val="bg1"/>
                </a:solidFill>
              </a:rPr>
              <a:t>Management</a:t>
            </a:r>
            <a:r>
              <a:rPr kumimoji="1" lang="en-US" altLang="ja-JP" sz="1600" b="1" dirty="0" err="1" smtClean="0">
                <a:solidFill>
                  <a:schemeClr val="bg1"/>
                </a:solidFill>
              </a:rPr>
              <a:t>_Biodiversity</a:t>
            </a:r>
            <a:endParaRPr kumimoji="1" lang="en-US" altLang="ja-JP" sz="1600" b="1" dirty="0" smtClean="0">
              <a:solidFill>
                <a:schemeClr val="bg1"/>
              </a:solidFill>
            </a:endParaRPr>
          </a:p>
          <a:p>
            <a:pPr algn="ctr"/>
            <a:endParaRPr lang="en-US" altLang="ja-JP" sz="1200" dirty="0">
              <a:solidFill>
                <a:schemeClr val="bg1"/>
              </a:solidFill>
            </a:endParaRPr>
          </a:p>
          <a:p>
            <a:pPr marL="285750" indent="-285750">
              <a:buFontTx/>
              <a:buChar char="-"/>
            </a:pPr>
            <a:r>
              <a:rPr kumimoji="1" lang="en-US" altLang="ja-JP" sz="1200" dirty="0" smtClean="0">
                <a:solidFill>
                  <a:schemeClr val="bg1"/>
                </a:solidFill>
              </a:rPr>
              <a:t>Expenditures on the management of invasive species that damages Biodiversity</a:t>
            </a:r>
          </a:p>
          <a:p>
            <a:endParaRPr lang="en-US" altLang="ja-JP" sz="1050" dirty="0">
              <a:solidFill>
                <a:schemeClr val="bg1"/>
              </a:solidFill>
            </a:endParaRPr>
          </a:p>
          <a:p>
            <a:r>
              <a:rPr lang="en-US" altLang="ja-JP" sz="1050" b="1" i="1" dirty="0">
                <a:solidFill>
                  <a:schemeClr val="bg1"/>
                </a:solidFill>
              </a:rPr>
              <a:t>Examples in this study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bg1"/>
                </a:solidFill>
              </a:rPr>
              <a:t>Expenditures on invasive predator managements for biodiversity conservation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 smtClean="0">
                <a:solidFill>
                  <a:schemeClr val="bg1"/>
                </a:solidFill>
              </a:rPr>
              <a:t>Expenditures on buying sensor cameras, traps, and baits for invasive species management.</a:t>
            </a:r>
            <a:endParaRPr lang="en-US" altLang="ja-JP" sz="1050" i="1" dirty="0">
              <a:solidFill>
                <a:schemeClr val="bg1"/>
              </a:solidFill>
            </a:endParaRPr>
          </a:p>
          <a:p>
            <a:pPr marL="171450" indent="-171450">
              <a:buFontTx/>
              <a:buChar char="-"/>
            </a:pPr>
            <a:r>
              <a:rPr lang="en-US" altLang="ja-JP" sz="1050" i="1" dirty="0">
                <a:solidFill>
                  <a:schemeClr val="bg1"/>
                </a:solidFill>
              </a:rPr>
              <a:t>Expenditures </a:t>
            </a:r>
            <a:r>
              <a:rPr lang="en-US" altLang="ja-JP" sz="1050" i="1" dirty="0" smtClean="0">
                <a:solidFill>
                  <a:schemeClr val="bg1"/>
                </a:solidFill>
              </a:rPr>
              <a:t>on labor costs for invasive species management</a:t>
            </a:r>
            <a:endParaRPr kumimoji="1" lang="ja-JP" altLang="en-US" sz="1050" dirty="0">
              <a:solidFill>
                <a:schemeClr val="bg1"/>
              </a:solidFill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656638" y="3985496"/>
            <a:ext cx="3708000" cy="2520000"/>
          </a:xfrm>
          <a:prstGeom prst="roundRect">
            <a:avLst>
              <a:gd name="adj" fmla="val 10115"/>
            </a:avLst>
          </a:prstGeom>
          <a:solidFill>
            <a:srgbClr val="C6E0B4"/>
          </a:solidFill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altLang="ja-JP" sz="1600" b="1" dirty="0" err="1" smtClean="0">
                <a:solidFill>
                  <a:schemeClr val="tx1"/>
                </a:solidFill>
              </a:rPr>
              <a:t>Management</a:t>
            </a:r>
            <a:r>
              <a:rPr kumimoji="1" lang="en-US" altLang="ja-JP" sz="1600" b="1" dirty="0" err="1" smtClean="0">
                <a:solidFill>
                  <a:schemeClr val="tx1"/>
                </a:solidFill>
              </a:rPr>
              <a:t>_Human</a:t>
            </a:r>
            <a:endParaRPr kumimoji="1" lang="en-US" altLang="ja-JP" sz="1600" b="1" dirty="0" smtClean="0">
              <a:solidFill>
                <a:schemeClr val="tx1"/>
              </a:solidFill>
            </a:endParaRPr>
          </a:p>
          <a:p>
            <a:pPr algn="ctr"/>
            <a:endParaRPr lang="en-US" altLang="ja-JP" sz="1200" dirty="0">
              <a:solidFill>
                <a:schemeClr val="tx1"/>
              </a:solidFill>
            </a:endParaRPr>
          </a:p>
          <a:p>
            <a:pPr marL="285750" indent="-285750">
              <a:buFontTx/>
              <a:buChar char="-"/>
            </a:pPr>
            <a:r>
              <a:rPr kumimoji="1" lang="en-US" altLang="ja-JP" sz="1200" dirty="0" smtClean="0">
                <a:solidFill>
                  <a:schemeClr val="tx1"/>
                </a:solidFill>
              </a:rPr>
              <a:t>Expenditures on the managements of invasive species that damages Human livelihood</a:t>
            </a:r>
          </a:p>
          <a:p>
            <a:endParaRPr lang="en-US" altLang="ja-JP" sz="1050" dirty="0">
              <a:solidFill>
                <a:schemeClr val="tx1"/>
              </a:solidFill>
            </a:endParaRPr>
          </a:p>
          <a:p>
            <a:r>
              <a:rPr lang="en-US" altLang="ja-JP" sz="1050" b="1" i="1" dirty="0">
                <a:solidFill>
                  <a:schemeClr val="tx1"/>
                </a:solidFill>
              </a:rPr>
              <a:t>Examples in this study</a:t>
            </a:r>
          </a:p>
          <a:p>
            <a:pPr marL="171450" indent="-171450">
              <a:buFontTx/>
              <a:buChar char="-"/>
            </a:pPr>
            <a:r>
              <a:rPr lang="en-US" altLang="ja-JP" sz="1050" i="1" dirty="0">
                <a:solidFill>
                  <a:schemeClr val="tx1"/>
                </a:solidFill>
              </a:rPr>
              <a:t>Expenditures on </a:t>
            </a:r>
            <a:r>
              <a:rPr lang="en-US" altLang="ja-JP" sz="1050" i="1" dirty="0" smtClean="0">
                <a:solidFill>
                  <a:schemeClr val="tx1"/>
                </a:solidFill>
              </a:rPr>
              <a:t>the invasive species </a:t>
            </a:r>
            <a:r>
              <a:rPr lang="en-US" altLang="ja-JP" sz="1050" i="1" dirty="0">
                <a:solidFill>
                  <a:schemeClr val="tx1"/>
                </a:solidFill>
              </a:rPr>
              <a:t>managements for </a:t>
            </a:r>
            <a:r>
              <a:rPr lang="en-US" altLang="ja-JP" sz="1050" i="1" dirty="0" smtClean="0">
                <a:solidFill>
                  <a:schemeClr val="tx1"/>
                </a:solidFill>
              </a:rPr>
              <a:t>protecting agricultural production, and human health.</a:t>
            </a:r>
            <a:endParaRPr lang="en-US" altLang="ja-JP" sz="1050" i="1" dirty="0">
              <a:solidFill>
                <a:schemeClr val="tx1"/>
              </a:solidFill>
            </a:endParaRPr>
          </a:p>
          <a:p>
            <a:pPr marL="285750" indent="-285750" algn="ctr">
              <a:buFontTx/>
              <a:buChar char="-"/>
            </a:pP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65762" y="125125"/>
            <a:ext cx="838360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/>
            <a:r>
              <a:rPr kumimoji="1" lang="en-US" altLang="ja-JP" sz="1400" b="1" dirty="0" smtClean="0"/>
              <a:t>Supplementary </a:t>
            </a:r>
            <a:r>
              <a:rPr kumimoji="1" lang="en-US" altLang="ja-JP" sz="1400" b="1" dirty="0" smtClean="0"/>
              <a:t>S2. </a:t>
            </a:r>
            <a:r>
              <a:rPr kumimoji="1" lang="en-US" altLang="ja-JP" sz="1400" dirty="0" smtClean="0"/>
              <a:t>Definition of the categorization of economic costs. </a:t>
            </a:r>
            <a:r>
              <a:rPr lang="en-US" altLang="ja-JP" sz="1400" dirty="0" err="1" smtClean="0"/>
              <a:t>Damage_Biodiversity</a:t>
            </a:r>
            <a:r>
              <a:rPr lang="en-US" altLang="ja-JP" sz="1400" dirty="0" smtClean="0"/>
              <a:t> and </a:t>
            </a:r>
            <a:r>
              <a:rPr lang="en-US" altLang="ja-JP" sz="1400" dirty="0" err="1" smtClean="0"/>
              <a:t>Damage_Human</a:t>
            </a:r>
            <a:r>
              <a:rPr lang="en-US" altLang="ja-JP" sz="1400" dirty="0" smtClean="0"/>
              <a:t> represent the damages by biological invasions to biodiversity and human livelihood, respectively. </a:t>
            </a:r>
            <a:r>
              <a:rPr lang="en-US" altLang="ja-JP" sz="1400" dirty="0" err="1" smtClean="0"/>
              <a:t>Management_Biodiversity</a:t>
            </a:r>
            <a:r>
              <a:rPr lang="en-US" altLang="ja-JP" sz="1400" dirty="0" smtClean="0"/>
              <a:t> and </a:t>
            </a:r>
            <a:r>
              <a:rPr lang="en-US" altLang="ja-JP" sz="1400" dirty="0" err="1" smtClean="0"/>
              <a:t>Management_Human</a:t>
            </a:r>
            <a:r>
              <a:rPr lang="en-US" altLang="ja-JP" sz="1400" dirty="0" smtClean="0"/>
              <a:t> represent managements for biodiversity and human livelihood, respectively. Categories in each cost entries are shown in </a:t>
            </a:r>
            <a:r>
              <a:rPr lang="en-US" altLang="ja-JP" sz="1400" dirty="0" smtClean="0"/>
              <a:t>Supplementary file </a:t>
            </a:r>
            <a:r>
              <a:rPr lang="en-US" altLang="ja-JP" sz="1400" dirty="0" smtClean="0"/>
              <a:t>S1.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836345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3418</TotalTime>
  <Words>218</Words>
  <Application>Microsoft Office PowerPoint</Application>
  <PresentationFormat>画面に合わせる (4:3)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Hirotaka Komine</dc:creator>
  <cp:lastModifiedBy>ywatari</cp:lastModifiedBy>
  <cp:revision>98</cp:revision>
  <cp:lastPrinted>2020-09-04T01:39:18Z</cp:lastPrinted>
  <dcterms:created xsi:type="dcterms:W3CDTF">2020-08-20T05:13:29Z</dcterms:created>
  <dcterms:modified xsi:type="dcterms:W3CDTF">2021-02-01T13:43:57Z</dcterms:modified>
</cp:coreProperties>
</file>