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385" y="408305"/>
            <a:ext cx="9959340" cy="5115560"/>
          </a:xfrm>
          <a:prstGeom prst="rect">
            <a:avLst/>
          </a:prstGeom>
        </p:spPr>
      </p:pic>
      <p:sp>
        <p:nvSpPr>
          <p:cNvPr id="5" name="Text Box 4"/>
          <p:cNvSpPr txBox="1"/>
          <p:nvPr/>
        </p:nvSpPr>
        <p:spPr>
          <a:xfrm>
            <a:off x="32385" y="9525"/>
            <a:ext cx="1223200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2000" b="1"/>
              <a:t>X-ray Diffraction (XRD) Measurements on Samples 1, 2, 3, 4, 5, 6, 7, 8 , 9, 10, 11, 13, 15, 17, 18, 19, and 20 </a:t>
            </a:r>
            <a:endParaRPr lang="en-US" sz="2000" b="1"/>
          </a:p>
        </p:txBody>
      </p:sp>
      <p:sp>
        <p:nvSpPr>
          <p:cNvPr id="6" name="Text Box 5"/>
          <p:cNvSpPr txBox="1"/>
          <p:nvPr/>
        </p:nvSpPr>
        <p:spPr>
          <a:xfrm>
            <a:off x="32385" y="5079365"/>
            <a:ext cx="3667760" cy="1476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>
                <a:latin typeface="Calibri" panose="020F0502020204030204" charset="0"/>
                <a:cs typeface="Calibri" panose="020F0502020204030204" charset="0"/>
              </a:rPr>
              <a:t>2θ scan</a:t>
            </a:r>
            <a:endParaRPr lang="en-US">
              <a:latin typeface="Calibri" panose="020F0502020204030204" charset="0"/>
              <a:cs typeface="Calibri" panose="020F0502020204030204" charset="0"/>
            </a:endParaRPr>
          </a:p>
          <a:p>
            <a:r>
              <a:rPr lang="en-US">
                <a:latin typeface="Calibri" panose="020F0502020204030204" charset="0"/>
                <a:cs typeface="Calibri" panose="020F0502020204030204" charset="0"/>
              </a:rPr>
              <a:t>Scan angles: 10</a:t>
            </a:r>
            <a:r>
              <a:rPr lang="en-US" baseline="30000">
                <a:latin typeface="Calibri" panose="020F0502020204030204" charset="0"/>
                <a:cs typeface="Calibri" panose="020F0502020204030204" charset="0"/>
              </a:rPr>
              <a:t>o</a:t>
            </a:r>
            <a:r>
              <a:rPr lang="en-US">
                <a:latin typeface="Calibri" panose="020F0502020204030204" charset="0"/>
                <a:cs typeface="Calibri" panose="020F0502020204030204" charset="0"/>
              </a:rPr>
              <a:t>- 50</a:t>
            </a:r>
            <a:r>
              <a:rPr lang="en-US" baseline="30000">
                <a:latin typeface="Calibri" panose="020F0502020204030204" charset="0"/>
                <a:cs typeface="Calibri" panose="020F0502020204030204" charset="0"/>
              </a:rPr>
              <a:t>o</a:t>
            </a:r>
            <a:endParaRPr lang="en-US">
              <a:latin typeface="Calibri" panose="020F0502020204030204" charset="0"/>
              <a:cs typeface="Calibri" panose="020F0502020204030204" charset="0"/>
            </a:endParaRPr>
          </a:p>
          <a:p>
            <a:r>
              <a:rPr lang="en-US" altLang="zh-CN">
                <a:latin typeface="Calibri" panose="020F0502020204030204" charset="0"/>
                <a:cs typeface="Calibri" panose="020F0502020204030204" charset="0"/>
              </a:rPr>
              <a:t>Scan step: 0.05</a:t>
            </a:r>
            <a:r>
              <a:rPr lang="en-US" altLang="zh-CN" baseline="30000">
                <a:latin typeface="Calibri" panose="020F0502020204030204" charset="0"/>
                <a:cs typeface="Calibri" panose="020F0502020204030204" charset="0"/>
              </a:rPr>
              <a:t>o</a:t>
            </a:r>
            <a:r>
              <a:rPr lang="en-US" altLang="zh-CN">
                <a:latin typeface="Calibri" panose="020F0502020204030204" charset="0"/>
                <a:cs typeface="Calibri" panose="020F0502020204030204" charset="0"/>
              </a:rPr>
              <a:t>/step</a:t>
            </a:r>
            <a:endParaRPr lang="en-US" altLang="zh-CN">
              <a:latin typeface="Calibri" panose="020F0502020204030204" charset="0"/>
              <a:cs typeface="Calibri" panose="020F0502020204030204" charset="0"/>
            </a:endParaRPr>
          </a:p>
          <a:p>
            <a:r>
              <a:rPr lang="en-US" altLang="zh-CN">
                <a:latin typeface="Calibri" panose="020F0502020204030204" charset="0"/>
                <a:cs typeface="Calibri" panose="020F0502020204030204" charset="0"/>
              </a:rPr>
              <a:t>Scan speed: 2s/step</a:t>
            </a:r>
            <a:endParaRPr lang="en-US" altLang="zh-CN">
              <a:latin typeface="Calibri" panose="020F0502020204030204" charset="0"/>
              <a:cs typeface="Calibri" panose="020F0502020204030204" charset="0"/>
            </a:endParaRPr>
          </a:p>
          <a:p>
            <a:r>
              <a:rPr lang="en-US" altLang="zh-CN">
                <a:latin typeface="Calibri" panose="020F0502020204030204" charset="0"/>
                <a:cs typeface="Calibri" panose="020F0502020204030204" charset="0"/>
              </a:rPr>
              <a:t>Incident wavelength: Cu Kɑ1 source</a:t>
            </a:r>
            <a:endParaRPr lang="en-US" altLang="zh-CN">
              <a:latin typeface="Calibri" panose="020F0502020204030204" charset="0"/>
              <a:cs typeface="Calibri" panose="020F050202020403020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Text Box 4"/>
          <p:cNvSpPr txBox="1"/>
          <p:nvPr/>
        </p:nvSpPr>
        <p:spPr>
          <a:xfrm>
            <a:off x="32385" y="9525"/>
            <a:ext cx="1223200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2000" b="1"/>
              <a:t>A</a:t>
            </a:r>
            <a:r>
              <a:rPr lang="en-US" sz="2000" b="1"/>
              <a:t>tomic force microscopy (AFM) using NeaSNOM Microscope on Samples 3, 4, 5, 6, 7, 8, 9, 12, 13, 14, 15, 16, 17, 18, 19, 20, 23, and 24 </a:t>
            </a:r>
            <a:endParaRPr lang="en-US" sz="2000" b="1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385" y="787400"/>
            <a:ext cx="10788015" cy="3788410"/>
          </a:xfrm>
          <a:prstGeom prst="rect">
            <a:avLst/>
          </a:prstGeom>
        </p:spPr>
      </p:pic>
      <p:sp>
        <p:nvSpPr>
          <p:cNvPr id="7" name="Text Box 6"/>
          <p:cNvSpPr txBox="1"/>
          <p:nvPr/>
        </p:nvSpPr>
        <p:spPr>
          <a:xfrm>
            <a:off x="99695" y="4699000"/>
            <a:ext cx="12091670" cy="1476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>
                <a:latin typeface="Calibri" panose="020F0502020204030204" charset="0"/>
                <a:cs typeface="Calibri" panose="020F0502020204030204" charset="0"/>
              </a:rPr>
              <a:t>Scan size: 2 μm</a:t>
            </a:r>
            <a:r>
              <a:rPr lang="zh-CN" altLang="en-US">
                <a:latin typeface="Calibri" panose="020F0502020204030204" charset="0"/>
                <a:cs typeface="Calibri" panose="020F0502020204030204" charset="0"/>
              </a:rPr>
              <a:t>×</a:t>
            </a:r>
            <a:r>
              <a:rPr lang="en-US" altLang="zh-CN">
                <a:latin typeface="Calibri" panose="020F0502020204030204" charset="0"/>
                <a:cs typeface="Calibri" panose="020F0502020204030204" charset="0"/>
              </a:rPr>
              <a:t>2 μm</a:t>
            </a:r>
            <a:endParaRPr lang="en-US" altLang="zh-CN">
              <a:latin typeface="Calibri" panose="020F0502020204030204" charset="0"/>
              <a:cs typeface="Calibri" panose="020F0502020204030204" charset="0"/>
            </a:endParaRPr>
          </a:p>
          <a:p>
            <a:r>
              <a:rPr lang="en-US" altLang="zh-CN">
                <a:latin typeface="Calibri" panose="020F0502020204030204" charset="0"/>
                <a:cs typeface="Calibri" panose="020F0502020204030204" charset="0"/>
              </a:rPr>
              <a:t>Pixels: 258 pixels </a:t>
            </a:r>
            <a:r>
              <a:rPr lang="zh-CN" altLang="en-US">
                <a:latin typeface="Calibri" panose="020F0502020204030204" charset="0"/>
                <a:cs typeface="Calibri" panose="020F0502020204030204" charset="0"/>
              </a:rPr>
              <a:t>×</a:t>
            </a:r>
            <a:r>
              <a:rPr lang="en-US" altLang="zh-CN">
                <a:latin typeface="Calibri" panose="020F0502020204030204" charset="0"/>
                <a:cs typeface="Calibri" panose="020F0502020204030204" charset="0"/>
              </a:rPr>
              <a:t>258 pixels</a:t>
            </a:r>
            <a:endParaRPr lang="en-US" altLang="zh-CN">
              <a:latin typeface="Calibri" panose="020F0502020204030204" charset="0"/>
              <a:cs typeface="Calibri" panose="020F0502020204030204" charset="0"/>
            </a:endParaRPr>
          </a:p>
          <a:p>
            <a:r>
              <a:rPr lang="en-US" altLang="zh-CN">
                <a:latin typeface="Calibri" panose="020F0502020204030204" charset="0"/>
                <a:cs typeface="Calibri" panose="020F0502020204030204" charset="0"/>
              </a:rPr>
              <a:t>The procedure using Gwyddion to remove background: first, remove polynomial background (setting the horizontal polynomial independent degree as 11; the vertical polynomial independent degree as 11 too). Then align rows using various methods.</a:t>
            </a:r>
            <a:endParaRPr lang="en-US" altLang="zh-CN">
              <a:latin typeface="Calibri" panose="020F0502020204030204" charset="0"/>
              <a:cs typeface="Calibri" panose="020F0502020204030204" charset="0"/>
            </a:endParaRPr>
          </a:p>
          <a:p>
            <a:r>
              <a:rPr lang="en-US" altLang="zh-CN">
                <a:latin typeface="Calibri" panose="020F0502020204030204" charset="0"/>
                <a:cs typeface="Calibri" panose="020F0502020204030204" charset="0"/>
              </a:rPr>
              <a:t>The profile scans on Sample 14 (Fig. 8c and Fig. S8) were obtained from extracting profiles along arbitrary lines using Gwyddion. </a:t>
            </a:r>
            <a:endParaRPr lang="en-US" altLang="zh-CN">
              <a:latin typeface="Calibri" panose="020F0502020204030204" charset="0"/>
              <a:cs typeface="Calibri" panose="020F050202020403020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Text Box 4"/>
          <p:cNvSpPr txBox="1"/>
          <p:nvPr/>
        </p:nvSpPr>
        <p:spPr>
          <a:xfrm>
            <a:off x="32385" y="9525"/>
            <a:ext cx="1223200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2000" b="1"/>
              <a:t>A</a:t>
            </a:r>
            <a:r>
              <a:rPr lang="en-US" sz="2000" b="1"/>
              <a:t>tomic force microscopy (AFM) using BRUKER DIMENSION ICON on Samples 20, 21, and 22. </a:t>
            </a:r>
            <a:endParaRPr lang="en-US" sz="2000" b="1"/>
          </a:p>
        </p:txBody>
      </p:sp>
      <p:sp>
        <p:nvSpPr>
          <p:cNvPr id="7" name="Text Box 6"/>
          <p:cNvSpPr txBox="1"/>
          <p:nvPr/>
        </p:nvSpPr>
        <p:spPr>
          <a:xfrm>
            <a:off x="50165" y="639445"/>
            <a:ext cx="1209167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>
                <a:latin typeface="Calibri" panose="020F0502020204030204" charset="0"/>
                <a:cs typeface="Calibri" panose="020F0502020204030204" charset="0"/>
              </a:rPr>
              <a:t>Scan size: 2 μm</a:t>
            </a:r>
            <a:r>
              <a:rPr lang="zh-CN" altLang="en-US">
                <a:latin typeface="Calibri" panose="020F0502020204030204" charset="0"/>
                <a:cs typeface="Calibri" panose="020F0502020204030204" charset="0"/>
              </a:rPr>
              <a:t>×</a:t>
            </a:r>
            <a:r>
              <a:rPr lang="en-US" altLang="zh-CN">
                <a:latin typeface="Calibri" panose="020F0502020204030204" charset="0"/>
                <a:cs typeface="Calibri" panose="020F0502020204030204" charset="0"/>
              </a:rPr>
              <a:t>2 μm</a:t>
            </a:r>
            <a:endParaRPr lang="en-US" altLang="zh-CN">
              <a:latin typeface="Calibri" panose="020F0502020204030204" charset="0"/>
              <a:cs typeface="Calibri" panose="020F0502020204030204" charset="0"/>
            </a:endParaRPr>
          </a:p>
          <a:p>
            <a:r>
              <a:rPr lang="en-US" altLang="zh-CN">
                <a:latin typeface="Calibri" panose="020F0502020204030204" charset="0"/>
                <a:cs typeface="Calibri" panose="020F0502020204030204" charset="0"/>
              </a:rPr>
              <a:t>Pixels: 512 pixels </a:t>
            </a:r>
            <a:r>
              <a:rPr lang="zh-CN" altLang="en-US">
                <a:latin typeface="Calibri" panose="020F0502020204030204" charset="0"/>
                <a:cs typeface="Calibri" panose="020F0502020204030204" charset="0"/>
              </a:rPr>
              <a:t>×</a:t>
            </a:r>
            <a:r>
              <a:rPr lang="en-US" altLang="zh-CN">
                <a:latin typeface="Calibri" panose="020F0502020204030204" charset="0"/>
                <a:cs typeface="Calibri" panose="020F0502020204030204" charset="0"/>
              </a:rPr>
              <a:t>512 pixels</a:t>
            </a:r>
            <a:endParaRPr lang="en-US" altLang="zh-CN">
              <a:latin typeface="Calibri" panose="020F0502020204030204" charset="0"/>
              <a:cs typeface="Calibri" panose="020F0502020204030204" charset="0"/>
            </a:endParaRPr>
          </a:p>
          <a:p>
            <a:r>
              <a:rPr lang="en-US" altLang="zh-CN">
                <a:latin typeface="Calibri" panose="020F0502020204030204" charset="0"/>
                <a:cs typeface="Calibri" panose="020F0502020204030204" charset="0"/>
              </a:rPr>
              <a:t>The procedure using Gwyddion to remove background: first, remove polynomial background (setting the horizontal polynomial independent degree as 11; the vertical polynomial independent degree as 11 too). Then align rows using various methods.</a:t>
            </a:r>
            <a:endParaRPr lang="en-US" altLang="zh-CN">
              <a:latin typeface="Calibri" panose="020F0502020204030204" charset="0"/>
              <a:cs typeface="Calibri" panose="020F050202020403020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Text Box 4"/>
          <p:cNvSpPr txBox="1"/>
          <p:nvPr/>
        </p:nvSpPr>
        <p:spPr>
          <a:xfrm>
            <a:off x="32385" y="9525"/>
            <a:ext cx="12232005" cy="22453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2000" b="1"/>
              <a:t>Reflection High-energy Electron Diffraction (RHEED) screenshots on Samples 4, 7, 9, 12, 13, 17, 18, 20, 21, 22, 23, and 24</a:t>
            </a:r>
            <a:endParaRPr lang="en-US" sz="2000" b="1"/>
          </a:p>
          <a:p>
            <a:endParaRPr lang="en-US" sz="2000" b="1"/>
          </a:p>
          <a:p>
            <a:r>
              <a:rPr lang="en-US" sz="2000"/>
              <a:t>Used a ksA 400 analytical Reflection High-energy Electron Diffraction System equipped with MBE to in-situ monitor the growth. </a:t>
            </a:r>
            <a:endParaRPr lang="en-US" sz="2000"/>
          </a:p>
          <a:p>
            <a:endParaRPr lang="en-US" sz="2000"/>
          </a:p>
          <a:p>
            <a:r>
              <a:rPr lang="en-US" sz="2000"/>
              <a:t>All the RHEED screenshots were directly taken at the end of each growth. </a:t>
            </a:r>
            <a:endParaRPr lang="en-US" sz="20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Text Box 4"/>
          <p:cNvSpPr txBox="1"/>
          <p:nvPr/>
        </p:nvSpPr>
        <p:spPr>
          <a:xfrm>
            <a:off x="32385" y="9525"/>
            <a:ext cx="12232005" cy="22453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2000" b="1"/>
              <a:t>Scanning electron microscopy (SEM) using Auriga 60 CrossBeam on Samples 9, 19, and 20</a:t>
            </a:r>
            <a:endParaRPr lang="en-US" sz="2000" b="1"/>
          </a:p>
          <a:p>
            <a:endParaRPr lang="en-US" sz="2000"/>
          </a:p>
          <a:p>
            <a:r>
              <a:rPr lang="en-US" sz="2000"/>
              <a:t>All the scanning used the Secondary Electron Secondary Ion (SESI) detector, a electron high tension (EHT) voltage of 3kV. </a:t>
            </a:r>
            <a:endParaRPr lang="en-US" sz="2000"/>
          </a:p>
          <a:p>
            <a:endParaRPr lang="en-US" altLang="zh-CN" sz="2000"/>
          </a:p>
          <a:p>
            <a:r>
              <a:rPr lang="en-US" altLang="zh-CN" sz="2000"/>
              <a:t>Scanning from a vertical angle to the surface, the working distance was in the range of 7.3-7.9mm ; for the scanning from a side view, the working distance was 6.1mm. </a:t>
            </a:r>
            <a:endParaRPr lang="en-US" altLang="zh-CN" sz="20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Text Box 4"/>
          <p:cNvSpPr txBox="1"/>
          <p:nvPr/>
        </p:nvSpPr>
        <p:spPr>
          <a:xfrm>
            <a:off x="32385" y="9525"/>
            <a:ext cx="12232005" cy="28613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2000" b="1"/>
              <a:t>Raman spectroscopy using Horiba LabRAM HR Evolution on Sample 15</a:t>
            </a:r>
            <a:endParaRPr lang="en-US" sz="2000" b="1"/>
          </a:p>
          <a:p>
            <a:endParaRPr lang="en-US" altLang="zh-CN" sz="2000"/>
          </a:p>
          <a:p>
            <a:r>
              <a:rPr lang="en-US" altLang="zh-CN" sz="2000">
                <a:latin typeface="Calibri" panose="020F0502020204030204" charset="0"/>
                <a:cs typeface="Calibri" panose="020F0502020204030204" charset="0"/>
              </a:rPr>
              <a:t>Grating: 1800 groove/mm</a:t>
            </a:r>
            <a:endParaRPr lang="en-US" altLang="zh-CN" sz="2000">
              <a:latin typeface="Calibri" panose="020F0502020204030204" charset="0"/>
              <a:cs typeface="Calibri" panose="020F0502020204030204" charset="0"/>
            </a:endParaRPr>
          </a:p>
          <a:p>
            <a:r>
              <a:rPr lang="en-US" altLang="zh-CN" sz="2000">
                <a:latin typeface="Calibri" panose="020F0502020204030204" charset="0"/>
                <a:cs typeface="Calibri" panose="020F0502020204030204" charset="0"/>
              </a:rPr>
              <a:t>Acquisition time: 2s</a:t>
            </a:r>
            <a:endParaRPr lang="en-US" altLang="zh-CN" sz="2000">
              <a:latin typeface="Calibri" panose="020F0502020204030204" charset="0"/>
              <a:cs typeface="Calibri" panose="020F0502020204030204" charset="0"/>
            </a:endParaRPr>
          </a:p>
          <a:p>
            <a:r>
              <a:rPr lang="en-US" altLang="zh-CN" sz="2000">
                <a:latin typeface="Calibri" panose="020F0502020204030204" charset="0"/>
                <a:cs typeface="Calibri" panose="020F0502020204030204" charset="0"/>
              </a:rPr>
              <a:t>Accumulations: 10</a:t>
            </a:r>
            <a:endParaRPr lang="en-US" altLang="zh-CN" sz="2000">
              <a:latin typeface="Calibri" panose="020F0502020204030204" charset="0"/>
              <a:cs typeface="Calibri" panose="020F0502020204030204" charset="0"/>
            </a:endParaRPr>
          </a:p>
          <a:p>
            <a:r>
              <a:rPr lang="en-US" altLang="zh-CN" sz="2000">
                <a:latin typeface="Calibri" panose="020F0502020204030204" charset="0"/>
                <a:cs typeface="Calibri" panose="020F0502020204030204" charset="0"/>
              </a:rPr>
              <a:t>Objective: 100</a:t>
            </a:r>
            <a:r>
              <a:rPr lang="zh-CN" altLang="en-US" sz="2000">
                <a:latin typeface="Calibri" panose="020F0502020204030204" charset="0"/>
                <a:cs typeface="Calibri" panose="020F0502020204030204" charset="0"/>
              </a:rPr>
              <a:t>×</a:t>
            </a:r>
            <a:endParaRPr lang="zh-CN" altLang="en-US" sz="2000">
              <a:latin typeface="Calibri" panose="020F0502020204030204" charset="0"/>
              <a:cs typeface="Calibri" panose="020F0502020204030204" charset="0"/>
            </a:endParaRPr>
          </a:p>
          <a:p>
            <a:r>
              <a:rPr lang="en-US" altLang="zh-CN" sz="2000">
                <a:latin typeface="Calibri" panose="020F0502020204030204" charset="0"/>
                <a:cs typeface="Calibri" panose="020F0502020204030204" charset="0"/>
              </a:rPr>
              <a:t>Laser: 532nm</a:t>
            </a:r>
            <a:endParaRPr lang="en-US" altLang="zh-CN" sz="2000">
              <a:latin typeface="Calibri" panose="020F0502020204030204" charset="0"/>
              <a:cs typeface="Calibri" panose="020F0502020204030204" charset="0"/>
            </a:endParaRPr>
          </a:p>
          <a:p>
            <a:r>
              <a:rPr lang="en-US" altLang="zh-CN" sz="2000">
                <a:latin typeface="Calibri" panose="020F0502020204030204" charset="0"/>
                <a:cs typeface="Calibri" panose="020F0502020204030204" charset="0"/>
              </a:rPr>
              <a:t>Power: for single spot spectra used 10mW; for map spectra used 5mW.</a:t>
            </a:r>
            <a:endParaRPr lang="en-US" altLang="zh-CN" sz="2000">
              <a:latin typeface="Calibri" panose="020F0502020204030204" charset="0"/>
              <a:cs typeface="Calibri" panose="020F0502020204030204" charset="0"/>
            </a:endParaRPr>
          </a:p>
          <a:p>
            <a:r>
              <a:rPr lang="en-US" altLang="zh-CN" sz="2000">
                <a:latin typeface="Calibri" panose="020F0502020204030204" charset="0"/>
                <a:cs typeface="Calibri" panose="020F0502020204030204" charset="0"/>
              </a:rPr>
              <a:t>Scan size: for single spot scan was 1um-diameter spot; for mapping spectra was 20um</a:t>
            </a:r>
            <a:r>
              <a:rPr lang="zh-CN" altLang="en-US" sz="2000">
                <a:latin typeface="Calibri" panose="020F0502020204030204" charset="0"/>
                <a:cs typeface="Calibri" panose="020F0502020204030204" charset="0"/>
                <a:sym typeface="+mn-ea"/>
              </a:rPr>
              <a:t>×</a:t>
            </a:r>
            <a:r>
              <a:rPr lang="en-US" altLang="zh-CN" sz="2000">
                <a:latin typeface="Calibri" panose="020F0502020204030204" charset="0"/>
                <a:cs typeface="Calibri" panose="020F0502020204030204" charset="0"/>
              </a:rPr>
              <a:t>20um area.  </a:t>
            </a:r>
            <a:endParaRPr lang="en-US" altLang="zh-CN" sz="2000">
              <a:latin typeface="Calibri" panose="020F0502020204030204" charset="0"/>
              <a:cs typeface="Calibri" panose="020F050202020403020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2153</Words>
  <Application>WPS Presentation</Application>
  <PresentationFormat>Widescreen</PresentationFormat>
  <Paragraphs>43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5" baseType="lpstr">
      <vt:lpstr>Arial</vt:lpstr>
      <vt:lpstr>SimSun</vt:lpstr>
      <vt:lpstr>Wingdings</vt:lpstr>
      <vt:lpstr>Calibri</vt:lpstr>
      <vt:lpstr>Microsoft YaHei</vt:lpstr>
      <vt:lpstr>Arial Unicode MS</vt:lpstr>
      <vt:lpstr>Calibri Light</vt:lpstr>
      <vt:lpstr>Times New Roman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/>
  <cp:lastModifiedBy>18583</cp:lastModifiedBy>
  <cp:revision>2</cp:revision>
  <dcterms:created xsi:type="dcterms:W3CDTF">2022-12-20T20:02:00Z</dcterms:created>
  <dcterms:modified xsi:type="dcterms:W3CDTF">2022-12-20T23:37:37Z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8222D5C53848442A9C84B019F1A207FF</vt:lpwstr>
  </property>
  <property fmtid="{D5CDD505-2E9C-101B-9397-08002B2CF9AE}" pid="3" name="KSOProductBuildVer">
    <vt:lpwstr>1033-11.2.0.11440</vt:lpwstr>
  </property>
</Properties>
</file>