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3c3c3dc480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3c3c3dc48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3c3c3dc48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3c3c3dc48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3c3c3dc480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3c3c3dc480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3c3c3dc48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3c3c3dc48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3c3c3dc480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3c3c3dc480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emojipedia.org/fire/" TargetMode="External"/><Relationship Id="rId4" Type="http://schemas.openxmlformats.org/officeDocument/2006/relationships/hyperlink" Target="https://emojipedia.org/fire/" TargetMode="External"/><Relationship Id="rId5" Type="http://schemas.openxmlformats.org/officeDocument/2006/relationships/hyperlink" Target="https://emojipedia.org/fire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ithub.com/astropy/astropy-project/issues/118" TargetMode="External"/><Relationship Id="rId4" Type="http://schemas.openxmlformats.org/officeDocument/2006/relationships/hyperlink" Target="https://zenodo.org/record/7705958#.ZE2PP3bMKUk" TargetMode="External"/><Relationship Id="rId11" Type="http://schemas.openxmlformats.org/officeDocument/2006/relationships/hyperlink" Target="https://emojipedia.org/fire/" TargetMode="External"/><Relationship Id="rId10" Type="http://schemas.openxmlformats.org/officeDocument/2006/relationships/hyperlink" Target="https://emojipedia.org/fire/" TargetMode="External"/><Relationship Id="rId9" Type="http://schemas.openxmlformats.org/officeDocument/2006/relationships/hyperlink" Target="https://emojipedia.org/fire/" TargetMode="External"/><Relationship Id="rId5" Type="http://schemas.openxmlformats.org/officeDocument/2006/relationships/image" Target="../media/image2.png"/><Relationship Id="rId6" Type="http://schemas.openxmlformats.org/officeDocument/2006/relationships/hyperlink" Target="https://emojipedia.org/fire/" TargetMode="External"/><Relationship Id="rId7" Type="http://schemas.openxmlformats.org/officeDocument/2006/relationships/hyperlink" Target="https://emojipedia.org/fire/" TargetMode="External"/><Relationship Id="rId8" Type="http://schemas.openxmlformats.org/officeDocument/2006/relationships/hyperlink" Target="https://emojipedia.org/fire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ithub.com/scientific-python/devstats.scientific-python.or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astropy/astropy/pull/14140" TargetMode="External"/><Relationship Id="rId4" Type="http://schemas.openxmlformats.org/officeDocument/2006/relationships/hyperlink" Target="https://github.com/astropy/astropy/pull/14139" TargetMode="External"/><Relationship Id="rId5" Type="http://schemas.openxmlformats.org/officeDocument/2006/relationships/hyperlink" Target="https://github.com/astropy/astropy/pull/14718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ithub.com/astropy/astropy/pull/1447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143000"/>
            <a:ext cx="8520600" cy="115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of Infrastructure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2412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Astropy Coordination Meeting 2023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52825" y="3067025"/>
            <a:ext cx="41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4380300" y="306702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5576875" y="3067025"/>
            <a:ext cx="41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5300500" y="1872900"/>
            <a:ext cx="3631800" cy="13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GitHub: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https://github.com/astropy/astropy-project/issues/118</a:t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Zenodo: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https://zenodo.org/record/7705958#.ZE2PP3bMKUk</a:t>
            </a:r>
            <a:r>
              <a:rPr lang="en" sz="1100"/>
              <a:t> </a:t>
            </a:r>
            <a:endParaRPr sz="110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4" y="0"/>
            <a:ext cx="509325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5678250" y="67207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8171150" y="67207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6924700" y="67207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5678250" y="409212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8171150" y="409212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6924700" y="4092125"/>
            <a:ext cx="383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8AB4F8"/>
                </a:solidFill>
                <a:highlight>
                  <a:srgbClr val="202124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🔥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1035850" y="4105600"/>
            <a:ext cx="646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Adapted from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https://github.com/scientific-python/devstats.scientific-python.org</a:t>
            </a:r>
            <a:r>
              <a:rPr lang="en">
                <a:solidFill>
                  <a:schemeClr val="lt2"/>
                </a:solidFill>
              </a:rPr>
              <a:t> 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952500" y="1057250"/>
            <a:ext cx="723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The minimum number of contributors whose total contribution constitutes a majority of the contributions.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1035850" y="1800225"/>
            <a:ext cx="31074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action-astropy-stalebot: 1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actions-towncrier-changelog: 1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astropy: 8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astropy-sphinx-theme: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extension-helpers: 1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github-actions-workflows: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pytest-arraydiff: 3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pytest-astropy: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pytest-astropy-header: 2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Pony Factor</a:t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4736200" y="1800225"/>
            <a:ext cx="32124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pytest-doctestplus: 3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pytest-filter-subpackage: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pytest-mpl: 3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pytest-remotedata: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sphinx-astropy: 3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sphinx-automodapi: 2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sphinx-changelog: 1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>
                <a:solidFill>
                  <a:schemeClr val="lt2"/>
                </a:solidFill>
              </a:rPr>
              <a:t>tox-pypi-filter: 1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2993250" y="477425"/>
            <a:ext cx="578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2100">
                <a:solidFill>
                  <a:srgbClr val="E0E0E0"/>
                </a:solidFill>
                <a:highlight>
                  <a:srgbClr val="121212"/>
                </a:highlight>
              </a:rPr>
              <a:t>🦄</a:t>
            </a:r>
            <a:endParaRPr sz="2100">
              <a:solidFill>
                <a:srgbClr val="E0E0E0"/>
              </a:solidFill>
              <a:highlight>
                <a:srgbClr val="121212"/>
              </a:highlight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581650" y="477425"/>
            <a:ext cx="526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2100">
                <a:solidFill>
                  <a:srgbClr val="E0E0E0"/>
                </a:solidFill>
                <a:highlight>
                  <a:srgbClr val="121212"/>
                </a:highlight>
              </a:rPr>
              <a:t>🦄</a:t>
            </a:r>
            <a:endParaRPr sz="2100">
              <a:solidFill>
                <a:srgbClr val="E0E0E0"/>
              </a:solidFill>
              <a:highlight>
                <a:srgbClr val="121212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Problems</a:t>
            </a:r>
            <a:endParaRPr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Single point of failure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Unable to implement new features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Slow to adapt to upstream changes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Slow to fix bugs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Constantly putting out fires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too distant fires in core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Unpinning Sphinx (mhvk, saimn):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https://github.com/astropy/astropy/pull/14140</a:t>
            </a:r>
            <a:r>
              <a:rPr lang="en"/>
              <a:t>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Unpinning tox (maxnoe):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https://github.com/astropy/astropy/pull/14139</a:t>
            </a:r>
            <a:r>
              <a:rPr lang="en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Current fire in core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numpy-dev changed cos/sin (pllim, larrybradley):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https://github.com/astropy/astropy/pull/14718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Solutions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Revive SOSS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Dedicated paid position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</a:t>
            </a:r>
            <a:r>
              <a:rPr lang="en"/>
              <a:t>Who to report to?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Recruit more devs for maintenance and DevOps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Retain status quo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Where are the unicorns?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Collaborate with bigger projects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Example: Scientific Python (Dev Summit in 3 weeks)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Upstream and share maintenance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Less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Outsource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packages that are not maintained by 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Free!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No control</a:t>
            </a: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0400" y="2009300"/>
            <a:ext cx="2851900" cy="255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1159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Proposed Hack Session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1216650" y="1928825"/>
            <a:ext cx="6710700" cy="26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Replace astropy-sphinx-theme with pydata-sphinx-theme!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Core: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https://github.com/astropy/astropy/pull/14477</a:t>
            </a:r>
            <a:r>
              <a:rPr lang="en"/>
              <a:t> (saimn)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Coordinated Packages?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up a transition guide for </a:t>
            </a:r>
            <a:r>
              <a:rPr lang="en"/>
              <a:t>Affiliated</a:t>
            </a:r>
            <a:r>
              <a:rPr lang="en"/>
              <a:t> Packages?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Update OpenAstronomy package template?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