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60" r:id="rId6"/>
  </p:sldIdLst>
  <p:sldSz cx="12192000" cy="6858000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32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EA7A0-6E37-4B6D-B04A-1C72CBF45B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4AC423-FE8C-4429-B4F5-F8D606AA95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D6FFC3-4624-4B4E-8C4E-0169255F2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6D715-5546-4DC2-8D0F-80D3F6C7A7EA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B76969-E514-43DF-8F58-B8C12F2A2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63BA36-3C71-4EEA-A2B5-71AF7543F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B3126-1936-4977-A281-DF2CBC0A79A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123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48E14-2440-46B3-A3E7-F85D465EB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0078CE-BF86-4C4A-8819-B060A764A4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CF3170-5D7C-4A42-B316-F94E7F3F0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6D715-5546-4DC2-8D0F-80D3F6C7A7EA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384B1D-D278-4120-8937-35B1D4094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EDA96-ADB3-432F-828D-7BFFABB93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B3126-1936-4977-A281-DF2CBC0A79A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50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DAC718-0CF4-430E-8B88-61A9E3F24A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950DF0-DD36-49EE-9555-1FE3105C4A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676C9-9C1C-4D47-9E6C-C6834156C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6D715-5546-4DC2-8D0F-80D3F6C7A7EA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C1AAB9-FF03-4C3A-948A-E97CA9E54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814374-0E12-42C3-9B66-0C891A044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B3126-1936-4977-A281-DF2CBC0A79A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284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C587A-0B1D-4824-87A7-28F6123C2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7E706-974E-4479-88D8-BD7EB9D82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8FB6E2-58C5-47E6-8D85-C33BF0E83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6D715-5546-4DC2-8D0F-80D3F6C7A7EA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E3A92A-565F-41D8-9CBE-B384C6C51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85ECD-C347-482D-B0B7-45158420F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B3126-1936-4977-A281-DF2CBC0A79A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344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36172-59CF-45A6-8DE3-B562F6F5F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DEC826-A3EE-4133-9107-272CE4667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0DA2EA-2140-46C2-987B-1775D4EDE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6D715-5546-4DC2-8D0F-80D3F6C7A7EA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C87AC9-9529-441A-99B7-F06057BBE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AFB39C-1ACD-4EB7-AD11-C02652DE3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B3126-1936-4977-A281-DF2CBC0A79A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196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F81F8-EFD0-4352-A5B5-A6CC891ED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098F5-A5DC-4608-A834-ED7D3FBCB9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78080F-5D53-44F3-B3B1-AAC2DB6648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88ED3A-D01B-48F8-8F6A-0A9EE0835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6D715-5546-4DC2-8D0F-80D3F6C7A7EA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F522DC-1329-4D27-9A7D-D780D1099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9F6AED-5B55-40D9-BBE3-3F20846BE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B3126-1936-4977-A281-DF2CBC0A79A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532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1E1E6-0494-4ADC-A51A-58435B29B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96CAAE-93E7-452B-A62C-09F3787F0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B1D4FE-3096-46FF-9A81-014C5B9A96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86529E-BA1C-4B6E-A4AE-7D61B8588A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E1F4DC-CDB6-4B63-9B10-96034F2C67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1C626D-9679-4E7B-9768-42A47128A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6D715-5546-4DC2-8D0F-80D3F6C7A7EA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E17099-EF2A-4992-A2A5-4E1C94514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10E7F7-CA87-4776-898C-926794821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B3126-1936-4977-A281-DF2CBC0A79A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238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044FB-957C-409E-BF78-D71F22233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E7B582-16FB-4864-BC6F-188878585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6D715-5546-4DC2-8D0F-80D3F6C7A7EA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3CC111-70F6-449A-AB93-9A8BDDFE2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7FBDED-54BE-40EA-8D14-EA354CB54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B3126-1936-4977-A281-DF2CBC0A79A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751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38E085-1BFC-4882-AF54-C58E0208B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6D715-5546-4DC2-8D0F-80D3F6C7A7EA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5A123D-9E75-447E-B19C-2477C8B8C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B54750-4A88-42D2-89F4-B1CFE8B72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B3126-1936-4977-A281-DF2CBC0A79A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305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DE644-0665-455C-96CA-2BA35783B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EBDD74-ECCA-4499-8E15-9DA3E28E96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A06974-C6D9-453D-980B-814064D934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5B2ED1-73FC-4E8B-B536-38DCA54B9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6D715-5546-4DC2-8D0F-80D3F6C7A7EA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280D96-39B8-4A0A-9E34-F4470438C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C6A8AF-26C4-4179-B0CC-3544639C9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B3126-1936-4977-A281-DF2CBC0A79A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378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52859-2E38-4F0B-9FEA-AB8787875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C28DC7-2673-47A9-9106-9FCC62431D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998838-7A66-49FE-A1D0-F81DD9CD05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B7E23B-E702-4D77-A9BC-32BF3CD36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6D715-5546-4DC2-8D0F-80D3F6C7A7EA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7A7180-F45E-421C-BA1E-EA2C9B6BA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58F08F-C25E-4F7A-8EF1-68265462C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B3126-1936-4977-A281-DF2CBC0A79A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6130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E97F2144-F0E6-4F25-B83C-0F6DEF37CB8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276252716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think-cell Slide" r:id="rId16" imgW="532" imgH="533" progId="TCLayout.ActiveDocument.1">
                  <p:embed/>
                </p:oleObj>
              </mc:Choice>
              <mc:Fallback>
                <p:oleObj name="think-cell Slide" r:id="rId16" imgW="532" imgH="533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E97F2144-F0E6-4F25-B83C-0F6DEF37CB8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5FE26FA6-D655-4A0B-B42C-713F3CBB1184}"/>
              </a:ext>
            </a:extLst>
          </p:cNvPr>
          <p:cNvSpPr/>
          <p:nvPr userDrawn="1">
            <p:custDataLst>
              <p:tags r:id="rId15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4400" b="0" i="0" baseline="0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1CA882-6872-4F7F-9845-13368988A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273A31-B839-4B34-9805-36B936FFE0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FC9C3C-2DDF-4389-B5EC-C3AAC39EC1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6D715-5546-4DC2-8D0F-80D3F6C7A7EA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7C52B-9545-4832-ABD6-8EAC701424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6FE2E-9051-4392-B4E4-198E17F3E0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B3126-1936-4977-A281-DF2CBC0A79A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336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A9FD17A2-85E3-4A01-BC7D-A1FF4B30E4A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think-cell Slide" r:id="rId4" imgW="532" imgH="533" progId="TCLayout.ActiveDocument.1">
                  <p:embed/>
                </p:oleObj>
              </mc:Choice>
              <mc:Fallback>
                <p:oleObj name="think-cell Slide" r:id="rId4" imgW="532" imgH="533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A9FD17A2-85E3-4A01-BC7D-A1FF4B30E4A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" name="Gerade Verbindung mit Pfeil 47">
            <a:extLst>
              <a:ext uri="{FF2B5EF4-FFF2-40B4-BE49-F238E27FC236}">
                <a16:creationId xmlns:a16="http://schemas.microsoft.com/office/drawing/2014/main" id="{2F70C363-1ED5-4DD1-A274-00E0EFBB00A4}"/>
              </a:ext>
            </a:extLst>
          </p:cNvPr>
          <p:cNvCxnSpPr/>
          <p:nvPr/>
        </p:nvCxnSpPr>
        <p:spPr>
          <a:xfrm>
            <a:off x="5920791" y="1269000"/>
            <a:ext cx="0" cy="3240000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none" w="med" len="med"/>
            <a:tailEnd type="none" w="med" len="med"/>
          </a:ln>
          <a:effectLst/>
        </p:spPr>
      </p:cxnSp>
      <p:sp>
        <p:nvSpPr>
          <p:cNvPr id="5" name="Textfeld 20">
            <a:extLst>
              <a:ext uri="{FF2B5EF4-FFF2-40B4-BE49-F238E27FC236}">
                <a16:creationId xmlns:a16="http://schemas.microsoft.com/office/drawing/2014/main" id="{7082EDE4-E743-42F8-953D-36D5304F8072}"/>
              </a:ext>
            </a:extLst>
          </p:cNvPr>
          <p:cNvSpPr txBox="1"/>
          <p:nvPr/>
        </p:nvSpPr>
        <p:spPr>
          <a:xfrm>
            <a:off x="3407391" y="2562562"/>
            <a:ext cx="252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Western type diet</a:t>
            </a:r>
          </a:p>
        </p:txBody>
      </p:sp>
      <p:cxnSp>
        <p:nvCxnSpPr>
          <p:cNvPr id="6" name="Gerade Verbindung mit Pfeil 19">
            <a:extLst>
              <a:ext uri="{FF2B5EF4-FFF2-40B4-BE49-F238E27FC236}">
                <a16:creationId xmlns:a16="http://schemas.microsoft.com/office/drawing/2014/main" id="{219CDBD0-A18D-4E48-A99A-B5DBC0870344}"/>
              </a:ext>
            </a:extLst>
          </p:cNvPr>
          <p:cNvCxnSpPr/>
          <p:nvPr/>
        </p:nvCxnSpPr>
        <p:spPr>
          <a:xfrm>
            <a:off x="3407391" y="2901116"/>
            <a:ext cx="2520000" cy="0"/>
          </a:xfrm>
          <a:prstGeom prst="straightConnector1">
            <a:avLst/>
          </a:prstGeom>
          <a:noFill/>
          <a:ln w="28575" cap="flat" cmpd="sng" algn="ctr">
            <a:solidFill>
              <a:srgbClr val="E17000"/>
            </a:solidFill>
            <a:prstDash val="solid"/>
            <a:tailEnd type="stealth" w="lg" len="lg"/>
          </a:ln>
          <a:effectLst/>
        </p:spPr>
      </p:cxnSp>
      <p:sp>
        <p:nvSpPr>
          <p:cNvPr id="9" name="Textfeld 26">
            <a:extLst>
              <a:ext uri="{FF2B5EF4-FFF2-40B4-BE49-F238E27FC236}">
                <a16:creationId xmlns:a16="http://schemas.microsoft.com/office/drawing/2014/main" id="{8DF41C50-C3C2-481C-A7D9-9212CB32A402}"/>
              </a:ext>
            </a:extLst>
          </p:cNvPr>
          <p:cNvSpPr txBox="1"/>
          <p:nvPr/>
        </p:nvSpPr>
        <p:spPr>
          <a:xfrm>
            <a:off x="5920793" y="930446"/>
            <a:ext cx="2519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Warfarin diet</a:t>
            </a:r>
          </a:p>
        </p:txBody>
      </p:sp>
      <p:cxnSp>
        <p:nvCxnSpPr>
          <p:cNvPr id="10" name="Gerade Verbindung mit Pfeil 25">
            <a:extLst>
              <a:ext uri="{FF2B5EF4-FFF2-40B4-BE49-F238E27FC236}">
                <a16:creationId xmlns:a16="http://schemas.microsoft.com/office/drawing/2014/main" id="{7B1FBEB1-6013-42FC-9F09-1F7AFA16D6E1}"/>
              </a:ext>
            </a:extLst>
          </p:cNvPr>
          <p:cNvCxnSpPr/>
          <p:nvPr/>
        </p:nvCxnSpPr>
        <p:spPr>
          <a:xfrm>
            <a:off x="5920793" y="1269001"/>
            <a:ext cx="2520000" cy="0"/>
          </a:xfrm>
          <a:prstGeom prst="straightConnector1">
            <a:avLst/>
          </a:prstGeom>
          <a:noFill/>
          <a:ln w="28575" cap="flat" cmpd="sng" algn="ctr">
            <a:solidFill>
              <a:srgbClr val="999999"/>
            </a:solidFill>
            <a:prstDash val="solid"/>
            <a:headEnd type="oval" w="med" len="med"/>
            <a:tailEnd type="diamond" w="lg" len="lg"/>
          </a:ln>
          <a:effectLst/>
        </p:spPr>
      </p:cxnSp>
      <p:sp>
        <p:nvSpPr>
          <p:cNvPr id="11" name="Textfeld 46">
            <a:extLst>
              <a:ext uri="{FF2B5EF4-FFF2-40B4-BE49-F238E27FC236}">
                <a16:creationId xmlns:a16="http://schemas.microsoft.com/office/drawing/2014/main" id="{D194C9BC-AC67-419D-8587-47C2E0A16051}"/>
              </a:ext>
            </a:extLst>
          </p:cNvPr>
          <p:cNvSpPr txBox="1"/>
          <p:nvPr/>
        </p:nvSpPr>
        <p:spPr>
          <a:xfrm>
            <a:off x="5920792" y="2010447"/>
            <a:ext cx="252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Western type diet</a:t>
            </a:r>
          </a:p>
        </p:txBody>
      </p:sp>
      <p:cxnSp>
        <p:nvCxnSpPr>
          <p:cNvPr id="12" name="Gerade Verbindung mit Pfeil 44">
            <a:extLst>
              <a:ext uri="{FF2B5EF4-FFF2-40B4-BE49-F238E27FC236}">
                <a16:creationId xmlns:a16="http://schemas.microsoft.com/office/drawing/2014/main" id="{50E1038F-A345-4F6A-98FC-57BC439B3034}"/>
              </a:ext>
            </a:extLst>
          </p:cNvPr>
          <p:cNvCxnSpPr>
            <a:cxnSpLocks/>
          </p:cNvCxnSpPr>
          <p:nvPr/>
        </p:nvCxnSpPr>
        <p:spPr>
          <a:xfrm>
            <a:off x="5920792" y="2349001"/>
            <a:ext cx="2520000" cy="0"/>
          </a:xfrm>
          <a:prstGeom prst="straightConnector1">
            <a:avLst/>
          </a:prstGeom>
          <a:noFill/>
          <a:ln w="28575" cap="flat" cmpd="sng" algn="ctr">
            <a:solidFill>
              <a:srgbClr val="E17000"/>
            </a:solidFill>
            <a:prstDash val="solid"/>
            <a:headEnd type="oval"/>
            <a:tailEnd type="diamond" w="lg" len="lg"/>
          </a:ln>
          <a:effectLst/>
        </p:spPr>
      </p:cxnSp>
      <p:sp>
        <p:nvSpPr>
          <p:cNvPr id="13" name="Textfeld 29">
            <a:extLst>
              <a:ext uri="{FF2B5EF4-FFF2-40B4-BE49-F238E27FC236}">
                <a16:creationId xmlns:a16="http://schemas.microsoft.com/office/drawing/2014/main" id="{417A3009-4D50-43ED-85C1-A9B199320E6A}"/>
              </a:ext>
            </a:extLst>
          </p:cNvPr>
          <p:cNvSpPr txBox="1"/>
          <p:nvPr/>
        </p:nvSpPr>
        <p:spPr>
          <a:xfrm>
            <a:off x="5920792" y="4170443"/>
            <a:ext cx="252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Chow diet</a:t>
            </a:r>
          </a:p>
        </p:txBody>
      </p:sp>
      <p:cxnSp>
        <p:nvCxnSpPr>
          <p:cNvPr id="14" name="Gerade Verbindung mit Pfeil 28">
            <a:extLst>
              <a:ext uri="{FF2B5EF4-FFF2-40B4-BE49-F238E27FC236}">
                <a16:creationId xmlns:a16="http://schemas.microsoft.com/office/drawing/2014/main" id="{D64CC7A4-8286-4BAF-9C06-3B1D58A28C90}"/>
              </a:ext>
            </a:extLst>
          </p:cNvPr>
          <p:cNvCxnSpPr/>
          <p:nvPr/>
        </p:nvCxnSpPr>
        <p:spPr>
          <a:xfrm>
            <a:off x="5920792" y="4508998"/>
            <a:ext cx="2520000" cy="0"/>
          </a:xfrm>
          <a:prstGeom prst="straightConnector1">
            <a:avLst/>
          </a:prstGeom>
          <a:noFill/>
          <a:ln w="28575" cap="flat" cmpd="sng" algn="ctr">
            <a:solidFill>
              <a:srgbClr val="00549F"/>
            </a:solidFill>
            <a:prstDash val="solid"/>
            <a:headEnd type="oval" w="med" len="med"/>
            <a:tailEnd type="diamond" w="lg" len="lg"/>
          </a:ln>
          <a:effectLst/>
        </p:spPr>
      </p:cxnSp>
      <p:sp>
        <p:nvSpPr>
          <p:cNvPr id="15" name="Textfeld 20">
            <a:extLst>
              <a:ext uri="{FF2B5EF4-FFF2-40B4-BE49-F238E27FC236}">
                <a16:creationId xmlns:a16="http://schemas.microsoft.com/office/drawing/2014/main" id="{3C0A7BBA-8D65-4A19-A8F3-F733F1E59387}"/>
              </a:ext>
            </a:extLst>
          </p:cNvPr>
          <p:cNvSpPr txBox="1"/>
          <p:nvPr/>
        </p:nvSpPr>
        <p:spPr>
          <a:xfrm>
            <a:off x="3407389" y="2901116"/>
            <a:ext cx="25199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weeks</a:t>
            </a:r>
          </a:p>
        </p:txBody>
      </p:sp>
      <p:sp>
        <p:nvSpPr>
          <p:cNvPr id="16" name="Textfeld 20">
            <a:extLst>
              <a:ext uri="{FF2B5EF4-FFF2-40B4-BE49-F238E27FC236}">
                <a16:creationId xmlns:a16="http://schemas.microsoft.com/office/drawing/2014/main" id="{D6ECEA38-42AC-48FC-BC9C-013C94858CE1}"/>
              </a:ext>
            </a:extLst>
          </p:cNvPr>
          <p:cNvSpPr txBox="1"/>
          <p:nvPr/>
        </p:nvSpPr>
        <p:spPr>
          <a:xfrm>
            <a:off x="5920792" y="1269000"/>
            <a:ext cx="25199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weeks</a:t>
            </a:r>
          </a:p>
        </p:txBody>
      </p:sp>
      <p:sp>
        <p:nvSpPr>
          <p:cNvPr id="17" name="Textfeld 20">
            <a:extLst>
              <a:ext uri="{FF2B5EF4-FFF2-40B4-BE49-F238E27FC236}">
                <a16:creationId xmlns:a16="http://schemas.microsoft.com/office/drawing/2014/main" id="{AEA4BFF7-7B1F-4D82-A3DC-2B24656CC592}"/>
              </a:ext>
            </a:extLst>
          </p:cNvPr>
          <p:cNvSpPr txBox="1"/>
          <p:nvPr/>
        </p:nvSpPr>
        <p:spPr>
          <a:xfrm>
            <a:off x="5920791" y="2349001"/>
            <a:ext cx="25199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weeks</a:t>
            </a:r>
          </a:p>
        </p:txBody>
      </p:sp>
      <p:sp>
        <p:nvSpPr>
          <p:cNvPr id="18" name="Textfeld 20">
            <a:extLst>
              <a:ext uri="{FF2B5EF4-FFF2-40B4-BE49-F238E27FC236}">
                <a16:creationId xmlns:a16="http://schemas.microsoft.com/office/drawing/2014/main" id="{646C73E6-C877-4F92-98F8-9A5F65936022}"/>
              </a:ext>
            </a:extLst>
          </p:cNvPr>
          <p:cNvSpPr txBox="1"/>
          <p:nvPr/>
        </p:nvSpPr>
        <p:spPr>
          <a:xfrm>
            <a:off x="5920791" y="4508997"/>
            <a:ext cx="25199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weeks</a:t>
            </a:r>
          </a:p>
        </p:txBody>
      </p:sp>
      <p:sp>
        <p:nvSpPr>
          <p:cNvPr id="19" name="Textfeld 20">
            <a:extLst>
              <a:ext uri="{FF2B5EF4-FFF2-40B4-BE49-F238E27FC236}">
                <a16:creationId xmlns:a16="http://schemas.microsoft.com/office/drawing/2014/main" id="{4E90E98F-C33D-4DF7-AC54-1ADBB6F733B8}"/>
              </a:ext>
            </a:extLst>
          </p:cNvPr>
          <p:cNvSpPr txBox="1"/>
          <p:nvPr/>
        </p:nvSpPr>
        <p:spPr>
          <a:xfrm>
            <a:off x="1355558" y="2693367"/>
            <a:ext cx="2051823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(n=20) ApoE</a:t>
            </a:r>
            <a:r>
              <a:rPr lang="en-GB" sz="1600" baseline="30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GB" sz="160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/-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mice</a:t>
            </a:r>
          </a:p>
        </p:txBody>
      </p:sp>
      <p:sp>
        <p:nvSpPr>
          <p:cNvPr id="20" name="Textfeld 20">
            <a:extLst>
              <a:ext uri="{FF2B5EF4-FFF2-40B4-BE49-F238E27FC236}">
                <a16:creationId xmlns:a16="http://schemas.microsoft.com/office/drawing/2014/main" id="{DC0BB3EC-4450-4759-A34B-25FE03EAEB42}"/>
              </a:ext>
            </a:extLst>
          </p:cNvPr>
          <p:cNvSpPr txBox="1"/>
          <p:nvPr/>
        </p:nvSpPr>
        <p:spPr>
          <a:xfrm>
            <a:off x="8440784" y="1061251"/>
            <a:ext cx="2275342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Warfarin 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34D3B988-9B45-4FE4-9DE6-E737FD559CDB}"/>
              </a:ext>
            </a:extLst>
          </p:cNvPr>
          <p:cNvSpPr txBox="1"/>
          <p:nvPr/>
        </p:nvSpPr>
        <p:spPr>
          <a:xfrm>
            <a:off x="8440784" y="2141249"/>
            <a:ext cx="2219196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Advanced stage group</a:t>
            </a:r>
            <a:endParaRPr lang="en-GB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0">
            <a:extLst>
              <a:ext uri="{FF2B5EF4-FFF2-40B4-BE49-F238E27FC236}">
                <a16:creationId xmlns:a16="http://schemas.microsoft.com/office/drawing/2014/main" id="{29008CD0-2D07-41C7-8117-3BC11DE1AEC6}"/>
              </a:ext>
            </a:extLst>
          </p:cNvPr>
          <p:cNvSpPr txBox="1"/>
          <p:nvPr/>
        </p:nvSpPr>
        <p:spPr>
          <a:xfrm>
            <a:off x="3407391" y="5327391"/>
            <a:ext cx="252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Chow diet</a:t>
            </a:r>
          </a:p>
        </p:txBody>
      </p:sp>
      <p:cxnSp>
        <p:nvCxnSpPr>
          <p:cNvPr id="23" name="Gerade Verbindung mit Pfeil 19">
            <a:extLst>
              <a:ext uri="{FF2B5EF4-FFF2-40B4-BE49-F238E27FC236}">
                <a16:creationId xmlns:a16="http://schemas.microsoft.com/office/drawing/2014/main" id="{58799781-EB55-40FB-AD98-58B27C883092}"/>
              </a:ext>
            </a:extLst>
          </p:cNvPr>
          <p:cNvCxnSpPr/>
          <p:nvPr/>
        </p:nvCxnSpPr>
        <p:spPr>
          <a:xfrm>
            <a:off x="3407391" y="5665945"/>
            <a:ext cx="2520000" cy="0"/>
          </a:xfrm>
          <a:prstGeom prst="straightConnector1">
            <a:avLst/>
          </a:prstGeom>
          <a:noFill/>
          <a:ln w="28575" cap="flat" cmpd="sng" algn="ctr">
            <a:solidFill>
              <a:srgbClr val="00549F"/>
            </a:solidFill>
            <a:prstDash val="solid"/>
            <a:tailEnd type="stealth" w="lg" len="lg"/>
          </a:ln>
          <a:effectLst/>
        </p:spPr>
      </p:cxnSp>
      <p:sp>
        <p:nvSpPr>
          <p:cNvPr id="24" name="Textfeld 46">
            <a:extLst>
              <a:ext uri="{FF2B5EF4-FFF2-40B4-BE49-F238E27FC236}">
                <a16:creationId xmlns:a16="http://schemas.microsoft.com/office/drawing/2014/main" id="{14AD11A3-43EA-42F4-B36B-4EAD0ED7B0E6}"/>
              </a:ext>
            </a:extLst>
          </p:cNvPr>
          <p:cNvSpPr txBox="1"/>
          <p:nvPr/>
        </p:nvSpPr>
        <p:spPr>
          <a:xfrm>
            <a:off x="5920792" y="5327391"/>
            <a:ext cx="252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Chow diet</a:t>
            </a:r>
          </a:p>
        </p:txBody>
      </p:sp>
      <p:cxnSp>
        <p:nvCxnSpPr>
          <p:cNvPr id="25" name="Gerade Verbindung mit Pfeil 44">
            <a:extLst>
              <a:ext uri="{FF2B5EF4-FFF2-40B4-BE49-F238E27FC236}">
                <a16:creationId xmlns:a16="http://schemas.microsoft.com/office/drawing/2014/main" id="{31D1E6CB-E265-4C99-84FE-C1B8988AFCFF}"/>
              </a:ext>
            </a:extLst>
          </p:cNvPr>
          <p:cNvCxnSpPr>
            <a:cxnSpLocks/>
          </p:cNvCxnSpPr>
          <p:nvPr/>
        </p:nvCxnSpPr>
        <p:spPr>
          <a:xfrm>
            <a:off x="5920792" y="5665945"/>
            <a:ext cx="2520000" cy="0"/>
          </a:xfrm>
          <a:prstGeom prst="straightConnector1">
            <a:avLst/>
          </a:prstGeom>
          <a:noFill/>
          <a:ln w="28575" cap="flat" cmpd="sng" algn="ctr">
            <a:solidFill>
              <a:srgbClr val="00549F"/>
            </a:solidFill>
            <a:prstDash val="solid"/>
            <a:headEnd type="oval"/>
            <a:tailEnd type="diamond" w="lg" len="lg"/>
          </a:ln>
          <a:effectLst/>
        </p:spPr>
      </p:cxnSp>
      <p:sp>
        <p:nvSpPr>
          <p:cNvPr id="26" name="Textfeld 20">
            <a:extLst>
              <a:ext uri="{FF2B5EF4-FFF2-40B4-BE49-F238E27FC236}">
                <a16:creationId xmlns:a16="http://schemas.microsoft.com/office/drawing/2014/main" id="{9B91D47C-57C0-48E8-9B24-33D25DBB24CA}"/>
              </a:ext>
            </a:extLst>
          </p:cNvPr>
          <p:cNvSpPr txBox="1"/>
          <p:nvPr/>
        </p:nvSpPr>
        <p:spPr>
          <a:xfrm>
            <a:off x="3407389" y="5665945"/>
            <a:ext cx="25199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weeks</a:t>
            </a:r>
          </a:p>
        </p:txBody>
      </p:sp>
      <p:sp>
        <p:nvSpPr>
          <p:cNvPr id="27" name="Textfeld 20">
            <a:extLst>
              <a:ext uri="{FF2B5EF4-FFF2-40B4-BE49-F238E27FC236}">
                <a16:creationId xmlns:a16="http://schemas.microsoft.com/office/drawing/2014/main" id="{A805B10A-6502-41B1-A9B7-E4882AC7E6DB}"/>
              </a:ext>
            </a:extLst>
          </p:cNvPr>
          <p:cNvSpPr txBox="1"/>
          <p:nvPr/>
        </p:nvSpPr>
        <p:spPr>
          <a:xfrm>
            <a:off x="5920791" y="5665945"/>
            <a:ext cx="25199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weeks</a:t>
            </a:r>
          </a:p>
        </p:txBody>
      </p:sp>
      <p:sp>
        <p:nvSpPr>
          <p:cNvPr id="28" name="Textfeld 20">
            <a:extLst>
              <a:ext uri="{FF2B5EF4-FFF2-40B4-BE49-F238E27FC236}">
                <a16:creationId xmlns:a16="http://schemas.microsoft.com/office/drawing/2014/main" id="{C12DD723-1D1C-4BE9-973A-285CD2EEE0CF}"/>
              </a:ext>
            </a:extLst>
          </p:cNvPr>
          <p:cNvSpPr txBox="1"/>
          <p:nvPr/>
        </p:nvSpPr>
        <p:spPr>
          <a:xfrm>
            <a:off x="1355558" y="5458196"/>
            <a:ext cx="2051823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(n=5) wild 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 mice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417A3009-4D50-43ED-85C1-A9B199320E6A}"/>
              </a:ext>
            </a:extLst>
          </p:cNvPr>
          <p:cNvSpPr txBox="1"/>
          <p:nvPr/>
        </p:nvSpPr>
        <p:spPr>
          <a:xfrm>
            <a:off x="5920784" y="3085782"/>
            <a:ext cx="252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MK-7 </a:t>
            </a:r>
            <a:r>
              <a:rPr lang="en-GB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diet</a:t>
            </a:r>
          </a:p>
        </p:txBody>
      </p:sp>
      <p:cxnSp>
        <p:nvCxnSpPr>
          <p:cNvPr id="31" name="Gerade Verbindung mit Pfeil 28">
            <a:extLst>
              <a:ext uri="{FF2B5EF4-FFF2-40B4-BE49-F238E27FC236}">
                <a16:creationId xmlns:a16="http://schemas.microsoft.com/office/drawing/2014/main" id="{D64CC7A4-8286-4BAF-9C06-3B1D58A28C90}"/>
              </a:ext>
            </a:extLst>
          </p:cNvPr>
          <p:cNvCxnSpPr/>
          <p:nvPr/>
        </p:nvCxnSpPr>
        <p:spPr>
          <a:xfrm>
            <a:off x="5920784" y="3424337"/>
            <a:ext cx="2520000" cy="0"/>
          </a:xfrm>
          <a:prstGeom prst="straightConnector1">
            <a:avLst/>
          </a:prstGeom>
          <a:noFill/>
          <a:ln w="28575" cap="flat" cmpd="sng" algn="ctr">
            <a:solidFill>
              <a:schemeClr val="accent6"/>
            </a:solidFill>
            <a:prstDash val="solid"/>
            <a:headEnd type="oval" w="med" len="med"/>
            <a:tailEnd type="diamond" w="lg" len="lg"/>
          </a:ln>
          <a:effectLst/>
        </p:spPr>
      </p:cxnSp>
      <p:sp>
        <p:nvSpPr>
          <p:cNvPr id="32" name="Textfeld 20">
            <a:extLst>
              <a:ext uri="{FF2B5EF4-FFF2-40B4-BE49-F238E27FC236}">
                <a16:creationId xmlns:a16="http://schemas.microsoft.com/office/drawing/2014/main" id="{646C73E6-C877-4F92-98F8-9A5F65936022}"/>
              </a:ext>
            </a:extLst>
          </p:cNvPr>
          <p:cNvSpPr txBox="1"/>
          <p:nvPr/>
        </p:nvSpPr>
        <p:spPr>
          <a:xfrm>
            <a:off x="5920783" y="3424336"/>
            <a:ext cx="25199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weeks</a:t>
            </a:r>
          </a:p>
        </p:txBody>
      </p:sp>
      <p:sp>
        <p:nvSpPr>
          <p:cNvPr id="33" name="Textfeld 20">
            <a:extLst>
              <a:ext uri="{FF2B5EF4-FFF2-40B4-BE49-F238E27FC236}">
                <a16:creationId xmlns:a16="http://schemas.microsoft.com/office/drawing/2014/main" id="{AEA4BFF7-7B1F-4D82-A3DC-2B24656CC592}"/>
              </a:ext>
            </a:extLst>
          </p:cNvPr>
          <p:cNvSpPr txBox="1"/>
          <p:nvPr/>
        </p:nvSpPr>
        <p:spPr>
          <a:xfrm>
            <a:off x="4667388" y="1102056"/>
            <a:ext cx="12533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5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(n=5)</a:t>
            </a:r>
            <a:endParaRPr lang="en-GB" sz="105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20">
            <a:extLst>
              <a:ext uri="{FF2B5EF4-FFF2-40B4-BE49-F238E27FC236}">
                <a16:creationId xmlns:a16="http://schemas.microsoft.com/office/drawing/2014/main" id="{AEA4BFF7-7B1F-4D82-A3DC-2B24656CC592}"/>
              </a:ext>
            </a:extLst>
          </p:cNvPr>
          <p:cNvSpPr txBox="1"/>
          <p:nvPr/>
        </p:nvSpPr>
        <p:spPr>
          <a:xfrm>
            <a:off x="4667388" y="2177842"/>
            <a:ext cx="12533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5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(n=5)</a:t>
            </a:r>
            <a:endParaRPr lang="en-GB" sz="105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20">
            <a:extLst>
              <a:ext uri="{FF2B5EF4-FFF2-40B4-BE49-F238E27FC236}">
                <a16:creationId xmlns:a16="http://schemas.microsoft.com/office/drawing/2014/main" id="{AEA4BFF7-7B1F-4D82-A3DC-2B24656CC592}"/>
              </a:ext>
            </a:extLst>
          </p:cNvPr>
          <p:cNvSpPr txBox="1"/>
          <p:nvPr/>
        </p:nvSpPr>
        <p:spPr>
          <a:xfrm>
            <a:off x="4667388" y="3258655"/>
            <a:ext cx="12533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5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(n=5)</a:t>
            </a:r>
            <a:endParaRPr lang="en-GB" sz="105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34D3B988-9B45-4FE4-9DE6-E737FD559CDB}"/>
              </a:ext>
            </a:extLst>
          </p:cNvPr>
          <p:cNvSpPr txBox="1"/>
          <p:nvPr/>
        </p:nvSpPr>
        <p:spPr>
          <a:xfrm>
            <a:off x="8440784" y="3216381"/>
            <a:ext cx="2275342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MK-7 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34D3B988-9B45-4FE4-9DE6-E737FD559CDB}"/>
              </a:ext>
            </a:extLst>
          </p:cNvPr>
          <p:cNvSpPr txBox="1"/>
          <p:nvPr/>
        </p:nvSpPr>
        <p:spPr>
          <a:xfrm>
            <a:off x="8440784" y="4300009"/>
            <a:ext cx="2275342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Early stage group</a:t>
            </a:r>
            <a:endParaRPr lang="en-GB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34D3B988-9B45-4FE4-9DE6-E737FD559CDB}"/>
              </a:ext>
            </a:extLst>
          </p:cNvPr>
          <p:cNvSpPr txBox="1"/>
          <p:nvPr/>
        </p:nvSpPr>
        <p:spPr>
          <a:xfrm>
            <a:off x="8440776" y="5457033"/>
            <a:ext cx="227535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 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</a:p>
        </p:txBody>
      </p:sp>
      <p:sp>
        <p:nvSpPr>
          <p:cNvPr id="53" name="Textfeld 20">
            <a:extLst>
              <a:ext uri="{FF2B5EF4-FFF2-40B4-BE49-F238E27FC236}">
                <a16:creationId xmlns:a16="http://schemas.microsoft.com/office/drawing/2014/main" id="{AEA4BFF7-7B1F-4D82-A3DC-2B24656CC592}"/>
              </a:ext>
            </a:extLst>
          </p:cNvPr>
          <p:cNvSpPr txBox="1"/>
          <p:nvPr/>
        </p:nvSpPr>
        <p:spPr>
          <a:xfrm>
            <a:off x="4667388" y="4337070"/>
            <a:ext cx="12533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5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(n=5)</a:t>
            </a:r>
            <a:endParaRPr lang="en-GB" sz="105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701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A9FD17A2-85E3-4A01-BC7D-A1FF4B30E4A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think-cell Slide" r:id="rId4" imgW="532" imgH="533" progId="TCLayout.ActiveDocument.1">
                  <p:embed/>
                </p:oleObj>
              </mc:Choice>
              <mc:Fallback>
                <p:oleObj name="think-cell Slide" r:id="rId4" imgW="532" imgH="533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A9FD17A2-85E3-4A01-BC7D-A1FF4B30E4A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uppieren 2"/>
          <p:cNvGrpSpPr/>
          <p:nvPr/>
        </p:nvGrpSpPr>
        <p:grpSpPr>
          <a:xfrm>
            <a:off x="1415716" y="924142"/>
            <a:ext cx="9360568" cy="5009717"/>
            <a:chOff x="1355558" y="1149506"/>
            <a:chExt cx="9360568" cy="5009717"/>
          </a:xfrm>
        </p:grpSpPr>
        <p:cxnSp>
          <p:nvCxnSpPr>
            <p:cNvPr id="29" name="Gerade Verbindung mit Pfeil 47">
              <a:extLst>
                <a:ext uri="{FF2B5EF4-FFF2-40B4-BE49-F238E27FC236}">
                  <a16:creationId xmlns:a16="http://schemas.microsoft.com/office/drawing/2014/main" id="{2F70C363-1ED5-4DD1-A274-00E0EFBB00A4}"/>
                </a:ext>
              </a:extLst>
            </p:cNvPr>
            <p:cNvCxnSpPr/>
            <p:nvPr/>
          </p:nvCxnSpPr>
          <p:spPr>
            <a:xfrm>
              <a:off x="5920791" y="2657616"/>
              <a:ext cx="0" cy="3240000"/>
            </a:xfrm>
            <a:prstGeom prst="straightConnector1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  <a:headEnd type="none" w="med" len="med"/>
              <a:tailEnd type="none" w="med" len="med"/>
            </a:ln>
            <a:effectLst/>
          </p:spPr>
        </p:cxnSp>
        <p:sp>
          <p:nvSpPr>
            <p:cNvPr id="5" name="Textfeld 20">
              <a:extLst>
                <a:ext uri="{FF2B5EF4-FFF2-40B4-BE49-F238E27FC236}">
                  <a16:creationId xmlns:a16="http://schemas.microsoft.com/office/drawing/2014/main" id="{7082EDE4-E743-42F8-953D-36D5304F8072}"/>
                </a:ext>
              </a:extLst>
            </p:cNvPr>
            <p:cNvSpPr txBox="1"/>
            <p:nvPr/>
          </p:nvSpPr>
          <p:spPr>
            <a:xfrm>
              <a:off x="3407391" y="3951178"/>
              <a:ext cx="2520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Western type diet</a:t>
              </a:r>
            </a:p>
          </p:txBody>
        </p:sp>
        <p:cxnSp>
          <p:nvCxnSpPr>
            <p:cNvPr id="6" name="Gerade Verbindung mit Pfeil 19">
              <a:extLst>
                <a:ext uri="{FF2B5EF4-FFF2-40B4-BE49-F238E27FC236}">
                  <a16:creationId xmlns:a16="http://schemas.microsoft.com/office/drawing/2014/main" id="{219CDBD0-A18D-4E48-A99A-B5DBC0870344}"/>
                </a:ext>
              </a:extLst>
            </p:cNvPr>
            <p:cNvCxnSpPr/>
            <p:nvPr/>
          </p:nvCxnSpPr>
          <p:spPr>
            <a:xfrm>
              <a:off x="3407391" y="4289732"/>
              <a:ext cx="2520000" cy="0"/>
            </a:xfrm>
            <a:prstGeom prst="straightConnector1">
              <a:avLst/>
            </a:prstGeom>
            <a:noFill/>
            <a:ln w="28575" cap="flat" cmpd="sng" algn="ctr">
              <a:solidFill>
                <a:srgbClr val="E17000"/>
              </a:solidFill>
              <a:prstDash val="solid"/>
              <a:tailEnd type="stealth" w="lg" len="lg"/>
            </a:ln>
            <a:effectLst/>
          </p:spPr>
        </p:cxnSp>
        <p:sp>
          <p:nvSpPr>
            <p:cNvPr id="9" name="Textfeld 26">
              <a:extLst>
                <a:ext uri="{FF2B5EF4-FFF2-40B4-BE49-F238E27FC236}">
                  <a16:creationId xmlns:a16="http://schemas.microsoft.com/office/drawing/2014/main" id="{8DF41C50-C3C2-481C-A7D9-9212CB32A402}"/>
                </a:ext>
              </a:extLst>
            </p:cNvPr>
            <p:cNvSpPr txBox="1"/>
            <p:nvPr/>
          </p:nvSpPr>
          <p:spPr>
            <a:xfrm>
              <a:off x="5920793" y="2319062"/>
              <a:ext cx="251999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b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Chow </a:t>
              </a:r>
              <a:r>
                <a:rPr lang="en-GB" sz="16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diet</a:t>
              </a:r>
            </a:p>
          </p:txBody>
        </p:sp>
        <p:cxnSp>
          <p:nvCxnSpPr>
            <p:cNvPr id="10" name="Gerade Verbindung mit Pfeil 25">
              <a:extLst>
                <a:ext uri="{FF2B5EF4-FFF2-40B4-BE49-F238E27FC236}">
                  <a16:creationId xmlns:a16="http://schemas.microsoft.com/office/drawing/2014/main" id="{7B1FBEB1-6013-42FC-9F09-1F7AFA16D6E1}"/>
                </a:ext>
              </a:extLst>
            </p:cNvPr>
            <p:cNvCxnSpPr/>
            <p:nvPr/>
          </p:nvCxnSpPr>
          <p:spPr>
            <a:xfrm>
              <a:off x="5920793" y="2657617"/>
              <a:ext cx="2520000" cy="0"/>
            </a:xfrm>
            <a:prstGeom prst="straightConnector1">
              <a:avLst/>
            </a:prstGeom>
            <a:noFill/>
            <a:ln w="28575" cap="flat" cmpd="sng" algn="ctr">
              <a:solidFill>
                <a:srgbClr val="00549F"/>
              </a:solidFill>
              <a:prstDash val="solid"/>
              <a:headEnd type="oval"/>
              <a:tailEnd type="diamond" w="lg" len="lg"/>
            </a:ln>
            <a:effectLst/>
          </p:spPr>
        </p:cxnSp>
        <p:sp>
          <p:nvSpPr>
            <p:cNvPr id="11" name="Textfeld 46">
              <a:extLst>
                <a:ext uri="{FF2B5EF4-FFF2-40B4-BE49-F238E27FC236}">
                  <a16:creationId xmlns:a16="http://schemas.microsoft.com/office/drawing/2014/main" id="{D194C9BC-AC67-419D-8587-47C2E0A16051}"/>
                </a:ext>
              </a:extLst>
            </p:cNvPr>
            <p:cNvSpPr txBox="1"/>
            <p:nvPr/>
          </p:nvSpPr>
          <p:spPr>
            <a:xfrm>
              <a:off x="5920792" y="3399063"/>
              <a:ext cx="2520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Western type diet</a:t>
              </a:r>
            </a:p>
          </p:txBody>
        </p:sp>
        <p:cxnSp>
          <p:nvCxnSpPr>
            <p:cNvPr id="12" name="Gerade Verbindung mit Pfeil 44">
              <a:extLst>
                <a:ext uri="{FF2B5EF4-FFF2-40B4-BE49-F238E27FC236}">
                  <a16:creationId xmlns:a16="http://schemas.microsoft.com/office/drawing/2014/main" id="{50E1038F-A345-4F6A-98FC-57BC439B3034}"/>
                </a:ext>
              </a:extLst>
            </p:cNvPr>
            <p:cNvCxnSpPr>
              <a:cxnSpLocks/>
            </p:cNvCxnSpPr>
            <p:nvPr/>
          </p:nvCxnSpPr>
          <p:spPr>
            <a:xfrm>
              <a:off x="5920792" y="3737617"/>
              <a:ext cx="2520000" cy="0"/>
            </a:xfrm>
            <a:prstGeom prst="straightConnector1">
              <a:avLst/>
            </a:prstGeom>
            <a:noFill/>
            <a:ln w="28575" cap="flat" cmpd="sng" algn="ctr">
              <a:solidFill>
                <a:srgbClr val="E17000"/>
              </a:solidFill>
              <a:prstDash val="solid"/>
              <a:headEnd type="oval"/>
              <a:tailEnd type="diamond" w="lg" len="lg"/>
            </a:ln>
            <a:effectLst/>
          </p:spPr>
        </p:cxnSp>
        <p:sp>
          <p:nvSpPr>
            <p:cNvPr id="13" name="Textfeld 29">
              <a:extLst>
                <a:ext uri="{FF2B5EF4-FFF2-40B4-BE49-F238E27FC236}">
                  <a16:creationId xmlns:a16="http://schemas.microsoft.com/office/drawing/2014/main" id="{417A3009-4D50-43ED-85C1-A9B199320E6A}"/>
                </a:ext>
              </a:extLst>
            </p:cNvPr>
            <p:cNvSpPr txBox="1"/>
            <p:nvPr/>
          </p:nvSpPr>
          <p:spPr>
            <a:xfrm>
              <a:off x="5920792" y="5559059"/>
              <a:ext cx="2520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b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Warfarin </a:t>
              </a:r>
              <a:r>
                <a:rPr lang="en-GB" sz="16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diet</a:t>
              </a:r>
            </a:p>
          </p:txBody>
        </p:sp>
        <p:cxnSp>
          <p:nvCxnSpPr>
            <p:cNvPr id="14" name="Gerade Verbindung mit Pfeil 28">
              <a:extLst>
                <a:ext uri="{FF2B5EF4-FFF2-40B4-BE49-F238E27FC236}">
                  <a16:creationId xmlns:a16="http://schemas.microsoft.com/office/drawing/2014/main" id="{D64CC7A4-8286-4BAF-9C06-3B1D58A28C90}"/>
                </a:ext>
              </a:extLst>
            </p:cNvPr>
            <p:cNvCxnSpPr/>
            <p:nvPr/>
          </p:nvCxnSpPr>
          <p:spPr>
            <a:xfrm>
              <a:off x="5920792" y="5897614"/>
              <a:ext cx="2520000" cy="0"/>
            </a:xfrm>
            <a:prstGeom prst="straightConnector1">
              <a:avLst/>
            </a:prstGeom>
            <a:noFill/>
            <a:ln w="28575" cap="flat" cmpd="sng" algn="ctr">
              <a:solidFill>
                <a:srgbClr val="999999"/>
              </a:solidFill>
              <a:prstDash val="solid"/>
              <a:headEnd type="oval" w="med" len="med"/>
              <a:tailEnd type="diamond" w="lg" len="lg"/>
            </a:ln>
            <a:effectLst/>
          </p:spPr>
        </p:cxnSp>
        <p:sp>
          <p:nvSpPr>
            <p:cNvPr id="15" name="Textfeld 20">
              <a:extLst>
                <a:ext uri="{FF2B5EF4-FFF2-40B4-BE49-F238E27FC236}">
                  <a16:creationId xmlns:a16="http://schemas.microsoft.com/office/drawing/2014/main" id="{3C0A7BBA-8D65-4A19-A8F3-F733F1E59387}"/>
                </a:ext>
              </a:extLst>
            </p:cNvPr>
            <p:cNvSpPr txBox="1"/>
            <p:nvPr/>
          </p:nvSpPr>
          <p:spPr>
            <a:xfrm>
              <a:off x="3407389" y="4289732"/>
              <a:ext cx="251999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5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12 weeks</a:t>
              </a:r>
            </a:p>
          </p:txBody>
        </p:sp>
        <p:sp>
          <p:nvSpPr>
            <p:cNvPr id="16" name="Textfeld 20">
              <a:extLst>
                <a:ext uri="{FF2B5EF4-FFF2-40B4-BE49-F238E27FC236}">
                  <a16:creationId xmlns:a16="http://schemas.microsoft.com/office/drawing/2014/main" id="{D6ECEA38-42AC-48FC-BC9C-013C94858CE1}"/>
                </a:ext>
              </a:extLst>
            </p:cNvPr>
            <p:cNvSpPr txBox="1"/>
            <p:nvPr/>
          </p:nvSpPr>
          <p:spPr>
            <a:xfrm>
              <a:off x="5920792" y="2657616"/>
              <a:ext cx="251999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5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12 weeks</a:t>
              </a:r>
            </a:p>
          </p:txBody>
        </p:sp>
        <p:sp>
          <p:nvSpPr>
            <p:cNvPr id="17" name="Textfeld 20">
              <a:extLst>
                <a:ext uri="{FF2B5EF4-FFF2-40B4-BE49-F238E27FC236}">
                  <a16:creationId xmlns:a16="http://schemas.microsoft.com/office/drawing/2014/main" id="{AEA4BFF7-7B1F-4D82-A3DC-2B24656CC592}"/>
                </a:ext>
              </a:extLst>
            </p:cNvPr>
            <p:cNvSpPr txBox="1"/>
            <p:nvPr/>
          </p:nvSpPr>
          <p:spPr>
            <a:xfrm>
              <a:off x="5920791" y="3737617"/>
              <a:ext cx="251999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5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12 weeks</a:t>
              </a:r>
            </a:p>
          </p:txBody>
        </p:sp>
        <p:sp>
          <p:nvSpPr>
            <p:cNvPr id="18" name="Textfeld 20">
              <a:extLst>
                <a:ext uri="{FF2B5EF4-FFF2-40B4-BE49-F238E27FC236}">
                  <a16:creationId xmlns:a16="http://schemas.microsoft.com/office/drawing/2014/main" id="{646C73E6-C877-4F92-98F8-9A5F65936022}"/>
                </a:ext>
              </a:extLst>
            </p:cNvPr>
            <p:cNvSpPr txBox="1"/>
            <p:nvPr/>
          </p:nvSpPr>
          <p:spPr>
            <a:xfrm>
              <a:off x="5920791" y="5897613"/>
              <a:ext cx="251999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5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12 weeks</a:t>
              </a:r>
            </a:p>
          </p:txBody>
        </p:sp>
        <p:sp>
          <p:nvSpPr>
            <p:cNvPr id="19" name="Textfeld 20">
              <a:extLst>
                <a:ext uri="{FF2B5EF4-FFF2-40B4-BE49-F238E27FC236}">
                  <a16:creationId xmlns:a16="http://schemas.microsoft.com/office/drawing/2014/main" id="{4E90E98F-C33D-4DF7-AC54-1ADBB6F733B8}"/>
                </a:ext>
              </a:extLst>
            </p:cNvPr>
            <p:cNvSpPr txBox="1"/>
            <p:nvPr/>
          </p:nvSpPr>
          <p:spPr>
            <a:xfrm>
              <a:off x="1355558" y="4081983"/>
              <a:ext cx="2051823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(n=20) ApoE</a:t>
              </a:r>
              <a:r>
                <a:rPr lang="en-GB" sz="1600" baseline="300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r>
                <a:rPr lang="en-GB" sz="1600" baseline="30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/-</a:t>
              </a:r>
              <a:r>
                <a:rPr lang="en-GB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mice</a:t>
              </a:r>
            </a:p>
          </p:txBody>
        </p:sp>
        <p:sp>
          <p:nvSpPr>
            <p:cNvPr id="20" name="Textfeld 20">
              <a:extLst>
                <a:ext uri="{FF2B5EF4-FFF2-40B4-BE49-F238E27FC236}">
                  <a16:creationId xmlns:a16="http://schemas.microsoft.com/office/drawing/2014/main" id="{DC0BB3EC-4450-4759-A34B-25FE03EAEB42}"/>
                </a:ext>
              </a:extLst>
            </p:cNvPr>
            <p:cNvSpPr txBox="1"/>
            <p:nvPr/>
          </p:nvSpPr>
          <p:spPr>
            <a:xfrm>
              <a:off x="8440784" y="2449867"/>
              <a:ext cx="2275342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Early  stage </a:t>
              </a:r>
              <a:r>
                <a:rPr lang="en-GB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group</a:t>
              </a:r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34D3B988-9B45-4FE4-9DE6-E737FD559CDB}"/>
                </a:ext>
              </a:extLst>
            </p:cNvPr>
            <p:cNvSpPr txBox="1"/>
            <p:nvPr/>
          </p:nvSpPr>
          <p:spPr>
            <a:xfrm>
              <a:off x="8440784" y="3529865"/>
              <a:ext cx="2219196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Advanced stage group</a:t>
              </a:r>
              <a:endPara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Textfeld 20">
              <a:extLst>
                <a:ext uri="{FF2B5EF4-FFF2-40B4-BE49-F238E27FC236}">
                  <a16:creationId xmlns:a16="http://schemas.microsoft.com/office/drawing/2014/main" id="{29008CD0-2D07-41C7-8117-3BC11DE1AEC6}"/>
                </a:ext>
              </a:extLst>
            </p:cNvPr>
            <p:cNvSpPr txBox="1"/>
            <p:nvPr/>
          </p:nvSpPr>
          <p:spPr>
            <a:xfrm>
              <a:off x="3407391" y="1149506"/>
              <a:ext cx="2520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Chow diet</a:t>
              </a:r>
            </a:p>
          </p:txBody>
        </p:sp>
        <p:cxnSp>
          <p:nvCxnSpPr>
            <p:cNvPr id="23" name="Gerade Verbindung mit Pfeil 19">
              <a:extLst>
                <a:ext uri="{FF2B5EF4-FFF2-40B4-BE49-F238E27FC236}">
                  <a16:creationId xmlns:a16="http://schemas.microsoft.com/office/drawing/2014/main" id="{58799781-EB55-40FB-AD98-58B27C883092}"/>
                </a:ext>
              </a:extLst>
            </p:cNvPr>
            <p:cNvCxnSpPr/>
            <p:nvPr/>
          </p:nvCxnSpPr>
          <p:spPr>
            <a:xfrm>
              <a:off x="3407391" y="1488060"/>
              <a:ext cx="2520000" cy="0"/>
            </a:xfrm>
            <a:prstGeom prst="straightConnector1">
              <a:avLst/>
            </a:prstGeom>
            <a:noFill/>
            <a:ln w="28575" cap="flat" cmpd="sng" algn="ctr">
              <a:solidFill>
                <a:srgbClr val="00549F"/>
              </a:solidFill>
              <a:prstDash val="solid"/>
              <a:tailEnd type="stealth" w="lg" len="lg"/>
            </a:ln>
            <a:effectLst/>
          </p:spPr>
        </p:cxnSp>
        <p:sp>
          <p:nvSpPr>
            <p:cNvPr id="24" name="Textfeld 46">
              <a:extLst>
                <a:ext uri="{FF2B5EF4-FFF2-40B4-BE49-F238E27FC236}">
                  <a16:creationId xmlns:a16="http://schemas.microsoft.com/office/drawing/2014/main" id="{14AD11A3-43EA-42F4-B36B-4EAD0ED7B0E6}"/>
                </a:ext>
              </a:extLst>
            </p:cNvPr>
            <p:cNvSpPr txBox="1"/>
            <p:nvPr/>
          </p:nvSpPr>
          <p:spPr>
            <a:xfrm>
              <a:off x="5920792" y="1149506"/>
              <a:ext cx="2520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Chow diet</a:t>
              </a:r>
            </a:p>
          </p:txBody>
        </p:sp>
        <p:cxnSp>
          <p:nvCxnSpPr>
            <p:cNvPr id="25" name="Gerade Verbindung mit Pfeil 44">
              <a:extLst>
                <a:ext uri="{FF2B5EF4-FFF2-40B4-BE49-F238E27FC236}">
                  <a16:creationId xmlns:a16="http://schemas.microsoft.com/office/drawing/2014/main" id="{31D1E6CB-E265-4C99-84FE-C1B8988AFCFF}"/>
                </a:ext>
              </a:extLst>
            </p:cNvPr>
            <p:cNvCxnSpPr>
              <a:cxnSpLocks/>
            </p:cNvCxnSpPr>
            <p:nvPr/>
          </p:nvCxnSpPr>
          <p:spPr>
            <a:xfrm>
              <a:off x="5920792" y="1488060"/>
              <a:ext cx="2520000" cy="0"/>
            </a:xfrm>
            <a:prstGeom prst="straightConnector1">
              <a:avLst/>
            </a:prstGeom>
            <a:noFill/>
            <a:ln w="28575" cap="flat" cmpd="sng" algn="ctr">
              <a:solidFill>
                <a:srgbClr val="00549F"/>
              </a:solidFill>
              <a:prstDash val="solid"/>
              <a:headEnd type="oval"/>
              <a:tailEnd type="diamond" w="lg" len="lg"/>
            </a:ln>
            <a:effectLst/>
          </p:spPr>
        </p:cxnSp>
        <p:sp>
          <p:nvSpPr>
            <p:cNvPr id="26" name="Textfeld 20">
              <a:extLst>
                <a:ext uri="{FF2B5EF4-FFF2-40B4-BE49-F238E27FC236}">
                  <a16:creationId xmlns:a16="http://schemas.microsoft.com/office/drawing/2014/main" id="{9B91D47C-57C0-48E8-9B24-33D25DBB24CA}"/>
                </a:ext>
              </a:extLst>
            </p:cNvPr>
            <p:cNvSpPr txBox="1"/>
            <p:nvPr/>
          </p:nvSpPr>
          <p:spPr>
            <a:xfrm>
              <a:off x="3407389" y="1488060"/>
              <a:ext cx="251999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5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12 weeks</a:t>
              </a:r>
            </a:p>
          </p:txBody>
        </p:sp>
        <p:sp>
          <p:nvSpPr>
            <p:cNvPr id="27" name="Textfeld 20">
              <a:extLst>
                <a:ext uri="{FF2B5EF4-FFF2-40B4-BE49-F238E27FC236}">
                  <a16:creationId xmlns:a16="http://schemas.microsoft.com/office/drawing/2014/main" id="{A805B10A-6502-41B1-A9B7-E4882AC7E6DB}"/>
                </a:ext>
              </a:extLst>
            </p:cNvPr>
            <p:cNvSpPr txBox="1"/>
            <p:nvPr/>
          </p:nvSpPr>
          <p:spPr>
            <a:xfrm>
              <a:off x="5920791" y="1488060"/>
              <a:ext cx="251999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5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12 weeks</a:t>
              </a:r>
            </a:p>
          </p:txBody>
        </p:sp>
        <p:sp>
          <p:nvSpPr>
            <p:cNvPr id="28" name="Textfeld 20">
              <a:extLst>
                <a:ext uri="{FF2B5EF4-FFF2-40B4-BE49-F238E27FC236}">
                  <a16:creationId xmlns:a16="http://schemas.microsoft.com/office/drawing/2014/main" id="{C12DD723-1D1C-4BE9-973A-285CD2EEE0CF}"/>
                </a:ext>
              </a:extLst>
            </p:cNvPr>
            <p:cNvSpPr txBox="1"/>
            <p:nvPr/>
          </p:nvSpPr>
          <p:spPr>
            <a:xfrm>
              <a:off x="1355558" y="1280311"/>
              <a:ext cx="2051823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(n=5) wild </a:t>
              </a:r>
              <a:r>
                <a:rPr lang="en-GB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type mice</a:t>
              </a:r>
            </a:p>
          </p:txBody>
        </p:sp>
        <p:sp>
          <p:nvSpPr>
            <p:cNvPr id="30" name="Textfeld 29">
              <a:extLst>
                <a:ext uri="{FF2B5EF4-FFF2-40B4-BE49-F238E27FC236}">
                  <a16:creationId xmlns:a16="http://schemas.microsoft.com/office/drawing/2014/main" id="{417A3009-4D50-43ED-85C1-A9B199320E6A}"/>
                </a:ext>
              </a:extLst>
            </p:cNvPr>
            <p:cNvSpPr txBox="1"/>
            <p:nvPr/>
          </p:nvSpPr>
          <p:spPr>
            <a:xfrm>
              <a:off x="5920784" y="4474398"/>
              <a:ext cx="2520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b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MK-7 </a:t>
              </a:r>
              <a:r>
                <a:rPr lang="en-GB" sz="16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diet</a:t>
              </a:r>
            </a:p>
          </p:txBody>
        </p:sp>
        <p:cxnSp>
          <p:nvCxnSpPr>
            <p:cNvPr id="31" name="Gerade Verbindung mit Pfeil 28">
              <a:extLst>
                <a:ext uri="{FF2B5EF4-FFF2-40B4-BE49-F238E27FC236}">
                  <a16:creationId xmlns:a16="http://schemas.microsoft.com/office/drawing/2014/main" id="{D64CC7A4-8286-4BAF-9C06-3B1D58A28C90}"/>
                </a:ext>
              </a:extLst>
            </p:cNvPr>
            <p:cNvCxnSpPr/>
            <p:nvPr/>
          </p:nvCxnSpPr>
          <p:spPr>
            <a:xfrm>
              <a:off x="5920784" y="4812953"/>
              <a:ext cx="2520000" cy="0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6"/>
              </a:solidFill>
              <a:prstDash val="solid"/>
              <a:headEnd type="oval" w="med" len="med"/>
              <a:tailEnd type="diamond" w="lg" len="lg"/>
            </a:ln>
            <a:effectLst/>
          </p:spPr>
        </p:cxnSp>
        <p:sp>
          <p:nvSpPr>
            <p:cNvPr id="32" name="Textfeld 20">
              <a:extLst>
                <a:ext uri="{FF2B5EF4-FFF2-40B4-BE49-F238E27FC236}">
                  <a16:creationId xmlns:a16="http://schemas.microsoft.com/office/drawing/2014/main" id="{646C73E6-C877-4F92-98F8-9A5F65936022}"/>
                </a:ext>
              </a:extLst>
            </p:cNvPr>
            <p:cNvSpPr txBox="1"/>
            <p:nvPr/>
          </p:nvSpPr>
          <p:spPr>
            <a:xfrm>
              <a:off x="5920783" y="4812952"/>
              <a:ext cx="251999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5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12 weeks</a:t>
              </a:r>
            </a:p>
          </p:txBody>
        </p:sp>
        <p:sp>
          <p:nvSpPr>
            <p:cNvPr id="33" name="Textfeld 20">
              <a:extLst>
                <a:ext uri="{FF2B5EF4-FFF2-40B4-BE49-F238E27FC236}">
                  <a16:creationId xmlns:a16="http://schemas.microsoft.com/office/drawing/2014/main" id="{AEA4BFF7-7B1F-4D82-A3DC-2B24656CC592}"/>
                </a:ext>
              </a:extLst>
            </p:cNvPr>
            <p:cNvSpPr txBox="1"/>
            <p:nvPr/>
          </p:nvSpPr>
          <p:spPr>
            <a:xfrm>
              <a:off x="4667388" y="2490672"/>
              <a:ext cx="1253395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5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(n=5)</a:t>
              </a:r>
              <a:endParaRPr lang="en-GB" sz="10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Textfeld 20">
              <a:extLst>
                <a:ext uri="{FF2B5EF4-FFF2-40B4-BE49-F238E27FC236}">
                  <a16:creationId xmlns:a16="http://schemas.microsoft.com/office/drawing/2014/main" id="{AEA4BFF7-7B1F-4D82-A3DC-2B24656CC592}"/>
                </a:ext>
              </a:extLst>
            </p:cNvPr>
            <p:cNvSpPr txBox="1"/>
            <p:nvPr/>
          </p:nvSpPr>
          <p:spPr>
            <a:xfrm>
              <a:off x="4667388" y="3566458"/>
              <a:ext cx="1253395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5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(n=5)</a:t>
              </a:r>
              <a:endParaRPr lang="en-GB" sz="10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Textfeld 20">
              <a:extLst>
                <a:ext uri="{FF2B5EF4-FFF2-40B4-BE49-F238E27FC236}">
                  <a16:creationId xmlns:a16="http://schemas.microsoft.com/office/drawing/2014/main" id="{AEA4BFF7-7B1F-4D82-A3DC-2B24656CC592}"/>
                </a:ext>
              </a:extLst>
            </p:cNvPr>
            <p:cNvSpPr txBox="1"/>
            <p:nvPr/>
          </p:nvSpPr>
          <p:spPr>
            <a:xfrm>
              <a:off x="4667388" y="4647271"/>
              <a:ext cx="1253395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5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(n=5)</a:t>
              </a:r>
              <a:endParaRPr lang="en-GB" sz="10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Textfeld 35">
              <a:extLst>
                <a:ext uri="{FF2B5EF4-FFF2-40B4-BE49-F238E27FC236}">
                  <a16:creationId xmlns:a16="http://schemas.microsoft.com/office/drawing/2014/main" id="{34D3B988-9B45-4FE4-9DE6-E737FD559CDB}"/>
                </a:ext>
              </a:extLst>
            </p:cNvPr>
            <p:cNvSpPr txBox="1"/>
            <p:nvPr/>
          </p:nvSpPr>
          <p:spPr>
            <a:xfrm>
              <a:off x="8440784" y="4604997"/>
              <a:ext cx="2275342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MK-7 </a:t>
              </a:r>
              <a:r>
                <a:rPr lang="en-GB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group</a:t>
              </a:r>
            </a:p>
          </p:txBody>
        </p:sp>
        <p:sp>
          <p:nvSpPr>
            <p:cNvPr id="37" name="Textfeld 36">
              <a:extLst>
                <a:ext uri="{FF2B5EF4-FFF2-40B4-BE49-F238E27FC236}">
                  <a16:creationId xmlns:a16="http://schemas.microsoft.com/office/drawing/2014/main" id="{34D3B988-9B45-4FE4-9DE6-E737FD559CDB}"/>
                </a:ext>
              </a:extLst>
            </p:cNvPr>
            <p:cNvSpPr txBox="1"/>
            <p:nvPr/>
          </p:nvSpPr>
          <p:spPr>
            <a:xfrm>
              <a:off x="8440784" y="5688625"/>
              <a:ext cx="2275342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Warfarin </a:t>
              </a:r>
              <a:r>
                <a:rPr lang="en-GB" sz="16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group</a:t>
              </a:r>
              <a:endPara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Textfeld 51">
              <a:extLst>
                <a:ext uri="{FF2B5EF4-FFF2-40B4-BE49-F238E27FC236}">
                  <a16:creationId xmlns:a16="http://schemas.microsoft.com/office/drawing/2014/main" id="{34D3B988-9B45-4FE4-9DE6-E737FD559CDB}"/>
                </a:ext>
              </a:extLst>
            </p:cNvPr>
            <p:cNvSpPr txBox="1"/>
            <p:nvPr/>
          </p:nvSpPr>
          <p:spPr>
            <a:xfrm>
              <a:off x="8440776" y="1279148"/>
              <a:ext cx="2275350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Control </a:t>
              </a:r>
              <a:r>
                <a:rPr lang="en-GB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group</a:t>
              </a:r>
            </a:p>
          </p:txBody>
        </p:sp>
        <p:sp>
          <p:nvSpPr>
            <p:cNvPr id="53" name="Textfeld 20">
              <a:extLst>
                <a:ext uri="{FF2B5EF4-FFF2-40B4-BE49-F238E27FC236}">
                  <a16:creationId xmlns:a16="http://schemas.microsoft.com/office/drawing/2014/main" id="{AEA4BFF7-7B1F-4D82-A3DC-2B24656CC592}"/>
                </a:ext>
              </a:extLst>
            </p:cNvPr>
            <p:cNvSpPr txBox="1"/>
            <p:nvPr/>
          </p:nvSpPr>
          <p:spPr>
            <a:xfrm>
              <a:off x="4667388" y="5725686"/>
              <a:ext cx="1253395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5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(n=5)</a:t>
              </a:r>
              <a:endParaRPr lang="en-GB" sz="10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00588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8SsFIM7ymFasVYbUW5rq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B973A9E586E5443AB995346833DC63C" ma:contentTypeVersion="13" ma:contentTypeDescription="Ein neues Dokument erstellen." ma:contentTypeScope="" ma:versionID="eae83ed10d66a71ce1c77b094cad2814">
  <xsd:schema xmlns:xsd="http://www.w3.org/2001/XMLSchema" xmlns:xs="http://www.w3.org/2001/XMLSchema" xmlns:p="http://schemas.microsoft.com/office/2006/metadata/properties" xmlns:ns3="94b53d93-a61d-4280-a44d-f0146c191c95" xmlns:ns4="e496d54a-3169-47e3-86e5-6eb6c104a151" targetNamespace="http://schemas.microsoft.com/office/2006/metadata/properties" ma:root="true" ma:fieldsID="027ac4d31f785c27571c82486c58d672" ns3:_="" ns4:_="">
    <xsd:import namespace="94b53d93-a61d-4280-a44d-f0146c191c95"/>
    <xsd:import namespace="e496d54a-3169-47e3-86e5-6eb6c104a1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b53d93-a61d-4280-a44d-f0146c191c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96d54a-3169-47e3-86e5-6eb6c104a15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Freigabehinweis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68934F2-2586-4D73-A091-A73A8A1D18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4b53d93-a61d-4280-a44d-f0146c191c95"/>
    <ds:schemaRef ds:uri="e496d54a-3169-47e3-86e5-6eb6c104a1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D32C7E9-CC3C-4B10-8A0E-B2CAA4348CA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1E8BB0F-5CD5-4F26-9EBC-FA3A16129899}">
  <ds:schemaRefs>
    <ds:schemaRef ds:uri="http://purl.org/dc/elements/1.1/"/>
    <ds:schemaRef ds:uri="http://schemas.microsoft.com/office/2006/metadata/properties"/>
    <ds:schemaRef ds:uri="94b53d93-a61d-4280-a44d-f0146c191c95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e496d54a-3169-47e3-86e5-6eb6c104a151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</Words>
  <Application>Microsoft Office PowerPoint</Application>
  <PresentationFormat>Breitbild</PresentationFormat>
  <Paragraphs>50</Paragraphs>
  <Slides>2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think-cell Slide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Alexandru Florea</dc:creator>
  <cp:lastModifiedBy>Florea, Alexandru</cp:lastModifiedBy>
  <cp:revision>21</cp:revision>
  <dcterms:created xsi:type="dcterms:W3CDTF">2020-04-22T07:27:05Z</dcterms:created>
  <dcterms:modified xsi:type="dcterms:W3CDTF">2020-09-18T09:06:44Z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0x010100EB973A9E586E5443AB995346833DC63C</vt:lpwstr>
  </property>
</Properties>
</file>