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6" r:id="rId2"/>
    <p:sldId id="277" r:id="rId3"/>
    <p:sldId id="280" r:id="rId4"/>
    <p:sldId id="287" r:id="rId5"/>
  </p:sldIdLst>
  <p:sldSz cx="6858000" cy="9144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448" userDrawn="1">
          <p15:clr>
            <a:srgbClr val="A4A3A4"/>
          </p15:clr>
        </p15:guide>
        <p15:guide id="3" orient="horz" pos="302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erdar Bulun" initials="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97" autoAdjust="0"/>
    <p:restoredTop sz="97120" autoAdjust="0"/>
  </p:normalViewPr>
  <p:slideViewPr>
    <p:cSldViewPr>
      <p:cViewPr varScale="1">
        <p:scale>
          <a:sx n="52" d="100"/>
          <a:sy n="52" d="100"/>
        </p:scale>
        <p:origin x="2424" y="48"/>
      </p:cViewPr>
      <p:guideLst>
        <p:guide pos="2448"/>
        <p:guide orient="horz"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8" d="100"/>
        <a:sy n="9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hris\Desktop\Thesis%20Documents\bArKO%20Figure%20Dat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hris\Desktop\Thesis%20Documents\tArKO%20Figure%20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700753343993477"/>
          <c:y val="5.1400554097404488E-2"/>
          <c:w val="0.84624981490598961"/>
          <c:h val="0.8326195683872849"/>
        </c:manualLayout>
      </c:layout>
      <c:lineChart>
        <c:grouping val="standard"/>
        <c:varyColors val="0"/>
        <c:ser>
          <c:idx val="0"/>
          <c:order val="0"/>
          <c:tx>
            <c:strRef>
              <c:f>'Met of bArKO'!$A$29</c:f>
              <c:strCache>
                <c:ptCount val="1"/>
                <c:pt idx="0">
                  <c:v>Control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none"/>
          </c:marker>
          <c:errBars>
            <c:errDir val="y"/>
            <c:errBarType val="both"/>
            <c:errValType val="percentage"/>
            <c:noEndCap val="0"/>
            <c:val val="2.5"/>
          </c:errBars>
          <c:cat>
            <c:numRef>
              <c:f>'Met of bArKO'!$B$28:$S$28</c:f>
              <c:numCache>
                <c:formatCode>General</c:formatCode>
                <c:ptCount val="18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12</c:v>
                </c:pt>
                <c:pt idx="9">
                  <c:v>16</c:v>
                </c:pt>
                <c:pt idx="10">
                  <c:v>20</c:v>
                </c:pt>
                <c:pt idx="11">
                  <c:v>24</c:v>
                </c:pt>
                <c:pt idx="12">
                  <c:v>28</c:v>
                </c:pt>
                <c:pt idx="13">
                  <c:v>32</c:v>
                </c:pt>
                <c:pt idx="14">
                  <c:v>36</c:v>
                </c:pt>
                <c:pt idx="15">
                  <c:v>40</c:v>
                </c:pt>
                <c:pt idx="16">
                  <c:v>42</c:v>
                </c:pt>
                <c:pt idx="17">
                  <c:v>48</c:v>
                </c:pt>
              </c:numCache>
            </c:numRef>
          </c:cat>
          <c:val>
            <c:numRef>
              <c:f>'Met of bArKO'!$B$29:$S$29</c:f>
              <c:numCache>
                <c:formatCode>General</c:formatCode>
                <c:ptCount val="18"/>
                <c:pt idx="0">
                  <c:v>11.1</c:v>
                </c:pt>
                <c:pt idx="1">
                  <c:v>14.4</c:v>
                </c:pt>
                <c:pt idx="2">
                  <c:v>15.1</c:v>
                </c:pt>
                <c:pt idx="3">
                  <c:v>16.2</c:v>
                </c:pt>
                <c:pt idx="4">
                  <c:v>17.8</c:v>
                </c:pt>
                <c:pt idx="5">
                  <c:v>20.5</c:v>
                </c:pt>
                <c:pt idx="6">
                  <c:v>22.2</c:v>
                </c:pt>
                <c:pt idx="7">
                  <c:v>25.4</c:v>
                </c:pt>
                <c:pt idx="8">
                  <c:v>28.5</c:v>
                </c:pt>
                <c:pt idx="9">
                  <c:v>31.5</c:v>
                </c:pt>
                <c:pt idx="10">
                  <c:v>33</c:v>
                </c:pt>
                <c:pt idx="11">
                  <c:v>35.200000000000003</c:v>
                </c:pt>
                <c:pt idx="12">
                  <c:v>36</c:v>
                </c:pt>
                <c:pt idx="13">
                  <c:v>38.5</c:v>
                </c:pt>
                <c:pt idx="14">
                  <c:v>40.4</c:v>
                </c:pt>
                <c:pt idx="15">
                  <c:v>40.300000000000004</c:v>
                </c:pt>
                <c:pt idx="16">
                  <c:v>42.5</c:v>
                </c:pt>
                <c:pt idx="17">
                  <c:v>42.3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6BF-4217-AF71-FA536AA222D0}"/>
            </c:ext>
          </c:extLst>
        </c:ser>
        <c:ser>
          <c:idx val="1"/>
          <c:order val="1"/>
          <c:tx>
            <c:strRef>
              <c:f>'Met of bArKO'!$A$30</c:f>
              <c:strCache>
                <c:ptCount val="1"/>
                <c:pt idx="0">
                  <c:v>bArKO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marker>
            <c:symbol val="none"/>
          </c:marker>
          <c:errBars>
            <c:errDir val="y"/>
            <c:errBarType val="both"/>
            <c:errValType val="percentage"/>
            <c:noEndCap val="0"/>
            <c:val val="3"/>
          </c:errBars>
          <c:cat>
            <c:numRef>
              <c:f>'Met of bArKO'!$B$28:$S$28</c:f>
              <c:numCache>
                <c:formatCode>General</c:formatCode>
                <c:ptCount val="18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12</c:v>
                </c:pt>
                <c:pt idx="9">
                  <c:v>16</c:v>
                </c:pt>
                <c:pt idx="10">
                  <c:v>20</c:v>
                </c:pt>
                <c:pt idx="11">
                  <c:v>24</c:v>
                </c:pt>
                <c:pt idx="12">
                  <c:v>28</c:v>
                </c:pt>
                <c:pt idx="13">
                  <c:v>32</c:v>
                </c:pt>
                <c:pt idx="14">
                  <c:v>36</c:v>
                </c:pt>
                <c:pt idx="15">
                  <c:v>40</c:v>
                </c:pt>
                <c:pt idx="16">
                  <c:v>42</c:v>
                </c:pt>
                <c:pt idx="17">
                  <c:v>48</c:v>
                </c:pt>
              </c:numCache>
            </c:numRef>
          </c:cat>
          <c:val>
            <c:numRef>
              <c:f>'Met of bArKO'!$B$30:$S$30</c:f>
              <c:numCache>
                <c:formatCode>General</c:formatCode>
                <c:ptCount val="18"/>
                <c:pt idx="0">
                  <c:v>10.5</c:v>
                </c:pt>
                <c:pt idx="1">
                  <c:v>14.2</c:v>
                </c:pt>
                <c:pt idx="2">
                  <c:v>15.2</c:v>
                </c:pt>
                <c:pt idx="3">
                  <c:v>15.9</c:v>
                </c:pt>
                <c:pt idx="4">
                  <c:v>17.2</c:v>
                </c:pt>
                <c:pt idx="5">
                  <c:v>20.100000000000001</c:v>
                </c:pt>
                <c:pt idx="6">
                  <c:v>21.4</c:v>
                </c:pt>
                <c:pt idx="7">
                  <c:v>26.1</c:v>
                </c:pt>
                <c:pt idx="8">
                  <c:v>27.9</c:v>
                </c:pt>
                <c:pt idx="9">
                  <c:v>31.1</c:v>
                </c:pt>
                <c:pt idx="10">
                  <c:v>32.5</c:v>
                </c:pt>
                <c:pt idx="11">
                  <c:v>34.1</c:v>
                </c:pt>
                <c:pt idx="12">
                  <c:v>36.1</c:v>
                </c:pt>
                <c:pt idx="13">
                  <c:v>38.5</c:v>
                </c:pt>
                <c:pt idx="14">
                  <c:v>39.1</c:v>
                </c:pt>
                <c:pt idx="15">
                  <c:v>41.5</c:v>
                </c:pt>
                <c:pt idx="16">
                  <c:v>43</c:v>
                </c:pt>
                <c:pt idx="17">
                  <c:v>44.6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6BF-4217-AF71-FA536AA222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7649392"/>
        <c:axId val="207648832"/>
      </c:lineChart>
      <c:catAx>
        <c:axId val="207649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200" i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207648832"/>
        <c:crosses val="autoZero"/>
        <c:auto val="1"/>
        <c:lblAlgn val="ctr"/>
        <c:lblOffset val="100"/>
        <c:noMultiLvlLbl val="0"/>
      </c:catAx>
      <c:valAx>
        <c:axId val="207648832"/>
        <c:scaling>
          <c:orientation val="minMax"/>
          <c:max val="60"/>
        </c:scaling>
        <c:delete val="0"/>
        <c:axPos val="l"/>
        <c:title>
          <c:tx>
            <c:rich>
              <a:bodyPr/>
              <a:lstStyle/>
              <a:p>
                <a:pPr>
                  <a:defRPr sz="1200" b="0" i="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 b="0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Body weight (g)</a:t>
                </a:r>
              </a:p>
            </c:rich>
          </c:tx>
          <c:layout>
            <c:manualLayout>
              <c:xMode val="edge"/>
              <c:yMode val="edge"/>
              <c:x val="1.813319813359621E-2"/>
              <c:y val="0.2306036745406824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207649392"/>
        <c:crosses val="autoZero"/>
        <c:crossBetween val="between"/>
      </c:valAx>
      <c:spPr>
        <a:solidFill>
          <a:schemeClr val="bg1"/>
        </a:solidFill>
      </c:spPr>
    </c:plotArea>
    <c:legend>
      <c:legendPos val="r"/>
      <c:layout>
        <c:manualLayout>
          <c:xMode val="edge"/>
          <c:yMode val="edge"/>
          <c:x val="0.76383333333333658"/>
          <c:y val="0.5559306649168857"/>
          <c:w val="0.20005555555555538"/>
          <c:h val="0.21221274424030437"/>
        </c:manualLayout>
      </c:layout>
      <c:overlay val="0"/>
      <c:txPr>
        <a:bodyPr/>
        <a:lstStyle/>
        <a:p>
          <a:pPr>
            <a:defRPr sz="1200" i="0"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000" i="1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457174103237096"/>
          <c:y val="5.1400554097404488E-2"/>
          <c:w val="0.84870603674540679"/>
          <c:h val="0.8326195683872849"/>
        </c:manualLayout>
      </c:layout>
      <c:lineChart>
        <c:grouping val="standard"/>
        <c:varyColors val="0"/>
        <c:ser>
          <c:idx val="0"/>
          <c:order val="0"/>
          <c:tx>
            <c:strRef>
              <c:f>Sheet3!$A$25</c:f>
              <c:strCache>
                <c:ptCount val="1"/>
                <c:pt idx="0">
                  <c:v>Control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none"/>
          </c:marker>
          <c:errBars>
            <c:errDir val="y"/>
            <c:errBarType val="both"/>
            <c:errValType val="percentage"/>
            <c:noEndCap val="0"/>
            <c:val val="2.5"/>
          </c:errBars>
          <c:cat>
            <c:numRef>
              <c:f>Sheet3!$B$24:$S$24</c:f>
              <c:numCache>
                <c:formatCode>General</c:formatCode>
                <c:ptCount val="18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12</c:v>
                </c:pt>
                <c:pt idx="9">
                  <c:v>16</c:v>
                </c:pt>
                <c:pt idx="10">
                  <c:v>20</c:v>
                </c:pt>
                <c:pt idx="11">
                  <c:v>24</c:v>
                </c:pt>
                <c:pt idx="12">
                  <c:v>28</c:v>
                </c:pt>
                <c:pt idx="13">
                  <c:v>32</c:v>
                </c:pt>
                <c:pt idx="14">
                  <c:v>36</c:v>
                </c:pt>
                <c:pt idx="15">
                  <c:v>40</c:v>
                </c:pt>
                <c:pt idx="16">
                  <c:v>42</c:v>
                </c:pt>
                <c:pt idx="17">
                  <c:v>48</c:v>
                </c:pt>
              </c:numCache>
            </c:numRef>
          </c:cat>
          <c:val>
            <c:numRef>
              <c:f>Sheet3!$B$25:$S$25</c:f>
              <c:numCache>
                <c:formatCode>General</c:formatCode>
                <c:ptCount val="18"/>
                <c:pt idx="0">
                  <c:v>11.1</c:v>
                </c:pt>
                <c:pt idx="1">
                  <c:v>14.4</c:v>
                </c:pt>
                <c:pt idx="2">
                  <c:v>15.1</c:v>
                </c:pt>
                <c:pt idx="3">
                  <c:v>16.2</c:v>
                </c:pt>
                <c:pt idx="4">
                  <c:v>17.8</c:v>
                </c:pt>
                <c:pt idx="5">
                  <c:v>20.5</c:v>
                </c:pt>
                <c:pt idx="6">
                  <c:v>22.2</c:v>
                </c:pt>
                <c:pt idx="7">
                  <c:v>25.4</c:v>
                </c:pt>
                <c:pt idx="8">
                  <c:v>28.5</c:v>
                </c:pt>
                <c:pt idx="9">
                  <c:v>31.5</c:v>
                </c:pt>
                <c:pt idx="10">
                  <c:v>33</c:v>
                </c:pt>
                <c:pt idx="11">
                  <c:v>35.200000000000003</c:v>
                </c:pt>
                <c:pt idx="12">
                  <c:v>36</c:v>
                </c:pt>
                <c:pt idx="13">
                  <c:v>38.5</c:v>
                </c:pt>
                <c:pt idx="14">
                  <c:v>40.4</c:v>
                </c:pt>
                <c:pt idx="15">
                  <c:v>40.300000000000004</c:v>
                </c:pt>
                <c:pt idx="16">
                  <c:v>42.5</c:v>
                </c:pt>
                <c:pt idx="17">
                  <c:v>42.3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2CA-4045-B343-7EDB90AFA696}"/>
            </c:ext>
          </c:extLst>
        </c:ser>
        <c:ser>
          <c:idx val="1"/>
          <c:order val="1"/>
          <c:tx>
            <c:strRef>
              <c:f>Sheet3!$A$26</c:f>
              <c:strCache>
                <c:ptCount val="1"/>
                <c:pt idx="0">
                  <c:v>tArKO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marker>
            <c:symbol val="none"/>
          </c:marker>
          <c:errBars>
            <c:errDir val="y"/>
            <c:errBarType val="both"/>
            <c:errValType val="percentage"/>
            <c:noEndCap val="0"/>
            <c:val val="3"/>
          </c:errBars>
          <c:cat>
            <c:numRef>
              <c:f>Sheet3!$B$24:$S$24</c:f>
              <c:numCache>
                <c:formatCode>General</c:formatCode>
                <c:ptCount val="18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12</c:v>
                </c:pt>
                <c:pt idx="9">
                  <c:v>16</c:v>
                </c:pt>
                <c:pt idx="10">
                  <c:v>20</c:v>
                </c:pt>
                <c:pt idx="11">
                  <c:v>24</c:v>
                </c:pt>
                <c:pt idx="12">
                  <c:v>28</c:v>
                </c:pt>
                <c:pt idx="13">
                  <c:v>32</c:v>
                </c:pt>
                <c:pt idx="14">
                  <c:v>36</c:v>
                </c:pt>
                <c:pt idx="15">
                  <c:v>40</c:v>
                </c:pt>
                <c:pt idx="16">
                  <c:v>42</c:v>
                </c:pt>
                <c:pt idx="17">
                  <c:v>48</c:v>
                </c:pt>
              </c:numCache>
            </c:numRef>
          </c:cat>
          <c:val>
            <c:numRef>
              <c:f>Sheet3!$B$26:$S$26</c:f>
              <c:numCache>
                <c:formatCode>General</c:formatCode>
                <c:ptCount val="18"/>
                <c:pt idx="0">
                  <c:v>10.5</c:v>
                </c:pt>
                <c:pt idx="1">
                  <c:v>14.2</c:v>
                </c:pt>
                <c:pt idx="2">
                  <c:v>15.2</c:v>
                </c:pt>
                <c:pt idx="3">
                  <c:v>15.9</c:v>
                </c:pt>
                <c:pt idx="4">
                  <c:v>17.2</c:v>
                </c:pt>
                <c:pt idx="5">
                  <c:v>20.100000000000001</c:v>
                </c:pt>
                <c:pt idx="6">
                  <c:v>21.4</c:v>
                </c:pt>
                <c:pt idx="7">
                  <c:v>28.1</c:v>
                </c:pt>
                <c:pt idx="8">
                  <c:v>30.3</c:v>
                </c:pt>
                <c:pt idx="9">
                  <c:v>34.300000000000004</c:v>
                </c:pt>
                <c:pt idx="10">
                  <c:v>37.200000000000003</c:v>
                </c:pt>
                <c:pt idx="11">
                  <c:v>39.4</c:v>
                </c:pt>
                <c:pt idx="12">
                  <c:v>42.2</c:v>
                </c:pt>
                <c:pt idx="13">
                  <c:v>47.2</c:v>
                </c:pt>
                <c:pt idx="14">
                  <c:v>46.8</c:v>
                </c:pt>
                <c:pt idx="15">
                  <c:v>50.2</c:v>
                </c:pt>
                <c:pt idx="16">
                  <c:v>54.2</c:v>
                </c:pt>
                <c:pt idx="17">
                  <c:v>56.1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2CA-4045-B343-7EDB90AFA6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1990400"/>
        <c:axId val="201989840"/>
      </c:lineChart>
      <c:catAx>
        <c:axId val="201990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201989840"/>
        <c:crosses val="autoZero"/>
        <c:auto val="1"/>
        <c:lblAlgn val="ctr"/>
        <c:lblOffset val="100"/>
        <c:noMultiLvlLbl val="0"/>
      </c:catAx>
      <c:valAx>
        <c:axId val="201989840"/>
        <c:scaling>
          <c:orientation val="minMax"/>
          <c:max val="60"/>
        </c:scaling>
        <c:delete val="0"/>
        <c:axPos val="l"/>
        <c:title>
          <c:tx>
            <c:rich>
              <a:bodyPr/>
              <a:lstStyle/>
              <a:p>
                <a:pPr>
                  <a:defRPr sz="1200" b="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Body weight (g)</a:t>
                </a:r>
              </a:p>
            </c:rich>
          </c:tx>
          <c:layout>
            <c:manualLayout>
              <c:xMode val="edge"/>
              <c:yMode val="edge"/>
              <c:x val="1.8680446194225719E-2"/>
              <c:y val="0.2491221930592009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201990400"/>
        <c:crosses val="autoZero"/>
        <c:crossBetween val="between"/>
      </c:valAx>
      <c:spPr>
        <a:solidFill>
          <a:schemeClr val="bg1"/>
        </a:solidFill>
      </c:spPr>
    </c:plotArea>
    <c:legend>
      <c:legendPos val="r"/>
      <c:layout>
        <c:manualLayout>
          <c:xMode val="edge"/>
          <c:yMode val="edge"/>
          <c:x val="0.78049999999999997"/>
          <c:y val="0.5559306649168857"/>
          <c:w val="0.20005555555555538"/>
          <c:h val="0.21221274424030434"/>
        </c:manualLayout>
      </c:layout>
      <c:overlay val="0"/>
      <c:txPr>
        <a:bodyPr/>
        <a:lstStyle/>
        <a:p>
          <a:pPr>
            <a:defRPr sz="1200"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0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Relationship Id="rId4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image" Target="../media/image7.emf"/><Relationship Id="rId4" Type="http://schemas.openxmlformats.org/officeDocument/2006/relationships/image" Target="../media/image10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9C305-6D34-43D4-8BDB-5B7F2B5ABE97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6F10-9272-4719-B1D7-F58A2B86E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155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9C305-6D34-43D4-8BDB-5B7F2B5ABE97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6F10-9272-4719-B1D7-F58A2B86E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972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9C305-6D34-43D4-8BDB-5B7F2B5ABE97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6F10-9272-4719-B1D7-F58A2B86E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120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9C305-6D34-43D4-8BDB-5B7F2B5ABE97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6F10-9272-4719-B1D7-F58A2B86E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285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9C305-6D34-43D4-8BDB-5B7F2B5ABE97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6F10-9272-4719-B1D7-F58A2B86E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861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9C305-6D34-43D4-8BDB-5B7F2B5ABE97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6F10-9272-4719-B1D7-F58A2B86E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906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9C305-6D34-43D4-8BDB-5B7F2B5ABE97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6F10-9272-4719-B1D7-F58A2B86E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718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9C305-6D34-43D4-8BDB-5B7F2B5ABE97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6F10-9272-4719-B1D7-F58A2B86E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482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9C305-6D34-43D4-8BDB-5B7F2B5ABE97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6F10-9272-4719-B1D7-F58A2B86E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124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9C305-6D34-43D4-8BDB-5B7F2B5ABE97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6F10-9272-4719-B1D7-F58A2B86E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389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9C305-6D34-43D4-8BDB-5B7F2B5ABE97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6F10-9272-4719-B1D7-F58A2B86E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478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9C305-6D34-43D4-8BDB-5B7F2B5ABE97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16F10-9272-4719-B1D7-F58A2B86E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624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6.emf"/><Relationship Id="rId4" Type="http://schemas.openxmlformats.org/officeDocument/2006/relationships/image" Target="../media/image3.emf"/><Relationship Id="rId9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0.emf"/><Relationship Id="rId4" Type="http://schemas.openxmlformats.org/officeDocument/2006/relationships/image" Target="../media/image7.emf"/><Relationship Id="rId9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685800" y="4332744"/>
            <a:ext cx="54864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sz="1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Supplemental Figure </a:t>
            </a:r>
            <a:r>
              <a:rPr lang="en-US" sz="1400" b="1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en-US" sz="1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 Fertility of </a:t>
            </a:r>
            <a:r>
              <a:rPr lang="en-US" sz="14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bArKO</a:t>
            </a:r>
            <a:r>
              <a:rPr lang="en-US" sz="1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and </a:t>
            </a:r>
            <a:r>
              <a:rPr lang="en-US" sz="14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tArKO</a:t>
            </a:r>
            <a:r>
              <a:rPr lang="en-US" sz="1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mice.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Average litter size of </a:t>
            </a:r>
            <a:r>
              <a:rPr lang="en-US" sz="1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bArKO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(</a:t>
            </a:r>
            <a:r>
              <a:rPr lang="en-US" sz="1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 or </a:t>
            </a:r>
            <a:r>
              <a:rPr lang="en-US" sz="1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tArKO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male mice (</a:t>
            </a:r>
            <a:r>
              <a:rPr lang="en-US" sz="1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). The average number of pups per litter was calculated when </a:t>
            </a:r>
            <a:r>
              <a:rPr lang="en-US" sz="1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bArKO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or control (heterozygous) males were mated with age-matched WT females or </a:t>
            </a:r>
            <a:r>
              <a:rPr lang="en-US" sz="1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tArKO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or control (heterozygous) males were mated with age-matched WT females for 4 months.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</a:rPr>
              <a:t>2-tailed Student’s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t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</a:rPr>
              <a:t> test,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*P 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 0.05,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n=5 per group. 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526069" y="2438875"/>
            <a:ext cx="33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8719144"/>
              </p:ext>
            </p:extLst>
          </p:nvPr>
        </p:nvGraphicFramePr>
        <p:xfrm>
          <a:off x="1074313" y="2327374"/>
          <a:ext cx="2752725" cy="177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02" name="Prism 8" r:id="rId3" imgW="2753238" imgH="1773038" progId="Prism8.Document">
                  <p:embed/>
                </p:oleObj>
              </mc:Choice>
              <mc:Fallback>
                <p:oleObj name="Prism 8" r:id="rId3" imgW="2753238" imgH="1773038" progId="Prism8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74313" y="2327374"/>
                        <a:ext cx="2752725" cy="1773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6183532"/>
              </p:ext>
            </p:extLst>
          </p:nvPr>
        </p:nvGraphicFramePr>
        <p:xfrm>
          <a:off x="3419475" y="2095241"/>
          <a:ext cx="2752725" cy="200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03" name="Prism 8" r:id="rId5" imgW="2753238" imgH="2006418" progId="Prism8.Document">
                  <p:embed/>
                </p:oleObj>
              </mc:Choice>
              <mc:Fallback>
                <p:oleObj name="Prism 8" r:id="rId5" imgW="2753238" imgH="2006418" progId="Prism8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19475" y="2095241"/>
                        <a:ext cx="2752725" cy="2006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3853036" y="2438875"/>
            <a:ext cx="33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7" name="Rectangle 6"/>
          <p:cNvSpPr/>
          <p:nvPr/>
        </p:nvSpPr>
        <p:spPr>
          <a:xfrm>
            <a:off x="2150182" y="370719"/>
            <a:ext cx="25576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Supplemental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Figures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846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2019895" y="854369"/>
            <a:ext cx="1790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bArKO</a:t>
            </a:r>
            <a:r>
              <a:rPr lang="en-US" dirty="0"/>
              <a:t>/Control </a:t>
            </a:r>
            <a:r>
              <a:rPr lang="en-US" b="1" dirty="0">
                <a:latin typeface="Times New Roman"/>
                <a:cs typeface="Times New Roman"/>
              </a:rPr>
              <a:t>♂</a:t>
            </a:r>
            <a:endParaRPr lang="en-US" b="1" dirty="0"/>
          </a:p>
        </p:txBody>
      </p:sp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1772309288"/>
              </p:ext>
            </p:extLst>
          </p:nvPr>
        </p:nvGraphicFramePr>
        <p:xfrm>
          <a:off x="1142999" y="359132"/>
          <a:ext cx="4572001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2445779" y="3505160"/>
            <a:ext cx="1745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tArKO</a:t>
            </a:r>
            <a:r>
              <a:rPr lang="en-US" dirty="0"/>
              <a:t>/Control </a:t>
            </a:r>
            <a:r>
              <a:rPr lang="en-US" b="1" dirty="0">
                <a:latin typeface="Times New Roman"/>
                <a:cs typeface="Times New Roman"/>
              </a:rPr>
              <a:t>♂</a:t>
            </a:r>
            <a:endParaRPr lang="en-US" b="1" dirty="0"/>
          </a:p>
        </p:txBody>
      </p:sp>
      <p:graphicFrame>
        <p:nvGraphicFramePr>
          <p:cNvPr id="17" name="Chart 16"/>
          <p:cNvGraphicFramePr/>
          <p:nvPr>
            <p:extLst>
              <p:ext uri="{D42A27DB-BD31-4B8C-83A1-F6EECF244321}">
                <p14:modId xmlns:p14="http://schemas.microsoft.com/office/powerpoint/2010/main" val="2957059717"/>
              </p:ext>
            </p:extLst>
          </p:nvPr>
        </p:nvGraphicFramePr>
        <p:xfrm>
          <a:off x="1143000" y="339443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3810000" y="40792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*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038600" y="3965932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*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240530" y="3826232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*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465320" y="3681452"/>
            <a:ext cx="384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*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677410" y="3691612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*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902200" y="3508732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*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105400" y="3394432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*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334000" y="3292832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*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85800" y="6440031"/>
            <a:ext cx="54864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sz="1400" b="1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Supplemental Figure 2</a:t>
            </a:r>
            <a:r>
              <a:rPr lang="en-US" sz="1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 Body weight of </a:t>
            </a:r>
            <a:r>
              <a:rPr lang="en-US" sz="14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bArKO</a:t>
            </a:r>
            <a:r>
              <a:rPr lang="en-US" sz="1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and </a:t>
            </a:r>
            <a:r>
              <a:rPr lang="en-US" sz="14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tArKO</a:t>
            </a:r>
            <a:r>
              <a:rPr lang="en-US" sz="1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mice.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Body weight  was assessed weekly from 3 to 48 weeks of age in (</a:t>
            </a:r>
            <a:r>
              <a:rPr lang="en-US" sz="1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 </a:t>
            </a:r>
            <a:r>
              <a:rPr lang="en-US" sz="1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bArKO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and (</a:t>
            </a:r>
            <a:r>
              <a:rPr lang="en-US" sz="1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 </a:t>
            </a:r>
            <a:r>
              <a:rPr lang="en-US" sz="1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tArKO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mice.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Age-matched heterozygous male mice were used as controls.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</a:rPr>
              <a:t>2-tailed Student’s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t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</a:rPr>
              <a:t> test,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*P 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 0.05, n=7-8 for controls,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n=8 for </a:t>
            </a:r>
            <a:r>
              <a:rPr lang="en-US" sz="1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bArKO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mice, n=7 for </a:t>
            </a:r>
            <a:r>
              <a:rPr lang="en-US" sz="1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tArKO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mice. </a:t>
            </a:r>
            <a:endParaRPr lang="pt-B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17747" y="6061432"/>
            <a:ext cx="10374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Age (weeks)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765300" y="401578"/>
            <a:ext cx="33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752600" y="3436878"/>
            <a:ext cx="33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712032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5747813"/>
              </p:ext>
            </p:extLst>
          </p:nvPr>
        </p:nvGraphicFramePr>
        <p:xfrm>
          <a:off x="858837" y="1153597"/>
          <a:ext cx="2774950" cy="179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19" name="Prism 8" r:id="rId3" imgW="2774846" imgH="1792847" progId="Prism8.Document">
                  <p:embed/>
                </p:oleObj>
              </mc:Choice>
              <mc:Fallback>
                <p:oleObj name="Prism 8" r:id="rId3" imgW="2774846" imgH="1792847" progId="Prism8.Document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58837" y="1153597"/>
                        <a:ext cx="2774950" cy="1792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8266555"/>
              </p:ext>
            </p:extLst>
          </p:nvPr>
        </p:nvGraphicFramePr>
        <p:xfrm>
          <a:off x="749617" y="2877364"/>
          <a:ext cx="2884487" cy="179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20" name="Prism 8" r:id="rId5" imgW="2884327" imgH="1792847" progId="Prism8.Document">
                  <p:embed/>
                </p:oleObj>
              </mc:Choice>
              <mc:Fallback>
                <p:oleObj name="Prism 8" r:id="rId5" imgW="2884327" imgH="1792847" progId="Prism8.Document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49617" y="2877364"/>
                        <a:ext cx="2884487" cy="1792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685800" y="4763631"/>
            <a:ext cx="54864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sz="1400" b="1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Supplemental Figure 3</a:t>
            </a:r>
            <a:r>
              <a:rPr lang="en-US" sz="1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 Tissue testosterone (T) and androstenedione (A4) levels in </a:t>
            </a:r>
            <a:r>
              <a:rPr lang="en-US" sz="14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bArKO</a:t>
            </a:r>
            <a:r>
              <a:rPr lang="en-US" sz="1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mice.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Brain levels of T (</a:t>
            </a:r>
            <a:r>
              <a:rPr lang="en-US" sz="1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 and A4 (</a:t>
            </a:r>
            <a:r>
              <a:rPr lang="en-US" sz="1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 and testis levels of T (</a:t>
            </a:r>
            <a:r>
              <a:rPr lang="en-US" sz="1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 and A4 (</a:t>
            </a:r>
            <a:r>
              <a:rPr lang="en-US" sz="1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 were measured by LC-MS</a:t>
            </a:r>
            <a:r>
              <a:rPr lang="en-US" sz="1400" baseline="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assay. 2-tailed Student’s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test, </a:t>
            </a:r>
            <a:r>
              <a:rPr lang="en-US" sz="140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n=9-12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for heterozygous controls, n=6 for </a:t>
            </a:r>
            <a:r>
              <a:rPr lang="en-US" sz="1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bArKO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mice. Mouse tissues were collected from 8- to 26-week-old mice (</a:t>
            </a:r>
            <a:r>
              <a:rPr lang="en-US" sz="1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A-D</a:t>
            </a:r>
            <a:r>
              <a:rPr lang="en-US" sz="140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).</a:t>
            </a:r>
            <a:endParaRPr lang="pt-B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502388" y="1275312"/>
            <a:ext cx="33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491970" y="3009127"/>
            <a:ext cx="33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5213455"/>
              </p:ext>
            </p:extLst>
          </p:nvPr>
        </p:nvGraphicFramePr>
        <p:xfrm>
          <a:off x="3161665" y="1117084"/>
          <a:ext cx="2797175" cy="189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21" name="Prism 8" r:id="rId7" imgW="2797534" imgH="1893690" progId="Prism8.Document">
                  <p:embed/>
                </p:oleObj>
              </mc:Choice>
              <mc:Fallback>
                <p:oleObj name="Prism 8" r:id="rId7" imgW="2797534" imgH="1893690" progId="Prism8.Document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161665" y="1117084"/>
                        <a:ext cx="2797175" cy="1893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8295107"/>
              </p:ext>
            </p:extLst>
          </p:nvPr>
        </p:nvGraphicFramePr>
        <p:xfrm>
          <a:off x="3127057" y="2826882"/>
          <a:ext cx="2824163" cy="1893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22" name="Prism 8" r:id="rId9" imgW="2824905" imgH="1893690" progId="Prism8.Document">
                  <p:embed/>
                </p:oleObj>
              </mc:Choice>
              <mc:Fallback>
                <p:oleObj name="Prism 8" r:id="rId9" imgW="2824905" imgH="1893690" progId="Prism8.Document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127057" y="2826882"/>
                        <a:ext cx="2824163" cy="1893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3826605" y="1277606"/>
            <a:ext cx="33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831315" y="3018334"/>
            <a:ext cx="3449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877097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9273547"/>
              </p:ext>
            </p:extLst>
          </p:nvPr>
        </p:nvGraphicFramePr>
        <p:xfrm>
          <a:off x="3221037" y="966341"/>
          <a:ext cx="2835275" cy="196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6" name="Prism 8" r:id="rId3" imgW="2835709" imgH="1962119" progId="Prism8.Document">
                  <p:embed/>
                </p:oleObj>
              </mc:Choice>
              <mc:Fallback>
                <p:oleObj name="Prism 8" r:id="rId3" imgW="2835709" imgH="1962119" progId="Prism8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21037" y="966341"/>
                        <a:ext cx="2835275" cy="1962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3763199"/>
              </p:ext>
            </p:extLst>
          </p:nvPr>
        </p:nvGraphicFramePr>
        <p:xfrm>
          <a:off x="940275" y="938084"/>
          <a:ext cx="2803525" cy="197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7" name="Prism 8" r:id="rId5" imgW="2803657" imgH="1974364" progId="Prism8.Document">
                  <p:embed/>
                </p:oleObj>
              </mc:Choice>
              <mc:Fallback>
                <p:oleObj name="Prism 8" r:id="rId5" imgW="2803657" imgH="1974364" progId="Prism8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40275" y="938084"/>
                        <a:ext cx="2803525" cy="1974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0768449"/>
              </p:ext>
            </p:extLst>
          </p:nvPr>
        </p:nvGraphicFramePr>
        <p:xfrm>
          <a:off x="854074" y="2799937"/>
          <a:ext cx="2884488" cy="199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8" name="Prism 8" r:id="rId7" imgW="2884327" imgH="1994173" progId="Prism8.Document">
                  <p:embed/>
                </p:oleObj>
              </mc:Choice>
              <mc:Fallback>
                <p:oleObj name="Prism 8" r:id="rId7" imgW="2884327" imgH="1994173" progId="Prism8.Document">
                  <p:embed/>
                  <p:pic>
                    <p:nvPicPr>
                      <p:cNvPr id="61" name="Object 60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54074" y="2799937"/>
                        <a:ext cx="2884488" cy="1993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" name="Rectangle 85"/>
          <p:cNvSpPr/>
          <p:nvPr/>
        </p:nvSpPr>
        <p:spPr>
          <a:xfrm>
            <a:off x="685800" y="4766370"/>
            <a:ext cx="54864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sz="1400" b="1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Supplemental Figure 4</a:t>
            </a:r>
            <a:r>
              <a:rPr lang="en-US" sz="1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 Tissue androgen levels in </a:t>
            </a:r>
            <a:r>
              <a:rPr lang="en-US" sz="14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tArKO</a:t>
            </a:r>
            <a:r>
              <a:rPr lang="en-US" sz="1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mice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Brain levels of testosterone (T) (</a:t>
            </a:r>
            <a:r>
              <a:rPr lang="en-US" sz="1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 and androstenedione (A4) (</a:t>
            </a:r>
            <a:r>
              <a:rPr lang="en-US" sz="1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 and testis levels of T (</a:t>
            </a:r>
            <a:r>
              <a:rPr lang="en-US" sz="1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 and A4 (</a:t>
            </a:r>
            <a:r>
              <a:rPr lang="en-US" sz="1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 were measured by LC-MS</a:t>
            </a:r>
            <a:r>
              <a:rPr lang="en-US" sz="1400" baseline="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assay. 2-tailed Student’s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test or one-way ANOVA with Tukey’s multiple comparison test, *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&lt; 0.05, **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&lt; 0.01, </a:t>
            </a:r>
            <a:r>
              <a:rPr lang="en-US" sz="140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****</a:t>
            </a:r>
            <a:r>
              <a:rPr lang="en-US" sz="1400" i="1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</a:t>
            </a:r>
            <a:r>
              <a:rPr lang="en-US" sz="140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&lt; </a:t>
            </a:r>
            <a:r>
              <a:rPr lang="en-US" sz="140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0.0001, n=21 for WT, n=25 for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heterozygous controls (Het</a:t>
            </a:r>
            <a:r>
              <a:rPr lang="en-US" sz="140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), and n=16 for </a:t>
            </a:r>
            <a:r>
              <a:rPr lang="en-US" sz="1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tArKO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mice (</a:t>
            </a:r>
            <a:r>
              <a:rPr lang="en-US" sz="1400" b="1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en-US" sz="140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sz="1400" b="1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</a:t>
            </a:r>
            <a:r>
              <a:rPr lang="en-US" sz="140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); n=8-9 for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WT, n=6-7 for heterozygous controls (Het), and n=6 for </a:t>
            </a:r>
            <a:r>
              <a:rPr lang="en-US" sz="1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tArKO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mice </a:t>
            </a:r>
            <a:r>
              <a:rPr lang="en-US" sz="140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sz="1400" b="1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lang="en-US" sz="140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sz="1400" b="1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</a:t>
            </a:r>
            <a:r>
              <a:rPr lang="en-US" sz="140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).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Mouse tissues were collected from 8- to 26-week-old mice (</a:t>
            </a:r>
            <a:r>
              <a:rPr lang="en-US" sz="1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A-D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).</a:t>
            </a:r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0332410"/>
              </p:ext>
            </p:extLst>
          </p:nvPr>
        </p:nvGraphicFramePr>
        <p:xfrm>
          <a:off x="3233737" y="2793904"/>
          <a:ext cx="2824163" cy="205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9" name="Prism 8" r:id="rId9" imgW="2824905" imgH="2053598" progId="Prism8.Document">
                  <p:embed/>
                </p:oleObj>
              </mc:Choice>
              <mc:Fallback>
                <p:oleObj name="Prism 8" r:id="rId9" imgW="2824905" imgH="2053598" progId="Prism8.Document">
                  <p:embed/>
                  <p:pic>
                    <p:nvPicPr>
                      <p:cNvPr id="26" name="Object 25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233737" y="2793904"/>
                        <a:ext cx="2824163" cy="2054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1564920" y="1185317"/>
            <a:ext cx="33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592300" y="3115750"/>
            <a:ext cx="33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916362" y="1185317"/>
            <a:ext cx="33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916320" y="3120992"/>
            <a:ext cx="3449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400051824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24055</TotalTime>
  <Words>405</Words>
  <Application>Microsoft Office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SimSun</vt:lpstr>
      <vt:lpstr>Arial</vt:lpstr>
      <vt:lpstr>Calibri</vt:lpstr>
      <vt:lpstr>Times New Roman</vt:lpstr>
      <vt:lpstr>1_Office Theme</vt:lpstr>
      <vt:lpstr>Prism 8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</dc:creator>
  <cp:lastModifiedBy>Hong Zhao</cp:lastModifiedBy>
  <cp:revision>540</cp:revision>
  <cp:lastPrinted>2020-03-05T00:19:33Z</cp:lastPrinted>
  <dcterms:created xsi:type="dcterms:W3CDTF">2012-07-29T00:50:36Z</dcterms:created>
  <dcterms:modified xsi:type="dcterms:W3CDTF">2020-06-04T03:12:03Z</dcterms:modified>
</cp:coreProperties>
</file>